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8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>
        <p:scale>
          <a:sx n="40" d="100"/>
          <a:sy n="40" d="100"/>
        </p:scale>
        <p:origin x="14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4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2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5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4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4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7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8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8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B236-D862-48FA-A4E1-C7EE2E59217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F3894-E74B-496F-8CF8-C50DE004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Table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122039"/>
            <a:ext cx="10515600" cy="1325563"/>
          </a:xfrm>
        </p:spPr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4013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Across a Period (left to right) </a:t>
            </a:r>
          </a:p>
          <a:p>
            <a:pPr marL="0" indent="0">
              <a:buNone/>
            </a:pPr>
            <a:r>
              <a:rPr lang="en-US" b="1" dirty="0" smtClean="0"/>
              <a:t>	WHAT</a:t>
            </a:r>
            <a:r>
              <a:rPr lang="en-US" dirty="0" smtClean="0"/>
              <a:t>: Increases	</a:t>
            </a:r>
          </a:p>
          <a:p>
            <a:pPr marL="0" indent="0">
              <a:buNone/>
            </a:pPr>
            <a:r>
              <a:rPr lang="en-US" b="1" dirty="0" smtClean="0"/>
              <a:t>	WHY</a:t>
            </a:r>
            <a:r>
              <a:rPr lang="en-US" dirty="0" smtClean="0"/>
              <a:t>: Nuclear Pull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Down a Group (top to bottom) </a:t>
            </a:r>
          </a:p>
          <a:p>
            <a:pPr marL="0" indent="0">
              <a:buNone/>
            </a:pPr>
            <a:r>
              <a:rPr lang="en-US" b="1" dirty="0" smtClean="0"/>
              <a:t>	WHAT</a:t>
            </a:r>
            <a:r>
              <a:rPr lang="en-US" dirty="0" smtClean="0"/>
              <a:t>: Decreases</a:t>
            </a:r>
          </a:p>
          <a:p>
            <a:pPr marL="0" indent="0">
              <a:buNone/>
            </a:pPr>
            <a:r>
              <a:rPr lang="en-US" b="1" dirty="0" smtClean="0"/>
              <a:t>	WHY</a:t>
            </a:r>
            <a:r>
              <a:rPr lang="en-US" dirty="0" smtClean="0"/>
              <a:t>: More Energy Levels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• When the first electron is removed, the&#10;nuclear charge increases, holding the&#10;remaining electrons tighter.&#10;• To remove 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1219200"/>
            <a:ext cx="7188200" cy="404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65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Learning Check: Ionization Energy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8202" y="1690688"/>
            <a:ext cx="1127559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In the following pairs, pick the atom that has the greater ionization energy: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	</a:t>
            </a:r>
            <a:r>
              <a:rPr lang="en-US" dirty="0" smtClean="0"/>
              <a:t>B or F				Mg or Si 			S or Cl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From left to right in a period, ionization energy ______________.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From top to bottom in a group, ionization energy ______________. 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electronegativity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253" y="1027906"/>
            <a:ext cx="5414628" cy="416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01775"/>
            <a:ext cx="74485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Definition:</a:t>
            </a:r>
            <a:r>
              <a:rPr lang="en-US" dirty="0" smtClean="0"/>
              <a:t> The ability of an atom to attract electrons from ANOTHER atom into a bond.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Measured on the Pauling Scale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Values range from 0.0 to 4.0 and have NO UNITS. </a:t>
            </a:r>
          </a:p>
        </p:txBody>
      </p:sp>
    </p:spTree>
    <p:extLst>
      <p:ext uri="{BB962C8B-B14F-4D97-AF65-F5344CB8AC3E}">
        <p14:creationId xmlns:p14="http://schemas.microsoft.com/office/powerpoint/2010/main" val="41066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4747" y="16320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Across a Period (left to right) </a:t>
            </a:r>
          </a:p>
          <a:p>
            <a:pPr marL="0" indent="0">
              <a:buNone/>
            </a:pPr>
            <a:r>
              <a:rPr lang="en-US" b="1" dirty="0" smtClean="0"/>
              <a:t>	WHAT</a:t>
            </a:r>
            <a:r>
              <a:rPr lang="en-US" dirty="0" smtClean="0"/>
              <a:t>: Increases	</a:t>
            </a:r>
          </a:p>
          <a:p>
            <a:pPr marL="0" indent="0">
              <a:buNone/>
            </a:pPr>
            <a:r>
              <a:rPr lang="en-US" b="1" dirty="0" smtClean="0"/>
              <a:t>	WHY</a:t>
            </a:r>
            <a:r>
              <a:rPr lang="en-US" dirty="0" smtClean="0"/>
              <a:t>: Nuclear Pull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Down a Group (top to bottom) </a:t>
            </a:r>
          </a:p>
          <a:p>
            <a:pPr marL="0" indent="0">
              <a:buNone/>
            </a:pPr>
            <a:r>
              <a:rPr lang="en-US" b="1" dirty="0" smtClean="0"/>
              <a:t>	WHAT</a:t>
            </a:r>
            <a:r>
              <a:rPr lang="en-US" dirty="0" smtClean="0"/>
              <a:t>: Decreases</a:t>
            </a:r>
          </a:p>
          <a:p>
            <a:pPr marL="0" indent="0">
              <a:buNone/>
            </a:pPr>
            <a:r>
              <a:rPr lang="en-US" b="1" dirty="0" smtClean="0"/>
              <a:t>	WHY</a:t>
            </a:r>
            <a:r>
              <a:rPr lang="en-US" dirty="0" smtClean="0"/>
              <a:t>: More Energy Levels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863" y="1027906"/>
            <a:ext cx="6724137" cy="474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99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/>
              <a:t>Learning Check: Electronegativity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245" y="1690688"/>
            <a:ext cx="1124351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 the following pairs, pick the atom that has the greater electronegativity: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dirty="0" smtClean="0"/>
              <a:t>B or F				Mg or Si 			S or Cl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From left to right in a period, electronegativity ______________.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From top to bottom in a group</a:t>
            </a:r>
            <a:r>
              <a:rPr lang="en-US" b="1" smtClean="0"/>
              <a:t>, </a:t>
            </a:r>
            <a:r>
              <a:rPr lang="en-US" b="1" smtClean="0"/>
              <a:t>electronegativity </a:t>
            </a:r>
            <a:r>
              <a:rPr lang="en-US" b="1" smtClean="0"/>
              <a:t>______________. </a:t>
            </a:r>
            <a:endParaRPr lang="en-US" b="1" dirty="0" smtClean="0"/>
          </a:p>
          <a:p>
            <a:pPr marL="0" indent="0">
              <a:lnSpc>
                <a:spcPct val="20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Pull</a:t>
            </a:r>
            <a:endParaRPr lang="en-US" dirty="0"/>
          </a:p>
        </p:txBody>
      </p:sp>
      <p:pic>
        <p:nvPicPr>
          <p:cNvPr id="4" name="Content Placeholder 4" descr="multielectron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914400"/>
            <a:ext cx="6256019" cy="500634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1621473"/>
            <a:ext cx="3139440" cy="4299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" y="1621473"/>
            <a:ext cx="49682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electron is simultaneously attracted to the nucleus as it is repelled by the other electrons. </a:t>
            </a:r>
          </a:p>
          <a:p>
            <a:endParaRPr lang="en-US" sz="2800" dirty="0"/>
          </a:p>
          <a:p>
            <a:r>
              <a:rPr lang="en-US" sz="2800" dirty="0" smtClean="0"/>
              <a:t>The inner electrons between the nucleus and the electron of interest make up the shield, blocking the nucleus from “pulling” on the outer electrons.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466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Nuclear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380" y="1508760"/>
            <a:ext cx="4884420" cy="46682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shield between the nucleus and the electron is the primary influence on the effective nuclear charge.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Effective nuclear charge: charge felt on valence electrons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8690" y="1690688"/>
            <a:ext cx="3810000" cy="1676400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027906"/>
            <a:ext cx="4038600" cy="2673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altLang="en-US" sz="3300" dirty="0" smtClean="0"/>
          </a:p>
          <a:p>
            <a:pPr algn="ctr">
              <a:buFontTx/>
              <a:buNone/>
            </a:pPr>
            <a:endParaRPr lang="en-US" altLang="en-US" sz="3300" dirty="0" smtClean="0"/>
          </a:p>
          <a:p>
            <a:pPr algn="ctr">
              <a:buFontTx/>
              <a:buNone/>
            </a:pPr>
            <a:r>
              <a:rPr lang="en-US" altLang="en-US" sz="5500" dirty="0" err="1" smtClean="0"/>
              <a:t>Z</a:t>
            </a:r>
            <a:r>
              <a:rPr lang="en-US" altLang="en-US" sz="5500" baseline="-25000" dirty="0" err="1" smtClean="0"/>
              <a:t>eff</a:t>
            </a:r>
            <a:r>
              <a:rPr lang="en-US" altLang="en-US" sz="5500" dirty="0" smtClean="0"/>
              <a:t> = Z – S</a:t>
            </a:r>
          </a:p>
          <a:p>
            <a:pPr algn="ctr">
              <a:buFontTx/>
              <a:buNone/>
            </a:pPr>
            <a:endParaRPr lang="en-US" alt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35305" y="3676966"/>
            <a:ext cx="7189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Z</a:t>
            </a:r>
            <a:r>
              <a:rPr lang="en-US" sz="3200" b="1" baseline="-25000" dirty="0" err="1" smtClean="0"/>
              <a:t>eff</a:t>
            </a:r>
            <a:r>
              <a:rPr lang="en-US" sz="3200" b="1" dirty="0" smtClean="0"/>
              <a:t> = Effective Nuclear Charge</a:t>
            </a:r>
          </a:p>
          <a:p>
            <a:r>
              <a:rPr lang="en-US" sz="3200" b="1" dirty="0" smtClean="0"/>
              <a:t>Z = # of protons</a:t>
            </a:r>
          </a:p>
          <a:p>
            <a:r>
              <a:rPr lang="en-US" sz="3200" b="1" dirty="0" smtClean="0"/>
              <a:t>S = Number of inner “core” </a:t>
            </a:r>
            <a:r>
              <a:rPr lang="en-US" sz="3200" b="1" dirty="0"/>
              <a:t>e</a:t>
            </a:r>
            <a:r>
              <a:rPr lang="en-US" sz="3200" b="1" dirty="0" smtClean="0"/>
              <a:t>lectrons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5305" y="5392133"/>
            <a:ext cx="108184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You will not need to do this calculation, but it is a VERY good guide to figuring out nuclear pull! 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9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477"/>
            <a:ext cx="10515600" cy="1325563"/>
          </a:xfrm>
        </p:spPr>
        <p:txBody>
          <a:bodyPr/>
          <a:lstStyle/>
          <a:p>
            <a:r>
              <a:rPr lang="en-US" dirty="0" smtClean="0"/>
              <a:t>Nuclear Pull:</a:t>
            </a:r>
            <a:endParaRPr lang="en-US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211580"/>
            <a:ext cx="9829799" cy="509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/>
              <a:t>Learning Check: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 the following pairs, pick the atom that has the greater nuclear pull: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B or F				Mg or Si 			S or Cl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From left to right in a period, nuclear pull ______________.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From top to bottom in a group, nuclear pull ______________. 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Definition:</a:t>
            </a:r>
            <a:r>
              <a:rPr lang="en-US" dirty="0" smtClean="0"/>
              <a:t> The distance from the nucleus to the outermost electron. In the electron cloud. This measures the size of atoms! 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dirty="0" smtClean="0"/>
              <a:t>Measurement usually taken when</a:t>
            </a:r>
            <a:br>
              <a:rPr lang="en-US" dirty="0" smtClean="0"/>
            </a:br>
            <a:r>
              <a:rPr lang="en-US" dirty="0" smtClean="0"/>
              <a:t>two atoms are bonded.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Units of pm = </a:t>
            </a:r>
            <a:r>
              <a:rPr lang="en-US" dirty="0" err="1" smtClean="0"/>
              <a:t>picometers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(that’s a trillionth of a meter!)</a:t>
            </a:r>
          </a:p>
          <a:p>
            <a:endParaRPr lang="en-US" dirty="0"/>
          </a:p>
        </p:txBody>
      </p:sp>
      <p:pic>
        <p:nvPicPr>
          <p:cNvPr id="4098" name="Picture 2" descr="Image result for atomic radi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3325260"/>
            <a:ext cx="5657850" cy="331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5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3018"/>
            <a:ext cx="10515600" cy="1325563"/>
          </a:xfrm>
        </p:spPr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49" y="1348581"/>
            <a:ext cx="10515600" cy="469344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Across a Period (left to right) </a:t>
            </a:r>
          </a:p>
          <a:p>
            <a:pPr marL="0" indent="0">
              <a:buNone/>
            </a:pPr>
            <a:r>
              <a:rPr lang="en-US" b="1" dirty="0" smtClean="0"/>
              <a:t>	WHAT</a:t>
            </a:r>
            <a:r>
              <a:rPr lang="en-US" dirty="0" smtClean="0"/>
              <a:t>: Deceases	</a:t>
            </a:r>
          </a:p>
          <a:p>
            <a:pPr marL="0" indent="0">
              <a:buNone/>
            </a:pPr>
            <a:r>
              <a:rPr lang="en-US" b="1" dirty="0" smtClean="0"/>
              <a:t>	WHY</a:t>
            </a:r>
            <a:r>
              <a:rPr lang="en-US" dirty="0" smtClean="0"/>
              <a:t>: Nuclear Pull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Down a Group (top to bottom) </a:t>
            </a:r>
          </a:p>
          <a:p>
            <a:pPr marL="0" indent="0">
              <a:buNone/>
            </a:pPr>
            <a:r>
              <a:rPr lang="en-US" b="1" dirty="0" smtClean="0"/>
              <a:t>	WHAT</a:t>
            </a:r>
            <a:r>
              <a:rPr lang="en-US" dirty="0" smtClean="0"/>
              <a:t>: Increases </a:t>
            </a:r>
          </a:p>
          <a:p>
            <a:pPr marL="0" indent="0">
              <a:buNone/>
            </a:pPr>
            <a:r>
              <a:rPr lang="en-US" b="1" dirty="0" smtClean="0"/>
              <a:t>	WHY</a:t>
            </a:r>
            <a:r>
              <a:rPr lang="en-US" dirty="0" smtClean="0"/>
              <a:t>: More Energy Levels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649" y="685800"/>
            <a:ext cx="6092151" cy="596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8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/>
              <a:t>Learning Check: 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31" y="1690688"/>
            <a:ext cx="10872537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 the following pairs, pick the atom that has the greater atomic radius: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dirty="0" smtClean="0"/>
              <a:t>B or F				Mg or Si 			S or Cl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From left to right in a period, atomic radius  ______________.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From top to bottom in a group, </a:t>
            </a:r>
            <a:r>
              <a:rPr lang="en-US" b="1" dirty="0" smtClean="0"/>
              <a:t>atomic radius </a:t>
            </a:r>
            <a:r>
              <a:rPr lang="en-US" b="1" dirty="0" smtClean="0"/>
              <a:t> ______________. 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Definition:</a:t>
            </a:r>
            <a:r>
              <a:rPr lang="en-US" dirty="0" smtClean="0"/>
              <a:t> The amount of energy needed to remove an electron the ground state from an atom. 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 smtClean="0"/>
              <a:t>Measured in kJ/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kJ is kilojoules (energy) </a:t>
            </a:r>
          </a:p>
          <a:p>
            <a:pPr marL="0" indent="0">
              <a:buNone/>
            </a:pPr>
            <a:r>
              <a:rPr lang="en-US" dirty="0" err="1" smtClean="0"/>
              <a:t>mol</a:t>
            </a:r>
            <a:r>
              <a:rPr lang="en-US" dirty="0" smtClean="0"/>
              <a:t> is moles (amount of substance)</a:t>
            </a:r>
            <a:endParaRPr lang="en-US" dirty="0"/>
          </a:p>
        </p:txBody>
      </p:sp>
      <p:pic>
        <p:nvPicPr>
          <p:cNvPr id="6" name="Picture 4" descr="Image result for ion for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00312"/>
            <a:ext cx="6063795" cy="300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4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321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Periodic Table Trends</vt:lpstr>
      <vt:lpstr>Nuclear Pull</vt:lpstr>
      <vt:lpstr>Effective Nuclear Charge</vt:lpstr>
      <vt:lpstr>Nuclear Pull:</vt:lpstr>
      <vt:lpstr>Learning Check: </vt:lpstr>
      <vt:lpstr>Atomic Radius</vt:lpstr>
      <vt:lpstr>Atomic Radius</vt:lpstr>
      <vt:lpstr>Learning Check: Atomic Radius</vt:lpstr>
      <vt:lpstr>Ionization Energy</vt:lpstr>
      <vt:lpstr>Ionization Energy</vt:lpstr>
      <vt:lpstr>PowerPoint Presentation</vt:lpstr>
      <vt:lpstr>Electronegativity</vt:lpstr>
      <vt:lpstr>Electronegativity</vt:lpstr>
      <vt:lpstr>Learning Check: Electronegativity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Trends</dc:title>
  <dc:creator>MEGAN KOVACH</dc:creator>
  <cp:lastModifiedBy>MEGAN KOVACH</cp:lastModifiedBy>
  <cp:revision>19</cp:revision>
  <dcterms:created xsi:type="dcterms:W3CDTF">2017-02-15T00:20:54Z</dcterms:created>
  <dcterms:modified xsi:type="dcterms:W3CDTF">2017-02-15T01:05:50Z</dcterms:modified>
</cp:coreProperties>
</file>