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2" r:id="rId4"/>
    <p:sldId id="281" r:id="rId5"/>
    <p:sldId id="274" r:id="rId6"/>
    <p:sldId id="276" r:id="rId7"/>
    <p:sldId id="278" r:id="rId8"/>
    <p:sldId id="282" r:id="rId9"/>
    <p:sldId id="279" r:id="rId10"/>
    <p:sldId id="283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7049D-AAF1-4B49-A69F-759239998425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717CD-E079-4232-9EC9-F5C3EA1196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Predicting Products: </a:t>
            </a:r>
            <a:b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</a:b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Reviewing </a:t>
            </a: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Types of Reactions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5410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000" dirty="0"/>
              <a:t>Addition (Synthesis</a:t>
            </a:r>
            <a:r>
              <a:rPr lang="en-US" sz="4000" dirty="0" smtClean="0"/>
              <a:t>)</a:t>
            </a:r>
            <a:endParaRPr lang="en-US" sz="4000" dirty="0"/>
          </a:p>
          <a:p>
            <a:pPr eaLnBrk="1" hangingPunct="1">
              <a:lnSpc>
                <a:spcPct val="90000"/>
              </a:lnSpc>
            </a:pPr>
            <a:r>
              <a:rPr lang="en-US" sz="4000" dirty="0" smtClean="0"/>
              <a:t>Decomposition</a:t>
            </a:r>
            <a:endParaRPr lang="en-US" sz="40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Single Displacement (Replacement</a:t>
            </a:r>
            <a:r>
              <a:rPr lang="en-US" sz="4000" dirty="0" smtClean="0"/>
              <a:t>)</a:t>
            </a:r>
            <a:endParaRPr lang="en-US" sz="40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Double Displacement (Replacement</a:t>
            </a:r>
            <a:r>
              <a:rPr lang="en-US" sz="4000" dirty="0" smtClean="0"/>
              <a:t>)</a:t>
            </a:r>
            <a:endParaRPr lang="en-US" sz="40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Acid-Base </a:t>
            </a:r>
            <a:r>
              <a:rPr lang="en-US" sz="4000" dirty="0" smtClean="0"/>
              <a:t>Reaction</a:t>
            </a:r>
            <a:endParaRPr lang="en-US" sz="40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Combustion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2425" y="1828800"/>
            <a:ext cx="36353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Practice Questions: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Predict the products </a:t>
            </a:r>
            <a:r>
              <a:rPr lang="en-US" i="1" dirty="0" smtClean="0"/>
              <a:t>and balance</a:t>
            </a:r>
            <a:r>
              <a:rPr lang="en-US" dirty="0" smtClean="0"/>
              <a:t> of the following reactions: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</a:t>
            </a:r>
            <a:r>
              <a:rPr lang="en-US" baseline="-25000" dirty="0" smtClean="0"/>
              <a:t>4 </a:t>
            </a:r>
            <a:r>
              <a:rPr lang="en-US" dirty="0" smtClean="0"/>
              <a:t> + O</a:t>
            </a:r>
            <a:r>
              <a:rPr lang="en-US" baseline="-25000" dirty="0" smtClean="0"/>
              <a:t>2    </a:t>
            </a:r>
            <a:r>
              <a:rPr lang="en-US" dirty="0" smtClean="0">
                <a:sym typeface="Wingdings" pitchFamily="2" charset="2"/>
              </a:rPr>
              <a:t> 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H</a:t>
            </a:r>
            <a:r>
              <a:rPr lang="en-US" baseline="-25000" dirty="0">
                <a:sym typeface="Wingdings" pitchFamily="2" charset="2"/>
              </a:rPr>
              <a:t>6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 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Lies…. Lies…. and more lies!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truth, not all of the reactions on your worksheets and in our practice problems actually react.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Whether </a:t>
            </a:r>
            <a:r>
              <a:rPr lang="en-US" dirty="0" smtClean="0"/>
              <a:t>or not a reaction takes place can be determined by using two reference </a:t>
            </a:r>
            <a:r>
              <a:rPr lang="en-US" dirty="0" smtClean="0"/>
              <a:t>sheets: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“Solubility </a:t>
            </a:r>
            <a:r>
              <a:rPr lang="en-US" dirty="0" smtClean="0"/>
              <a:t>Rules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smtClean="0"/>
              <a:t>Activity Series</a:t>
            </a:r>
            <a:r>
              <a:rPr lang="en-US" dirty="0" smtClean="0"/>
              <a:t>”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Addition (Synthesis)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400"/>
              <a:t>Two or more substances combine to form a new compound</a:t>
            </a:r>
          </a:p>
          <a:p>
            <a:pPr eaLnBrk="1" hangingPunct="1">
              <a:lnSpc>
                <a:spcPct val="90000"/>
              </a:lnSpc>
            </a:pPr>
            <a:endParaRPr lang="en-US" sz="4400"/>
          </a:p>
          <a:p>
            <a:pPr eaLnBrk="1" hangingPunct="1">
              <a:lnSpc>
                <a:spcPct val="90000"/>
              </a:lnSpc>
            </a:pPr>
            <a:r>
              <a:rPr lang="en-US" sz="4400"/>
              <a:t>A + B </a:t>
            </a:r>
            <a:r>
              <a:rPr lang="en-US" sz="4400">
                <a:sym typeface="Wingdings" charset="2"/>
              </a:rPr>
              <a:t> AB</a:t>
            </a:r>
          </a:p>
          <a:p>
            <a:pPr eaLnBrk="1" hangingPunct="1">
              <a:lnSpc>
                <a:spcPct val="90000"/>
              </a:lnSpc>
            </a:pPr>
            <a:endParaRPr lang="en-US" sz="4400">
              <a:sym typeface="Wingdings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4400"/>
              <a:t>Fe + O</a:t>
            </a:r>
            <a:r>
              <a:rPr lang="en-US" sz="4400" baseline="-25000"/>
              <a:t>2</a:t>
            </a:r>
            <a:r>
              <a:rPr lang="en-US" sz="4400">
                <a:sym typeface="Wingdings" charset="2"/>
              </a:rPr>
              <a:t> Fe</a:t>
            </a:r>
            <a:r>
              <a:rPr lang="en-US" sz="4400" baseline="-25000">
                <a:sym typeface="Wingdings" charset="2"/>
              </a:rPr>
              <a:t>2</a:t>
            </a:r>
            <a:r>
              <a:rPr lang="en-US" sz="4400">
                <a:sym typeface="Wingdings" charset="2"/>
              </a:rPr>
              <a:t>O</a:t>
            </a:r>
            <a:r>
              <a:rPr lang="en-US" sz="4400" baseline="-25000">
                <a:sym typeface="Wingdings" charset="2"/>
              </a:rPr>
              <a:t>3</a:t>
            </a:r>
            <a:endParaRPr lang="en-US" sz="4400" baseline="-2500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3048000"/>
            <a:ext cx="335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895600" y="4876800"/>
            <a:ext cx="1828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Decomposition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4400"/>
              <a:t>Compounds are broken down into two or more smaller compounds</a:t>
            </a:r>
          </a:p>
          <a:p>
            <a:pPr eaLnBrk="1" hangingPunct="1"/>
            <a:endParaRPr lang="en-US" sz="4400"/>
          </a:p>
          <a:p>
            <a:pPr eaLnBrk="1" hangingPunct="1"/>
            <a:r>
              <a:rPr lang="en-US" sz="4400"/>
              <a:t>AB </a:t>
            </a:r>
            <a:r>
              <a:rPr lang="en-US" sz="4400">
                <a:sym typeface="Wingdings" charset="2"/>
              </a:rPr>
              <a:t> A + B</a:t>
            </a:r>
          </a:p>
          <a:p>
            <a:pPr eaLnBrk="1" hangingPunct="1"/>
            <a:endParaRPr lang="en-US" sz="4400">
              <a:sym typeface="Wingdings" charset="2"/>
            </a:endParaRPr>
          </a:p>
          <a:p>
            <a:pPr eaLnBrk="1" hangingPunct="1"/>
            <a:r>
              <a:rPr lang="en-US" sz="4400">
                <a:sym typeface="Wingdings" charset="2"/>
              </a:rPr>
              <a:t>SiCl</a:t>
            </a:r>
            <a:r>
              <a:rPr lang="en-US" sz="4400" baseline="-25000">
                <a:sym typeface="Wingdings" charset="2"/>
              </a:rPr>
              <a:t>4</a:t>
            </a:r>
            <a:r>
              <a:rPr lang="en-US" sz="4400">
                <a:sym typeface="Wingdings" charset="2"/>
              </a:rPr>
              <a:t>   Si + 2Cl</a:t>
            </a:r>
            <a:r>
              <a:rPr lang="en-US" sz="4400" baseline="-25000">
                <a:sym typeface="Wingdings" charset="2"/>
              </a:rPr>
              <a:t>2</a:t>
            </a: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3048000"/>
            <a:ext cx="48006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2438400" y="4876800"/>
            <a:ext cx="23622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the products </a:t>
            </a:r>
            <a:r>
              <a:rPr lang="en-US" i="1" dirty="0" smtClean="0"/>
              <a:t>and balance</a:t>
            </a:r>
            <a:r>
              <a:rPr lang="en-US" dirty="0" smtClean="0"/>
              <a:t> of the following reactions: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Mg + Cl</a:t>
            </a:r>
            <a:r>
              <a:rPr lang="en-US" baseline="-25000" dirty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CaF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Single Displacement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4400" dirty="0"/>
              <a:t>One element replaces another in a compound</a:t>
            </a:r>
          </a:p>
          <a:p>
            <a:pPr eaLnBrk="1" hangingPunct="1"/>
            <a:endParaRPr lang="en-US" sz="4400" dirty="0"/>
          </a:p>
          <a:p>
            <a:pPr eaLnBrk="1" hangingPunct="1"/>
            <a:endParaRPr lang="en-US" sz="4400" dirty="0"/>
          </a:p>
          <a:p>
            <a:pPr eaLnBrk="1" hangingPunct="1"/>
            <a:r>
              <a:rPr lang="en-US" sz="4400" dirty="0"/>
              <a:t>AX + B </a:t>
            </a:r>
            <a:r>
              <a:rPr lang="en-US" sz="4400" dirty="0">
                <a:sym typeface="Wingdings" charset="2"/>
              </a:rPr>
              <a:t> BX + A</a:t>
            </a:r>
          </a:p>
          <a:p>
            <a:pPr eaLnBrk="1" hangingPunct="1"/>
            <a:endParaRPr lang="en-US" sz="4400" dirty="0">
              <a:sym typeface="Wingdings" charset="2"/>
            </a:endParaRPr>
          </a:p>
          <a:p>
            <a:pPr eaLnBrk="1" hangingPunct="1"/>
            <a:r>
              <a:rPr lang="en-US" sz="4400" dirty="0">
                <a:sym typeface="Wingdings" charset="2"/>
              </a:rPr>
              <a:t>Ca + 2 </a:t>
            </a:r>
            <a:r>
              <a:rPr lang="en-US" sz="4400" dirty="0" err="1">
                <a:sym typeface="Wingdings" charset="2"/>
              </a:rPr>
              <a:t>HCl</a:t>
            </a:r>
            <a:r>
              <a:rPr lang="en-US" sz="4400" dirty="0">
                <a:sym typeface="Wingdings" charset="2"/>
              </a:rPr>
              <a:t>     CaCl</a:t>
            </a:r>
            <a:r>
              <a:rPr lang="en-US" sz="4400" baseline="-25000" dirty="0">
                <a:sym typeface="Wingdings" charset="2"/>
              </a:rPr>
              <a:t>2</a:t>
            </a:r>
            <a:r>
              <a:rPr lang="en-US" sz="4400" dirty="0">
                <a:sym typeface="Wingdings" charset="2"/>
              </a:rPr>
              <a:t> + H</a:t>
            </a:r>
            <a:r>
              <a:rPr lang="en-US" sz="4400" baseline="-25000" dirty="0">
                <a:sym typeface="Wingdings" charset="2"/>
              </a:rPr>
              <a:t>2</a:t>
            </a:r>
          </a:p>
          <a:p>
            <a:pPr eaLnBrk="1" hangingPunct="1">
              <a:buFont typeface="Wingdings" charset="2"/>
              <a:buNone/>
            </a:pPr>
            <a:endParaRPr lang="en-US" sz="4400" dirty="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2133600"/>
            <a:ext cx="4114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3886200" y="4572000"/>
            <a:ext cx="28194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Double Displacement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686800" cy="4525962"/>
          </a:xfrm>
        </p:spPr>
        <p:txBody>
          <a:bodyPr/>
          <a:lstStyle/>
          <a:p>
            <a:pPr eaLnBrk="1" hangingPunct="1"/>
            <a:r>
              <a:rPr lang="en-US" sz="4400" dirty="0"/>
              <a:t>Ions switch places; two elements switch places</a:t>
            </a:r>
          </a:p>
          <a:p>
            <a:pPr eaLnBrk="1" hangingPunct="1"/>
            <a:r>
              <a:rPr lang="en-US" sz="4400" dirty="0"/>
              <a:t>AB + CD </a:t>
            </a:r>
            <a:r>
              <a:rPr lang="en-US" sz="4400" dirty="0">
                <a:sym typeface="Wingdings" charset="2"/>
              </a:rPr>
              <a:t> AD + CB</a:t>
            </a:r>
          </a:p>
          <a:p>
            <a:pPr eaLnBrk="1" hangingPunct="1"/>
            <a:endParaRPr lang="en-US" sz="4400" dirty="0">
              <a:sym typeface="Wingdings" charset="2"/>
            </a:endParaRPr>
          </a:p>
          <a:p>
            <a:pPr eaLnBrk="1" hangingPunct="1"/>
            <a:r>
              <a:rPr lang="en-US" sz="4000" dirty="0">
                <a:sym typeface="Wingdings" charset="2"/>
              </a:rPr>
              <a:t>AgNO</a:t>
            </a:r>
            <a:r>
              <a:rPr lang="en-US" sz="4000" baseline="-25000" dirty="0">
                <a:sym typeface="Wingdings" charset="2"/>
              </a:rPr>
              <a:t>3</a:t>
            </a:r>
            <a:r>
              <a:rPr lang="en-US" sz="4000" dirty="0">
                <a:sym typeface="Wingdings" charset="2"/>
              </a:rPr>
              <a:t> + </a:t>
            </a:r>
            <a:r>
              <a:rPr lang="en-US" sz="4000" dirty="0" err="1">
                <a:sym typeface="Wingdings" charset="2"/>
              </a:rPr>
              <a:t>NaCl</a:t>
            </a:r>
            <a:r>
              <a:rPr lang="en-US" sz="4000" dirty="0">
                <a:sym typeface="Wingdings" charset="2"/>
              </a:rPr>
              <a:t>  </a:t>
            </a:r>
            <a:r>
              <a:rPr lang="en-US" sz="4000" dirty="0" err="1">
                <a:sym typeface="Wingdings" charset="2"/>
              </a:rPr>
              <a:t>AgCl</a:t>
            </a:r>
            <a:r>
              <a:rPr lang="en-US" sz="4000" dirty="0">
                <a:sym typeface="Wingdings" charset="2"/>
              </a:rPr>
              <a:t> + NaNO</a:t>
            </a:r>
            <a:r>
              <a:rPr lang="en-US" sz="4000" baseline="-25000" dirty="0">
                <a:sym typeface="Wingdings" charset="2"/>
              </a:rPr>
              <a:t>3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5257800"/>
            <a:ext cx="3378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4267200" y="4267200"/>
            <a:ext cx="3276600" cy="1143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Acid-Base Reaction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686800" cy="452596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4000" dirty="0"/>
              <a:t>Double Displacement reaction that ends in H</a:t>
            </a:r>
            <a:r>
              <a:rPr lang="en-US" sz="4000" baseline="-25000" dirty="0"/>
              <a:t>2</a:t>
            </a:r>
            <a:r>
              <a:rPr lang="en-US" sz="4000" dirty="0"/>
              <a:t>O and a salt</a:t>
            </a:r>
          </a:p>
          <a:p>
            <a:pPr eaLnBrk="1" hangingPunct="1"/>
            <a:endParaRPr lang="en-US" sz="4000" dirty="0"/>
          </a:p>
          <a:p>
            <a:pPr eaLnBrk="1" hangingPunct="1"/>
            <a:r>
              <a:rPr lang="en-US" sz="4000" dirty="0"/>
              <a:t>AB + CD </a:t>
            </a:r>
            <a:r>
              <a:rPr lang="en-US" sz="4000" dirty="0">
                <a:sym typeface="Wingdings" charset="2"/>
              </a:rPr>
              <a:t> Salt + 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endParaRPr lang="en-US" sz="4000" dirty="0">
              <a:sym typeface="Wingdings" charset="2"/>
            </a:endParaRPr>
          </a:p>
          <a:p>
            <a:pPr eaLnBrk="1" hangingPunct="1"/>
            <a:r>
              <a:rPr lang="en-US" sz="4000" dirty="0" err="1"/>
              <a:t>HCl</a:t>
            </a:r>
            <a:r>
              <a:rPr lang="en-US" sz="4000" dirty="0"/>
              <a:t> + </a:t>
            </a:r>
            <a:r>
              <a:rPr lang="en-US" sz="4000" dirty="0" err="1"/>
              <a:t>NaOH</a:t>
            </a:r>
            <a:r>
              <a:rPr lang="en-US" sz="4000" dirty="0"/>
              <a:t>  →   </a:t>
            </a:r>
            <a:r>
              <a:rPr lang="en-US" sz="4000" dirty="0" err="1"/>
              <a:t>NaCl</a:t>
            </a:r>
            <a:r>
              <a:rPr lang="en-US" sz="4000" dirty="0"/>
              <a:t> </a:t>
            </a:r>
            <a:r>
              <a:rPr lang="en-US" sz="4000" dirty="0" smtClean="0"/>
              <a:t>    +     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endParaRPr lang="en-US" sz="4000" dirty="0"/>
          </a:p>
          <a:p>
            <a:pPr eaLnBrk="1" hangingPunct="1">
              <a:buFont typeface="Wingdings 2" charset="2"/>
              <a:buNone/>
            </a:pPr>
            <a:r>
              <a:rPr lang="en-US" sz="4000" dirty="0">
                <a:solidFill>
                  <a:srgbClr val="FFFF00"/>
                </a:solidFill>
              </a:rPr>
              <a:t>				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      SALT          WATER</a:t>
            </a:r>
            <a:endParaRPr lang="en-US" sz="4000" dirty="0">
              <a:solidFill>
                <a:srgbClr val="FF0000"/>
              </a:solidFill>
            </a:endParaRPr>
          </a:p>
          <a:p>
            <a:pPr eaLnBrk="1" hangingPunct="1">
              <a:buFont typeface="Wingdings 2" charset="2"/>
              <a:buNone/>
            </a:pPr>
            <a:r>
              <a:rPr lang="en-US" sz="2000" dirty="0">
                <a:solidFill>
                  <a:srgbClr val="FF0000"/>
                </a:solidFill>
              </a:rPr>
              <a:t>*This is for an acid and a base that are equal strength only.</a:t>
            </a:r>
          </a:p>
        </p:txBody>
      </p:sp>
      <p:sp>
        <p:nvSpPr>
          <p:cNvPr id="4" name="Oval 3"/>
          <p:cNvSpPr/>
          <p:nvPr/>
        </p:nvSpPr>
        <p:spPr>
          <a:xfrm>
            <a:off x="4038600" y="4114800"/>
            <a:ext cx="4343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Practice Questions: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Predict the products </a:t>
            </a:r>
            <a:r>
              <a:rPr lang="en-US" i="1" dirty="0" smtClean="0"/>
              <a:t>and balance</a:t>
            </a:r>
            <a:r>
              <a:rPr lang="en-US" dirty="0" smtClean="0"/>
              <a:t> of the following reactions: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MgF</a:t>
            </a:r>
            <a:r>
              <a:rPr lang="en-US" baseline="-25000" dirty="0" smtClean="0"/>
              <a:t>2</a:t>
            </a:r>
            <a:r>
              <a:rPr lang="en-US" dirty="0" smtClean="0"/>
              <a:t> + Cl</a:t>
            </a:r>
            <a:r>
              <a:rPr lang="en-US" baseline="-25000" dirty="0"/>
              <a:t>2</a:t>
            </a:r>
            <a:r>
              <a:rPr lang="en-US" dirty="0" smtClean="0"/>
              <a:t>  </a:t>
            </a:r>
            <a:r>
              <a:rPr lang="en-US" dirty="0" smtClean="0">
                <a:sym typeface="Wingdings" pitchFamily="2" charset="2"/>
              </a:rPr>
              <a:t> 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CaF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  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HNO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Mg(OH)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500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  <a:cs typeface="+mj-cs"/>
              </a:rPr>
              <a:t>Combustion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8"/>
            <a:ext cx="85344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/>
              <a:t>Carbon compound combines with oxygen to release carbon dioxide and </a:t>
            </a:r>
            <a:r>
              <a:rPr lang="en-US" sz="4000" dirty="0" smtClean="0"/>
              <a:t>water. </a:t>
            </a:r>
            <a:endParaRPr lang="en-US" sz="4000" dirty="0">
              <a:solidFill>
                <a:srgbClr val="FFFF00"/>
              </a:solidFill>
            </a:endParaRPr>
          </a:p>
          <a:p>
            <a:pPr eaLnBrk="1" hangingPunct="1"/>
            <a:r>
              <a:rPr lang="en-US" sz="3000" dirty="0" smtClean="0"/>
              <a:t>Hydrocarbon</a:t>
            </a:r>
            <a:r>
              <a:rPr lang="en-US" sz="4000" dirty="0" smtClean="0"/>
              <a:t>  +  O</a:t>
            </a:r>
            <a:r>
              <a:rPr lang="en-US" sz="4000" baseline="-25000" dirty="0" smtClean="0"/>
              <a:t>2    </a:t>
            </a:r>
            <a:r>
              <a:rPr lang="en-US" sz="4000" dirty="0" smtClean="0">
                <a:sym typeface="Wingdings" charset="2"/>
              </a:rPr>
              <a:t>    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</a:t>
            </a:r>
            <a:r>
              <a:rPr lang="en-US" sz="4000" dirty="0"/>
              <a:t>+   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endParaRPr lang="en-US" sz="4000" dirty="0"/>
          </a:p>
          <a:p>
            <a:pPr eaLnBrk="1" hangingPunct="1"/>
            <a:r>
              <a:rPr lang="en-US" sz="4000" dirty="0"/>
              <a:t>C</a:t>
            </a:r>
            <a:r>
              <a:rPr lang="en-US" sz="4000" baseline="-25000" dirty="0"/>
              <a:t>2</a:t>
            </a:r>
            <a:r>
              <a:rPr lang="en-US" sz="4000" dirty="0"/>
              <a:t>H</a:t>
            </a:r>
            <a:r>
              <a:rPr lang="en-US" sz="4000" baseline="-25000" dirty="0"/>
              <a:t>6</a:t>
            </a:r>
            <a:r>
              <a:rPr lang="en-US" sz="4000" dirty="0"/>
              <a:t> + 7 O</a:t>
            </a:r>
            <a:r>
              <a:rPr lang="en-US" sz="4000" baseline="-25000" dirty="0"/>
              <a:t>2</a:t>
            </a:r>
            <a:r>
              <a:rPr lang="en-US" sz="4000" dirty="0">
                <a:sym typeface="Wingdings" charset="2"/>
              </a:rPr>
              <a:t> 4 CO</a:t>
            </a:r>
            <a:r>
              <a:rPr lang="en-US" sz="4000" baseline="-25000" dirty="0">
                <a:sym typeface="Wingdings" charset="2"/>
              </a:rPr>
              <a:t>2</a:t>
            </a:r>
            <a:r>
              <a:rPr lang="en-US" sz="4000" dirty="0">
                <a:sym typeface="Wingdings" charset="2"/>
              </a:rPr>
              <a:t> + 6 H</a:t>
            </a:r>
            <a:r>
              <a:rPr lang="en-US" sz="4000" baseline="-25000" dirty="0">
                <a:sym typeface="Wingdings" charset="2"/>
              </a:rPr>
              <a:t>2</a:t>
            </a:r>
            <a:r>
              <a:rPr lang="en-US" sz="4000" dirty="0">
                <a:sym typeface="Wingdings" charset="2"/>
              </a:rPr>
              <a:t>0</a:t>
            </a:r>
          </a:p>
          <a:p>
            <a:pPr lvl="1" eaLnBrk="1" hangingPunct="1"/>
            <a:r>
              <a:rPr lang="en-US" sz="1800" dirty="0">
                <a:solidFill>
                  <a:srgbClr val="0070C0"/>
                </a:solidFill>
                <a:sym typeface="Wingdings" charset="2"/>
              </a:rPr>
              <a:t>But don’t forget that ENERY is a product too (heat, light, etc)…</a:t>
            </a:r>
          </a:p>
        </p:txBody>
      </p:sp>
      <p:sp>
        <p:nvSpPr>
          <p:cNvPr id="4" name="Oval 3"/>
          <p:cNvSpPr/>
          <p:nvPr/>
        </p:nvSpPr>
        <p:spPr>
          <a:xfrm>
            <a:off x="3581400" y="4267200"/>
            <a:ext cx="32004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272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Wingdings 2</vt:lpstr>
      <vt:lpstr>Office Theme</vt:lpstr>
      <vt:lpstr>Predicting Products:  Reviewing Types of Reactions</vt:lpstr>
      <vt:lpstr>Addition (Synthesis)</vt:lpstr>
      <vt:lpstr>Decomposition</vt:lpstr>
      <vt:lpstr>Practice Questions: </vt:lpstr>
      <vt:lpstr>Single Displacement</vt:lpstr>
      <vt:lpstr>Double Displacement</vt:lpstr>
      <vt:lpstr>Acid-Base Reaction</vt:lpstr>
      <vt:lpstr>Practice Questions: </vt:lpstr>
      <vt:lpstr>Combustion</vt:lpstr>
      <vt:lpstr>Practice Questions: </vt:lpstr>
      <vt:lpstr>Lies…. Lies…. and more lies! 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Products:  Reviewing Types of Reactions</dc:title>
  <dc:creator>Windows User</dc:creator>
  <cp:lastModifiedBy>MEGAN KOVACH</cp:lastModifiedBy>
  <cp:revision>7</cp:revision>
  <dcterms:created xsi:type="dcterms:W3CDTF">2015-10-30T17:11:48Z</dcterms:created>
  <dcterms:modified xsi:type="dcterms:W3CDTF">2016-10-27T14:29:36Z</dcterms:modified>
</cp:coreProperties>
</file>