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4.xml" ContentType="application/inkml+xml"/>
  <Override PartName="/ppt/notesSlides/notesSlide27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28" r:id="rId1"/>
  </p:sldMasterIdLst>
  <p:notesMasterIdLst>
    <p:notesMasterId r:id="rId37"/>
  </p:notesMasterIdLst>
  <p:handoutMasterIdLst>
    <p:handoutMasterId r:id="rId38"/>
  </p:handoutMasterIdLst>
  <p:sldIdLst>
    <p:sldId id="494" r:id="rId2"/>
    <p:sldId id="598" r:id="rId3"/>
    <p:sldId id="629" r:id="rId4"/>
    <p:sldId id="630" r:id="rId5"/>
    <p:sldId id="624" r:id="rId6"/>
    <p:sldId id="625" r:id="rId7"/>
    <p:sldId id="497" r:id="rId8"/>
    <p:sldId id="498" r:id="rId9"/>
    <p:sldId id="499" r:id="rId10"/>
    <p:sldId id="500" r:id="rId11"/>
    <p:sldId id="505" r:id="rId12"/>
    <p:sldId id="501" r:id="rId13"/>
    <p:sldId id="502" r:id="rId14"/>
    <p:sldId id="504" r:id="rId15"/>
    <p:sldId id="506" r:id="rId16"/>
    <p:sldId id="508" r:id="rId17"/>
    <p:sldId id="509" r:id="rId18"/>
    <p:sldId id="511" r:id="rId19"/>
    <p:sldId id="512" r:id="rId20"/>
    <p:sldId id="514" r:id="rId21"/>
    <p:sldId id="515" r:id="rId22"/>
    <p:sldId id="516" r:id="rId23"/>
    <p:sldId id="520" r:id="rId24"/>
    <p:sldId id="611" r:id="rId25"/>
    <p:sldId id="521" r:id="rId26"/>
    <p:sldId id="522" r:id="rId27"/>
    <p:sldId id="523" r:id="rId28"/>
    <p:sldId id="623" r:id="rId29"/>
    <p:sldId id="517" r:id="rId30"/>
    <p:sldId id="613" r:id="rId31"/>
    <p:sldId id="518" r:id="rId32"/>
    <p:sldId id="610" r:id="rId33"/>
    <p:sldId id="631" r:id="rId34"/>
    <p:sldId id="612" r:id="rId35"/>
    <p:sldId id="632" r:id="rId36"/>
  </p:sldIdLst>
  <p:sldSz cx="9144000" cy="6858000" type="letter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AFD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AFD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AFD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AFD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5FB03"/>
    <a:srgbClr val="FFFF66"/>
    <a:srgbClr val="F6FC0E"/>
    <a:srgbClr val="BE4079"/>
    <a:srgbClr val="2983D5"/>
    <a:srgbClr val="1CE225"/>
    <a:srgbClr val="F3A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3548" autoAdjust="0"/>
  </p:normalViewPr>
  <p:slideViewPr>
    <p:cSldViewPr>
      <p:cViewPr varScale="1">
        <p:scale>
          <a:sx n="70" d="100"/>
          <a:sy n="70" d="100"/>
        </p:scale>
        <p:origin x="1326" y="54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114675" y="8858250"/>
            <a:ext cx="769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15" tIns="45368" rIns="89115" bIns="45368">
            <a:spAutoFit/>
          </a:bodyPr>
          <a:lstStyle>
            <a:lvl1pPr defTabSz="885825">
              <a:defRPr sz="2800">
                <a:solidFill>
                  <a:srgbClr val="FAFD00"/>
                </a:solidFill>
                <a:latin typeface="Arial" pitchFamily="34" charset="0"/>
              </a:defRPr>
            </a:lvl1pPr>
            <a:lvl2pPr marL="742950" indent="-285750" defTabSz="885825">
              <a:defRPr sz="2800">
                <a:solidFill>
                  <a:srgbClr val="FAFD00"/>
                </a:solidFill>
                <a:latin typeface="Arial" pitchFamily="34" charset="0"/>
              </a:defRPr>
            </a:lvl2pPr>
            <a:lvl3pPr marL="1143000" indent="-228600" defTabSz="885825">
              <a:defRPr sz="2800">
                <a:solidFill>
                  <a:srgbClr val="FAFD00"/>
                </a:solidFill>
                <a:latin typeface="Arial" pitchFamily="34" charset="0"/>
              </a:defRPr>
            </a:lvl3pPr>
            <a:lvl4pPr marL="1600200" indent="-228600" defTabSz="885825">
              <a:defRPr sz="2800">
                <a:solidFill>
                  <a:srgbClr val="FAFD00"/>
                </a:solidFill>
                <a:latin typeface="Arial" pitchFamily="34" charset="0"/>
              </a:defRPr>
            </a:lvl4pPr>
            <a:lvl5pPr marL="2057400" indent="-228600" defTabSz="885825">
              <a:defRPr sz="2800">
                <a:solidFill>
                  <a:srgbClr val="FAFD00"/>
                </a:solidFill>
                <a:latin typeface="Arial" pitchFamily="34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itchFamily="34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itchFamily="34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itchFamily="34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>
                <a:solidFill>
                  <a:schemeClr val="tx1"/>
                </a:solidFill>
              </a:rPr>
              <a:t>Page </a:t>
            </a:r>
            <a:fld id="{6FD147F7-2E7E-4D22-8F86-C7D8E335D784}" type="slidenum">
              <a:rPr lang="en-US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3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1-18T16:48:25.9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4142 3894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1-18T21:35:24.3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15553 13742,'-50'25,"25"-25,0 0,1 0,-1 0,-25 0,25 0,0 0,1 0,-26 0,25 0,0 0,-24 0,24 0,0 0,-24 0,24 0,-25 0,25 0,1 0,-26 24,25-24,0 0,-24 0,24 0,-25 0,26-24,-26 24,25 0,-24 0,-1 0,25 0,0 0,-24 0,-26 0,50 0,-24 0,24 0,0 0,-24 0,24 0,0 0,-25 0,26 24,-1-24,0 0,0 0,0 0,1 25,-1-25,-25 25,25 0,1 0,48-1,1 1</inkml:trace>
  <inkml:trace contextRef="#ctx0" brushRef="#br0" timeOffset="983">13841 13965,'25'25,"24"-25,-24 0,25 0,-1 25,-24-25,25 0,-1 0,-24 0,0 0,0 0,0 0,-1 0,1 0,0-25,0 25,25 0,-26 0,1 0,0 0,0-25,0 25,-1 0,1 0,0 0,0 0,24 0,-24 0,0 0,0 0,0 0,-1 0,1 0,0 0,0 0,0 0,24-25,-24 25,0 0,0 0,-1 0,1 0,25 0,-25 0,24 0,-24 0,25 25,24-25,-49 0,0 0,0 0,24 0,-24 0,0-25,24 25,-24 0,0-25,0 25,0 0,-1 0,1-24,0 24,25 0,-26-25,1 25,0-25,-25 0,-25 0,0 1,-24 24,24 0,0-25,0 25,-24 0,24-25,-25 25,26 0,-26-25,25 25,0 0,1 0,-1 0,-25 0,25 0</inkml:trace>
  <inkml:trace contextRef="#ctx0" brushRef="#br0" timeOffset="6742">13320 13593,'0'25,"-25"0,1 24,-1-24,0 25,0-26,0 26,0 0,25-1,-24-24,-1 25,0-1,25-24,-25 25,25-26,-25 26,25-25,0 0,0-1,0 26,0-25,0 25,0-26,25 26,-25-25,25 0,-25 24,25-24,-25 25,25-26,-1 1,-24 0</inkml:trace>
  <inkml:trace contextRef="#ctx0" brushRef="#br0" timeOffset="8501">13444 14982,'50'-25,"-25"25,-1-25,26 1,-50-26,25 0,0 26,-25-1,0-25,24 25,-24 1,0-1,0 0,0 0,0 0,0-24,0-1,0 25,0 1,0-1,0-50,0 50,-24 1,24-1,0-25,0 25,0 1,-25-26,25 25,0 0,-25-24,25 24,0 0,-25-24,25 24,0 0,-25-25,25 26,-24-1,24 0,-25-25,0 26,25-1,-25 0,-24-25,24 26,-25-1,25 0,1 0,24 25,-50-25,0 25,25 25,-24 25,24-25,25 24,-25-24,25 0,-25 24,25-24,0 25,0-1,-24 1,24 0,0-1,0 1,0-1,0 26,0-26,0 1,24 0,-24-1,25 1,0 0,0-1,-25 1,25-1,-1-24,26 25,-25-1,0-24,24 0,-24-25,0 25,0-25,0 0,-1 0,1 0,25 0,-25-25,-1 25,1-25,0-24,-25 24,25-25,-25 1,25-1,-25-24,0-51,0 76,0-26,-25 1,0 24,0-24,0 24,1 1,-1-26,-25 51,25-26,-24 25,-1-24,25 49,-24-25,-1 25,0 0,26 25,-1-1,0 1,0 0,0 25,1-1,24 1,-25-1,25 26,0-26,0 26,25-1,-1 1,1-1,0-24,0 24,0-24,24-1,-24 1,25 0,-1-26,-24 26,25-50,-25 25,49-25,-49 0,24-50,-24 25,0-24,0-1,-25 1,25-26,-25 26,24-26,-24 1,0-1,-24 1,24-1,-25 1,25 24,-25-24,0 24,-24-24,24 24,-25 1,1-1</inkml:trace>
  <inkml:trace contextRef="#ctx0" brushRef="#br0" timeOffset="37863">1091 12923,'25'25,"0"25,0-26,0 1,-1 0,26 25,24-26,-24 26,24 0,1-25,-1 24,26 1,-1-1,25 26,-25-26,25 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1-18T21:38:13.3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13791 10641</inkml:trace>
  <inkml:trace contextRef="#ctx0" brushRef="#br0" timeOffset="1774">3076 18107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1-18T17:09:39.6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9748 5035</inkml:trace>
  <inkml:trace contextRef="#ctx0" brushRef="#br0" timeOffset="1.19387E7">2877 13494</inkml:trace>
  <inkml:trace contextRef="#ctx0" brushRef="#br0" timeOffset="1.19389E7">2877 13494</inkml:trace>
  <inkml:trace contextRef="#ctx0" brushRef="#br0" timeOffset="1.19391E7">2877 13494</inkml:trace>
  <inkml:trace contextRef="#ctx0" brushRef="#br0" timeOffset="1.19394E7">2877 13494</inkml:trace>
  <inkml:trace contextRef="#ctx0" brushRef="#br0" timeOffset="1.19396E7">2877 13494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1-18T17:09:39.6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9748 5035</inkml:trace>
  <inkml:trace contextRef="#ctx0" brushRef="#br0" timeOffset="1.19387E7">2877 13494</inkml:trace>
  <inkml:trace contextRef="#ctx0" brushRef="#br0" timeOffset="1.19389E7">2877 13494</inkml:trace>
  <inkml:trace contextRef="#ctx0" brushRef="#br0" timeOffset="1.19391E7">2877 13494</inkml:trace>
  <inkml:trace contextRef="#ctx0" brushRef="#br0" timeOffset="1.19394E7">2877 13494</inkml:trace>
  <inkml:trace contextRef="#ctx0" brushRef="#br0" timeOffset="1.19396E7">2877 13494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114675" y="8858250"/>
            <a:ext cx="769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15" tIns="45368" rIns="89115" bIns="45368">
            <a:spAutoFit/>
          </a:bodyPr>
          <a:lstStyle>
            <a:lvl1pPr defTabSz="885825">
              <a:defRPr sz="2800">
                <a:solidFill>
                  <a:srgbClr val="FAFD00"/>
                </a:solidFill>
                <a:latin typeface="Arial" pitchFamily="34" charset="0"/>
              </a:defRPr>
            </a:lvl1pPr>
            <a:lvl2pPr marL="742950" indent="-285750" defTabSz="885825">
              <a:defRPr sz="2800">
                <a:solidFill>
                  <a:srgbClr val="FAFD00"/>
                </a:solidFill>
                <a:latin typeface="Arial" pitchFamily="34" charset="0"/>
              </a:defRPr>
            </a:lvl2pPr>
            <a:lvl3pPr marL="1143000" indent="-228600" defTabSz="885825">
              <a:defRPr sz="2800">
                <a:solidFill>
                  <a:srgbClr val="FAFD00"/>
                </a:solidFill>
                <a:latin typeface="Arial" pitchFamily="34" charset="0"/>
              </a:defRPr>
            </a:lvl3pPr>
            <a:lvl4pPr marL="1600200" indent="-228600" defTabSz="885825">
              <a:defRPr sz="2800">
                <a:solidFill>
                  <a:srgbClr val="FAFD00"/>
                </a:solidFill>
                <a:latin typeface="Arial" pitchFamily="34" charset="0"/>
              </a:defRPr>
            </a:lvl4pPr>
            <a:lvl5pPr marL="2057400" indent="-228600" defTabSz="885825">
              <a:defRPr sz="2800">
                <a:solidFill>
                  <a:srgbClr val="FAFD00"/>
                </a:solidFill>
                <a:latin typeface="Arial" pitchFamily="34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itchFamily="34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itchFamily="34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itchFamily="34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>
                <a:solidFill>
                  <a:schemeClr val="tx1"/>
                </a:solidFill>
              </a:rPr>
              <a:t>Page </a:t>
            </a:r>
            <a:fld id="{2FD20FD9-EF67-4569-A8C3-E6834189C459}" type="slidenum">
              <a:rPr lang="en-US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1913" y="809625"/>
            <a:ext cx="4346575" cy="3259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56" tIns="45368" rIns="92356" bIns="4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786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62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6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0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2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20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52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83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33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4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609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20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01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10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2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6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70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88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6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730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3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6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9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0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3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8800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006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1801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307D823-F14E-40FF-B7C1-64E9D9611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9/27/2016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43" r:id="rId1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land.cc.mn.us/biology/Biology1111/animations/hydrogenbond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45yabrnryX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emf"/><Relationship Id="rId4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dKlyofu0Xw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file:///\\localhost\url?sa=i&amp;rct=j&amp;q=chemistry%20comic%20polar%20bears%20and%20penguins&amp;source=images&amp;cd=&amp;cad=rja&amp;uact=8&amp;ved=0CAcQjRw&amp;url=http://www.pinterest.com/explore/science-memes/&amp;ei=75VuVOPxBY2aigKStIGoDw&amp;bvm=bv.80185997,d.cGE&amp;psig=AFQjCNHZRp1yXxsb3OUg0quktLr7PTNtxQ&amp;ust=141661987428800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file:///\\localhost\url?sa=i&amp;rct=j&amp;q=common+substances+that+dissolve+in+water&amp;source=images&amp;cd=&amp;cad=rja&amp;uact=8&amp;ved=0CAcQjRw&amp;url=http://www.middleschoolchemistry.com/lessonplans/chapter5/lesson7&amp;ei=e4NuVO6QOZGaigK8xIDABQ&amp;bvm=bv.80185997,d.cGE&amp;psig=AFQjCNEHRz9Nz6AQ3H-c9BP9UCYusNqBGQ&amp;ust=1416615151671867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FG11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95800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g12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63"/>
            <a:ext cx="5907088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8525" y="1695450"/>
            <a:ext cx="7407275" cy="3846513"/>
          </a:xfrm>
          <a:prstGeom prst="rect">
            <a:avLst/>
          </a:prstGeom>
          <a:solidFill>
            <a:schemeClr val="bg2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1" dirty="0" smtClean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n-US" altLang="en-US" sz="7200" b="1" dirty="0" smtClean="0">
                <a:solidFill>
                  <a:schemeClr val="tx1"/>
                </a:solidFill>
                <a:latin typeface="+mn-lt"/>
              </a:rPr>
              <a:t>Intermolecular Forces</a:t>
            </a:r>
          </a:p>
          <a:p>
            <a:pPr algn="ctr">
              <a:defRPr/>
            </a:pPr>
            <a:r>
              <a:rPr lang="en-US" altLang="en-US" sz="7200" b="1" dirty="0" smtClean="0">
                <a:solidFill>
                  <a:schemeClr val="tx1"/>
                </a:solidFill>
                <a:latin typeface="+mn-lt"/>
              </a:rPr>
              <a:t>(IMFs)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4451350" y="56769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The forces that hold one molecule to another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36525" y="1182688"/>
            <a:ext cx="870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endParaRPr lang="en-US" altLang="en-US" sz="4400">
              <a:solidFill>
                <a:srgbClr val="000000"/>
              </a:solidFill>
            </a:endParaRPr>
          </a:p>
        </p:txBody>
      </p:sp>
      <p:pic>
        <p:nvPicPr>
          <p:cNvPr id="12291" name="Picture 6" descr="npo0001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7000" r="9000" b="7500"/>
          <a:stretch>
            <a:fillRect/>
          </a:stretch>
        </p:blipFill>
        <p:spPr bwMode="auto">
          <a:xfrm>
            <a:off x="1493838" y="0"/>
            <a:ext cx="7421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76200" y="3733800"/>
            <a:ext cx="1939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Crystalline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quartz (SiO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724400" y="4495800"/>
            <a:ext cx="2203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Non-crystalline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quartz glass</a:t>
            </a:r>
          </a:p>
        </p:txBody>
      </p:sp>
      <p:pic>
        <p:nvPicPr>
          <p:cNvPr id="12294" name="Picture 8" descr="quartz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6613"/>
            <a:ext cx="27432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qtzv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2400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2700" y="1905000"/>
            <a:ext cx="58547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Very strong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Permanent strong charge interactions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Usually crystal in formation (solids)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Very high melting points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7407275" cy="1016000"/>
          </a:xfrm>
          <a:prstGeom prst="rect">
            <a:avLst/>
          </a:prstGeom>
          <a:solidFill>
            <a:schemeClr val="bg2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6000" b="1" dirty="0" smtClean="0">
                <a:solidFill>
                  <a:schemeClr val="tx1"/>
                </a:solidFill>
                <a:latin typeface="+mn-lt"/>
              </a:rPr>
              <a:t>2. Macro- ionic</a:t>
            </a:r>
          </a:p>
        </p:txBody>
      </p:sp>
      <p:pic>
        <p:nvPicPr>
          <p:cNvPr id="13316" name="Picture 9" descr="gcsechem_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Solids at room temperature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STRONG Intermolecular Forces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Metal Atoms give up electrons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This creates many dipoles throughout the atoms, they SHIFT but are always there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“SEA of electrons”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833438" y="258763"/>
            <a:ext cx="7407275" cy="1015663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6000" b="1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altLang="en-US" sz="6000" b="1" dirty="0" smtClean="0">
                <a:solidFill>
                  <a:schemeClr val="tx1"/>
                </a:solidFill>
                <a:latin typeface="+mn-lt"/>
              </a:rPr>
              <a:t>. Metallic</a:t>
            </a:r>
          </a:p>
        </p:txBody>
      </p:sp>
      <p:pic>
        <p:nvPicPr>
          <p:cNvPr id="14340" name="Picture 7" descr="161217646_dcd57704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295400"/>
            <a:ext cx="5145087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084638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A strong intermolecular attractions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Caused by </a:t>
            </a:r>
            <a:r>
              <a:rPr lang="en-US" altLang="en-US" i="1" smtClean="0">
                <a:solidFill>
                  <a:srgbClr val="000000"/>
                </a:solidFill>
              </a:rPr>
              <a:t>very</a:t>
            </a:r>
            <a:r>
              <a:rPr lang="en-US" altLang="en-US" smtClean="0">
                <a:solidFill>
                  <a:srgbClr val="000000"/>
                </a:solidFill>
              </a:rPr>
              <a:t> strong dipole-dipole attraction between molecules with N-H, O-H, and F-H bonds.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Responsible for many of water’s special properties.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Liquids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7407275" cy="923925"/>
          </a:xfrm>
          <a:prstGeom prst="rect">
            <a:avLst/>
          </a:prstGeom>
          <a:solidFill>
            <a:schemeClr val="bg2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54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altLang="en-US" sz="5400" b="1" dirty="0" smtClean="0">
                <a:solidFill>
                  <a:schemeClr val="tx1"/>
                </a:solidFill>
                <a:latin typeface="+mn-lt"/>
              </a:rPr>
              <a:t>. Hydrogen Bonding</a:t>
            </a:r>
          </a:p>
        </p:txBody>
      </p:sp>
      <p:pic>
        <p:nvPicPr>
          <p:cNvPr id="16388" name="Picture 5" descr="wa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27288"/>
            <a:ext cx="3660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228600" y="1250950"/>
            <a:ext cx="8626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The </a:t>
            </a:r>
            <a:r>
              <a:rPr lang="en-US" altLang="en-US" sz="2400" b="1" i="1">
                <a:solidFill>
                  <a:srgbClr val="000000"/>
                </a:solidFill>
              </a:rPr>
              <a:t>hydrogen bond</a:t>
            </a:r>
            <a:r>
              <a:rPr lang="en-US" altLang="en-US" sz="2400">
                <a:solidFill>
                  <a:srgbClr val="000000"/>
                </a:solidFill>
              </a:rPr>
              <a:t> is a special dipole-dipole interaction between the hydrogen atom in a polar N-H, O-H, or F-H bond and an electronegative O, N, or F atom.  </a:t>
            </a:r>
            <a:r>
              <a:rPr lang="en-US" altLang="en-US" sz="2400">
                <a:solidFill>
                  <a:srgbClr val="FF0000"/>
                </a:solidFill>
              </a:rPr>
              <a:t>IT IS NOT A BOND.</a:t>
            </a:r>
          </a:p>
        </p:txBody>
      </p:sp>
      <p:grpSp>
        <p:nvGrpSpPr>
          <p:cNvPr id="17411" name="Group 26"/>
          <p:cNvGrpSpPr>
            <a:grpSpLocks/>
          </p:cNvGrpSpPr>
          <p:nvPr/>
        </p:nvGrpSpPr>
        <p:grpSpPr bwMode="auto">
          <a:xfrm>
            <a:off x="1616075" y="2438400"/>
            <a:ext cx="5622925" cy="560388"/>
            <a:chOff x="1018" y="1680"/>
            <a:chExt cx="3542" cy="353"/>
          </a:xfrm>
        </p:grpSpPr>
        <p:grpSp>
          <p:nvGrpSpPr>
            <p:cNvPr id="17422" name="Group 17"/>
            <p:cNvGrpSpPr>
              <a:grpSpLocks/>
            </p:cNvGrpSpPr>
            <p:nvPr/>
          </p:nvGrpSpPr>
          <p:grpSpPr bwMode="auto">
            <a:xfrm>
              <a:off x="1018" y="1680"/>
              <a:ext cx="1046" cy="353"/>
              <a:chOff x="806" y="2216"/>
              <a:chExt cx="1046" cy="353"/>
            </a:xfrm>
          </p:grpSpPr>
          <p:sp>
            <p:nvSpPr>
              <p:cNvPr id="17430" name="Text Box 12"/>
              <p:cNvSpPr txBox="1">
                <a:spLocks noChangeArrowheads="1"/>
              </p:cNvSpPr>
              <p:nvPr/>
            </p:nvSpPr>
            <p:spPr bwMode="auto">
              <a:xfrm>
                <a:off x="806" y="2281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FAFD00"/>
                    </a:solidFill>
                    <a:latin typeface="Arial" charset="0"/>
                  </a:defRPr>
                </a:lvl1pPr>
                <a:lvl2pPr marL="742950" indent="-285750">
                  <a:defRPr sz="2800">
                    <a:solidFill>
                      <a:srgbClr val="FAFD00"/>
                    </a:solidFill>
                    <a:latin typeface="Arial" charset="0"/>
                  </a:defRPr>
                </a:lvl2pPr>
                <a:lvl3pPr marL="11430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3pPr>
                <a:lvl4pPr marL="16002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4pPr>
                <a:lvl5pPr marL="20574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7431" name="Text Box 13"/>
              <p:cNvSpPr txBox="1">
                <a:spLocks noChangeArrowheads="1"/>
              </p:cNvSpPr>
              <p:nvPr/>
            </p:nvSpPr>
            <p:spPr bwMode="auto">
              <a:xfrm>
                <a:off x="1248" y="228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FAFD00"/>
                    </a:solidFill>
                    <a:latin typeface="Arial" charset="0"/>
                  </a:defRPr>
                </a:lvl1pPr>
                <a:lvl2pPr marL="742950" indent="-285750">
                  <a:defRPr sz="2800">
                    <a:solidFill>
                      <a:srgbClr val="FAFD00"/>
                    </a:solidFill>
                    <a:latin typeface="Arial" charset="0"/>
                  </a:defRPr>
                </a:lvl2pPr>
                <a:lvl3pPr marL="11430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3pPr>
                <a:lvl4pPr marL="16002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4pPr>
                <a:lvl5pPr marL="20574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17432" name="Text Box 14"/>
              <p:cNvSpPr txBox="1">
                <a:spLocks noChangeArrowheads="1"/>
              </p:cNvSpPr>
              <p:nvPr/>
            </p:nvSpPr>
            <p:spPr bwMode="auto">
              <a:xfrm>
                <a:off x="1400" y="2216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FAFD00"/>
                    </a:solidFill>
                    <a:latin typeface="Arial" charset="0"/>
                  </a:defRPr>
                </a:lvl1pPr>
                <a:lvl2pPr marL="742950" indent="-285750">
                  <a:defRPr sz="2800">
                    <a:solidFill>
                      <a:srgbClr val="FAFD00"/>
                    </a:solidFill>
                    <a:latin typeface="Arial" charset="0"/>
                  </a:defRPr>
                </a:lvl2pPr>
                <a:lvl3pPr marL="11430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3pPr>
                <a:lvl4pPr marL="16002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4pPr>
                <a:lvl5pPr marL="20574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17433" name="Text Box 15"/>
              <p:cNvSpPr txBox="1">
                <a:spLocks noChangeArrowheads="1"/>
              </p:cNvSpPr>
              <p:nvPr/>
            </p:nvSpPr>
            <p:spPr bwMode="auto">
              <a:xfrm>
                <a:off x="1608" y="228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FAFD00"/>
                    </a:solidFill>
                    <a:latin typeface="Arial" charset="0"/>
                  </a:defRPr>
                </a:lvl1pPr>
                <a:lvl2pPr marL="742950" indent="-285750">
                  <a:defRPr sz="2800">
                    <a:solidFill>
                      <a:srgbClr val="FAFD00"/>
                    </a:solidFill>
                    <a:latin typeface="Arial" charset="0"/>
                  </a:defRPr>
                </a:lvl2pPr>
                <a:lvl3pPr marL="11430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3pPr>
                <a:lvl4pPr marL="16002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4pPr>
                <a:lvl5pPr marL="20574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7434" name="Line 16"/>
              <p:cNvSpPr>
                <a:spLocks noChangeShapeType="1"/>
              </p:cNvSpPr>
              <p:nvPr/>
            </p:nvSpPr>
            <p:spPr bwMode="auto">
              <a:xfrm>
                <a:off x="1053" y="2425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3" name="Group 18"/>
            <p:cNvGrpSpPr>
              <a:grpSpLocks/>
            </p:cNvGrpSpPr>
            <p:nvPr/>
          </p:nvGrpSpPr>
          <p:grpSpPr bwMode="auto">
            <a:xfrm>
              <a:off x="3514" y="1680"/>
              <a:ext cx="1046" cy="353"/>
              <a:chOff x="806" y="2216"/>
              <a:chExt cx="1046" cy="353"/>
            </a:xfrm>
          </p:grpSpPr>
          <p:sp>
            <p:nvSpPr>
              <p:cNvPr id="17425" name="Text Box 19"/>
              <p:cNvSpPr txBox="1">
                <a:spLocks noChangeArrowheads="1"/>
              </p:cNvSpPr>
              <p:nvPr/>
            </p:nvSpPr>
            <p:spPr bwMode="auto">
              <a:xfrm>
                <a:off x="806" y="2281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FAFD00"/>
                    </a:solidFill>
                    <a:latin typeface="Arial" charset="0"/>
                  </a:defRPr>
                </a:lvl1pPr>
                <a:lvl2pPr marL="742950" indent="-285750">
                  <a:defRPr sz="2800">
                    <a:solidFill>
                      <a:srgbClr val="FAFD00"/>
                    </a:solidFill>
                    <a:latin typeface="Arial" charset="0"/>
                  </a:defRPr>
                </a:lvl2pPr>
                <a:lvl3pPr marL="11430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3pPr>
                <a:lvl4pPr marL="16002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4pPr>
                <a:lvl5pPr marL="20574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7426" name="Text Box 20"/>
              <p:cNvSpPr txBox="1">
                <a:spLocks noChangeArrowheads="1"/>
              </p:cNvSpPr>
              <p:nvPr/>
            </p:nvSpPr>
            <p:spPr bwMode="auto">
              <a:xfrm>
                <a:off x="1248" y="228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FAFD00"/>
                    </a:solidFill>
                    <a:latin typeface="Arial" charset="0"/>
                  </a:defRPr>
                </a:lvl1pPr>
                <a:lvl2pPr marL="742950" indent="-285750">
                  <a:defRPr sz="2800">
                    <a:solidFill>
                      <a:srgbClr val="FAFD00"/>
                    </a:solidFill>
                    <a:latin typeface="Arial" charset="0"/>
                  </a:defRPr>
                </a:lvl2pPr>
                <a:lvl3pPr marL="11430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3pPr>
                <a:lvl4pPr marL="16002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4pPr>
                <a:lvl5pPr marL="20574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17427" name="Text Box 21"/>
              <p:cNvSpPr txBox="1">
                <a:spLocks noChangeArrowheads="1"/>
              </p:cNvSpPr>
              <p:nvPr/>
            </p:nvSpPr>
            <p:spPr bwMode="auto">
              <a:xfrm>
                <a:off x="1400" y="2216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FAFD00"/>
                    </a:solidFill>
                    <a:latin typeface="Arial" charset="0"/>
                  </a:defRPr>
                </a:lvl1pPr>
                <a:lvl2pPr marL="742950" indent="-285750">
                  <a:defRPr sz="2800">
                    <a:solidFill>
                      <a:srgbClr val="FAFD00"/>
                    </a:solidFill>
                    <a:latin typeface="Arial" charset="0"/>
                  </a:defRPr>
                </a:lvl2pPr>
                <a:lvl3pPr marL="11430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3pPr>
                <a:lvl4pPr marL="16002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4pPr>
                <a:lvl5pPr marL="20574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17428" name="Text Box 22"/>
              <p:cNvSpPr txBox="1">
                <a:spLocks noChangeArrowheads="1"/>
              </p:cNvSpPr>
              <p:nvPr/>
            </p:nvSpPr>
            <p:spPr bwMode="auto">
              <a:xfrm>
                <a:off x="1608" y="228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rgbClr val="FAFD00"/>
                    </a:solidFill>
                    <a:latin typeface="Arial" charset="0"/>
                  </a:defRPr>
                </a:lvl1pPr>
                <a:lvl2pPr marL="742950" indent="-285750">
                  <a:defRPr sz="2800">
                    <a:solidFill>
                      <a:srgbClr val="FAFD00"/>
                    </a:solidFill>
                    <a:latin typeface="Arial" charset="0"/>
                  </a:defRPr>
                </a:lvl2pPr>
                <a:lvl3pPr marL="11430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3pPr>
                <a:lvl4pPr marL="16002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4pPr>
                <a:lvl5pPr marL="2057400" indent="-228600">
                  <a:defRPr sz="2800">
                    <a:solidFill>
                      <a:srgbClr val="FAFD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AFD00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7429" name="Line 23"/>
              <p:cNvSpPr>
                <a:spLocks noChangeShapeType="1"/>
              </p:cNvSpPr>
              <p:nvPr/>
            </p:nvSpPr>
            <p:spPr bwMode="auto">
              <a:xfrm>
                <a:off x="1053" y="2425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4" name="Text Box 24"/>
            <p:cNvSpPr txBox="1">
              <a:spLocks noChangeArrowheads="1"/>
            </p:cNvSpPr>
            <p:nvPr/>
          </p:nvSpPr>
          <p:spPr bwMode="auto">
            <a:xfrm>
              <a:off x="2737" y="1712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or</a:t>
              </a:r>
            </a:p>
          </p:txBody>
        </p:sp>
      </p:grpSp>
      <p:sp>
        <p:nvSpPr>
          <p:cNvPr id="17412" name="Text Box 25"/>
          <p:cNvSpPr txBox="1">
            <a:spLocks noChangeArrowheads="1"/>
          </p:cNvSpPr>
          <p:nvPr/>
        </p:nvSpPr>
        <p:spPr bwMode="auto">
          <a:xfrm>
            <a:off x="3124200" y="3048000"/>
            <a:ext cx="318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A &amp; B are </a:t>
            </a:r>
            <a:r>
              <a:rPr lang="en-US" altLang="en-US" b="1">
                <a:solidFill>
                  <a:srgbClr val="000000"/>
                </a:solidFill>
              </a:rPr>
              <a:t>N, O, or F</a:t>
            </a:r>
          </a:p>
        </p:txBody>
      </p:sp>
      <p:pic>
        <p:nvPicPr>
          <p:cNvPr id="17413" name="Picture 28" descr="npo0001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33000" r="9000" b="16499"/>
          <a:stretch>
            <a:fillRect/>
          </a:stretch>
        </p:blipFill>
        <p:spPr bwMode="auto">
          <a:xfrm>
            <a:off x="1219200" y="3657600"/>
            <a:ext cx="66643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35"/>
          <p:cNvGrpSpPr>
            <a:grpSpLocks/>
          </p:cNvGrpSpPr>
          <p:nvPr/>
        </p:nvGrpSpPr>
        <p:grpSpPr bwMode="auto">
          <a:xfrm>
            <a:off x="2120900" y="4419600"/>
            <a:ext cx="4864100" cy="1803400"/>
            <a:chOff x="1336" y="2784"/>
            <a:chExt cx="3064" cy="1136"/>
          </a:xfrm>
        </p:grpSpPr>
        <p:sp>
          <p:nvSpPr>
            <p:cNvPr id="17416" name="Oval 29"/>
            <p:cNvSpPr>
              <a:spLocks noChangeArrowheads="1"/>
            </p:cNvSpPr>
            <p:nvPr/>
          </p:nvSpPr>
          <p:spPr bwMode="auto">
            <a:xfrm>
              <a:off x="1344" y="2784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17" name="Oval 30"/>
            <p:cNvSpPr>
              <a:spLocks noChangeArrowheads="1"/>
            </p:cNvSpPr>
            <p:nvPr/>
          </p:nvSpPr>
          <p:spPr bwMode="auto">
            <a:xfrm>
              <a:off x="1336" y="3728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18" name="Oval 31"/>
            <p:cNvSpPr>
              <a:spLocks noChangeArrowheads="1"/>
            </p:cNvSpPr>
            <p:nvPr/>
          </p:nvSpPr>
          <p:spPr bwMode="auto">
            <a:xfrm>
              <a:off x="2792" y="2784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19" name="Oval 32"/>
            <p:cNvSpPr>
              <a:spLocks noChangeArrowheads="1"/>
            </p:cNvSpPr>
            <p:nvPr/>
          </p:nvSpPr>
          <p:spPr bwMode="auto">
            <a:xfrm>
              <a:off x="2784" y="3720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0" name="Oval 33"/>
            <p:cNvSpPr>
              <a:spLocks noChangeArrowheads="1"/>
            </p:cNvSpPr>
            <p:nvPr/>
          </p:nvSpPr>
          <p:spPr bwMode="auto">
            <a:xfrm>
              <a:off x="4256" y="3720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1" name="Oval 34"/>
            <p:cNvSpPr>
              <a:spLocks noChangeArrowheads="1"/>
            </p:cNvSpPr>
            <p:nvPr/>
          </p:nvSpPr>
          <p:spPr bwMode="auto">
            <a:xfrm>
              <a:off x="4248" y="2784"/>
              <a:ext cx="144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838200" y="76200"/>
            <a:ext cx="7407275" cy="923925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54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altLang="en-US" sz="5400" b="1" dirty="0" smtClean="0">
                <a:solidFill>
                  <a:schemeClr val="tx1"/>
                </a:solidFill>
                <a:latin typeface="+mn-lt"/>
              </a:rPr>
              <a:t>. Hydrogen Bonding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8" descr="HCl_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133600"/>
            <a:ext cx="4669757" cy="3857625"/>
          </a:xfrm>
          <a:noFill/>
        </p:spPr>
      </p:pic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23813" y="1295400"/>
            <a:ext cx="5310187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Caused by attraction of positive end of one polar molecule to negative of another polar molecule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Attractive forces between </a:t>
            </a:r>
            <a:r>
              <a:rPr lang="en-US" altLang="en-US" b="1" dirty="0">
                <a:solidFill>
                  <a:schemeClr val="tx1"/>
                </a:solidFill>
              </a:rPr>
              <a:t>polar molecules</a:t>
            </a:r>
          </a:p>
          <a:p>
            <a:pPr>
              <a:spcBef>
                <a:spcPct val="50000"/>
              </a:spcBef>
            </a:pPr>
            <a:endParaRPr lang="en-US" altLang="en-US" sz="14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Liquids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819150" y="15875"/>
            <a:ext cx="7407275" cy="1108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6600" b="1" dirty="0" smtClean="0">
                <a:solidFill>
                  <a:schemeClr val="tx1"/>
                </a:solidFill>
                <a:latin typeface="+mn-lt"/>
              </a:rPr>
              <a:t>5. Dipole-Dipole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838200" y="2120900"/>
            <a:ext cx="7315200" cy="3513138"/>
            <a:chOff x="576" y="1627"/>
            <a:chExt cx="4608" cy="2213"/>
          </a:xfrm>
        </p:grpSpPr>
        <p:pic>
          <p:nvPicPr>
            <p:cNvPr id="22540" name="Picture 5" descr="npo00019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96" b="11998"/>
            <a:stretch>
              <a:fillRect/>
            </a:stretch>
          </p:blipFill>
          <p:spPr bwMode="auto">
            <a:xfrm>
              <a:off x="576" y="1938"/>
              <a:ext cx="4608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 Box 6"/>
            <p:cNvSpPr txBox="1">
              <a:spLocks noChangeArrowheads="1"/>
            </p:cNvSpPr>
            <p:nvPr/>
          </p:nvSpPr>
          <p:spPr bwMode="auto">
            <a:xfrm>
              <a:off x="1130" y="1627"/>
              <a:ext cx="26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Orientation of Polar Molecules</a:t>
              </a:r>
            </a:p>
          </p:txBody>
        </p:sp>
      </p:grpSp>
      <p:grpSp>
        <p:nvGrpSpPr>
          <p:cNvPr id="22531" name="Group 15"/>
          <p:cNvGrpSpPr>
            <a:grpSpLocks/>
          </p:cNvGrpSpPr>
          <p:nvPr/>
        </p:nvGrpSpPr>
        <p:grpSpPr bwMode="auto">
          <a:xfrm>
            <a:off x="2514600" y="2654300"/>
            <a:ext cx="4076700" cy="2984500"/>
            <a:chOff x="1560" y="1968"/>
            <a:chExt cx="2568" cy="1880"/>
          </a:xfrm>
        </p:grpSpPr>
        <p:sp>
          <p:nvSpPr>
            <p:cNvPr id="22534" name="Oval 9"/>
            <p:cNvSpPr>
              <a:spLocks noChangeArrowheads="1"/>
            </p:cNvSpPr>
            <p:nvPr/>
          </p:nvSpPr>
          <p:spPr bwMode="auto">
            <a:xfrm>
              <a:off x="1560" y="1968"/>
              <a:ext cx="1056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5" name="Oval 10"/>
            <p:cNvSpPr>
              <a:spLocks noChangeArrowheads="1"/>
            </p:cNvSpPr>
            <p:nvPr/>
          </p:nvSpPr>
          <p:spPr bwMode="auto">
            <a:xfrm>
              <a:off x="3072" y="1968"/>
              <a:ext cx="1056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6" name="Oval 11"/>
            <p:cNvSpPr>
              <a:spLocks noChangeArrowheads="1"/>
            </p:cNvSpPr>
            <p:nvPr/>
          </p:nvSpPr>
          <p:spPr bwMode="auto">
            <a:xfrm>
              <a:off x="3072" y="2584"/>
              <a:ext cx="1056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7" name="Oval 12"/>
            <p:cNvSpPr>
              <a:spLocks noChangeArrowheads="1"/>
            </p:cNvSpPr>
            <p:nvPr/>
          </p:nvSpPr>
          <p:spPr bwMode="auto">
            <a:xfrm>
              <a:off x="1560" y="2584"/>
              <a:ext cx="1056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8" name="Oval 13"/>
            <p:cNvSpPr>
              <a:spLocks noChangeArrowheads="1"/>
            </p:cNvSpPr>
            <p:nvPr/>
          </p:nvSpPr>
          <p:spPr bwMode="auto">
            <a:xfrm>
              <a:off x="3072" y="3176"/>
              <a:ext cx="1056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9" name="Oval 14"/>
            <p:cNvSpPr>
              <a:spLocks noChangeArrowheads="1"/>
            </p:cNvSpPr>
            <p:nvPr/>
          </p:nvSpPr>
          <p:spPr bwMode="auto">
            <a:xfrm>
              <a:off x="1560" y="3168"/>
              <a:ext cx="1056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838200" y="669925"/>
            <a:ext cx="7407275" cy="1200150"/>
          </a:xfrm>
          <a:prstGeom prst="rect">
            <a:avLst/>
          </a:prstGeom>
          <a:solidFill>
            <a:schemeClr val="bg2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7200" b="1" smtClean="0">
                <a:solidFill>
                  <a:schemeClr val="tx1"/>
                </a:solidFill>
                <a:latin typeface="+mn-lt"/>
              </a:rPr>
              <a:t>5. Dipole-Dipole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52400" y="136525"/>
            <a:ext cx="8382000" cy="769938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4400" b="1" dirty="0" smtClean="0">
                <a:solidFill>
                  <a:schemeClr val="tx1"/>
                </a:solidFill>
                <a:latin typeface="+mn-lt"/>
              </a:rPr>
              <a:t>6. ‘London’ Dispersion Forces</a:t>
            </a:r>
          </a:p>
        </p:txBody>
      </p:sp>
      <p:pic>
        <p:nvPicPr>
          <p:cNvPr id="23555" name="Picture 7" descr="lond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2533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iodine_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52959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0386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Get stronger with increase in mass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attractive force between </a:t>
            </a:r>
            <a:r>
              <a:rPr lang="en-US" sz="2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non-polar molecules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(symmetrical or those with only non-polar bonds) or single atoms.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Momentary Dipole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/>
              <a:t>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/>
              <a:t>CCl</a:t>
            </a:r>
            <a:r>
              <a:rPr lang="en-US" altLang="en-US" sz="2800" baseline="-25000" smtClean="0"/>
              <a:t>4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baseline="-25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/>
              <a:t>CH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  <a:endParaRPr lang="en-US" altLang="en-US" sz="2800" baseline="-2500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2000" baseline="-25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/>
              <a:t>NH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/>
              <a:t>Hg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/>
              <a:t>NaCl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38200" y="136525"/>
            <a:ext cx="7407275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+mn-lt"/>
              </a:rPr>
              <a:t>Practice  </a:t>
            </a:r>
          </a:p>
          <a:p>
            <a:pPr algn="ctr"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+mn-lt"/>
              </a:rPr>
              <a:t>Write phase and IMF for each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– Hydrogen Bonding - Liquid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CCl</a:t>
            </a:r>
            <a:r>
              <a:rPr lang="en-US" altLang="en-US" baseline="-25000" dirty="0" smtClean="0"/>
              <a:t>4 </a:t>
            </a:r>
            <a:r>
              <a:rPr lang="en-US" altLang="en-US" dirty="0" smtClean="0"/>
              <a:t>– London Dispersion Forces - Gas</a:t>
            </a:r>
            <a:endParaRPr lang="en-US" altLang="en-US" baseline="-25000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baseline="-25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CH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</a:t>
            </a:r>
            <a:r>
              <a:rPr lang="en-US" altLang="en-US" smtClean="0"/>
              <a:t>–Dipole-Dipole - </a:t>
            </a:r>
            <a:r>
              <a:rPr lang="en-US" altLang="en-US" dirty="0"/>
              <a:t>L</a:t>
            </a:r>
            <a:r>
              <a:rPr lang="en-US" altLang="en-US" smtClean="0"/>
              <a:t>iquid</a:t>
            </a:r>
            <a:endParaRPr lang="en-US" altLang="en-US" baseline="-25000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baseline="-25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NH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– Hydrogen Bonding - Liquid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Hg – Metallic - Liquid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err="1" smtClean="0"/>
              <a:t>NaCl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– Ionic - Solid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36525"/>
            <a:ext cx="7407275" cy="101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6000" b="1" dirty="0" smtClean="0">
                <a:solidFill>
                  <a:schemeClr val="tx1"/>
                </a:solidFill>
                <a:latin typeface="+mn-lt"/>
              </a:rPr>
              <a:t>Answers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91120" y="14018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1760" y="1392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altLang="en-US" dirty="0" smtClean="0"/>
              <a:t>Learning Targets of TODAY!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648200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altLang="en-US" sz="3600" dirty="0" smtClean="0"/>
              <a:t>I CAN state the 6 intermolecular forces. </a:t>
            </a:r>
          </a:p>
          <a:p>
            <a:pPr marL="742950" indent="-742950">
              <a:buFontTx/>
              <a:buAutoNum type="arabicPeriod" startAt="8"/>
            </a:pPr>
            <a:r>
              <a:rPr lang="en-US" altLang="en-US" sz="3600" dirty="0" smtClean="0"/>
              <a:t>I CAN classify a molecule based off its intermolecular forces. </a:t>
            </a:r>
          </a:p>
          <a:p>
            <a:pPr marL="742950" indent="-742950">
              <a:buFontTx/>
              <a:buAutoNum type="arabicPeriod" startAt="8"/>
            </a:pPr>
            <a:r>
              <a:rPr lang="en-US" altLang="en-US" sz="3600" dirty="0" smtClean="0"/>
              <a:t>I CAN justify how a compound’s properties are affected by its intermolecular forces (surface tension, volatility, capillarity, solubility, boiling point, melting point)</a:t>
            </a:r>
          </a:p>
          <a:p>
            <a:pPr marL="742950" indent="-742950">
              <a:buFontTx/>
              <a:buAutoNum type="arabicPeriod" startAt="8"/>
            </a:pPr>
            <a:r>
              <a:rPr lang="en-US" altLang="en-US" sz="3600" dirty="0" smtClean="0"/>
              <a:t>I CAN predict the state of matter for a given compound using my knowledge of its intermolecular forces. </a:t>
            </a:r>
          </a:p>
          <a:p>
            <a:pPr marL="742950" indent="-742950">
              <a:buFontTx/>
              <a:buAutoNum type="arabicPeriod" startAt="8"/>
            </a:pPr>
            <a:r>
              <a:rPr lang="en-US" altLang="en-US" sz="3600" dirty="0" smtClean="0"/>
              <a:t>I CAN compare physical properties of two substances given their formula or name. </a:t>
            </a:r>
          </a:p>
          <a:p>
            <a:pPr marL="971550" lvl="1" indent="-514350">
              <a:buFontTx/>
              <a:buAutoNum type="arabicPeriod"/>
            </a:pPr>
            <a:endParaRPr lang="en-US" altLang="en-US" sz="2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altLang="en-US" dirty="0" smtClean="0">
                <a:sym typeface="Wingdings" pitchFamily="2" charset="2"/>
              </a:rPr>
              <a:t>Surface Tension</a:t>
            </a:r>
          </a:p>
          <a:p>
            <a:pPr>
              <a:buFont typeface="Wingdings 2" pitchFamily="18" charset="2"/>
              <a:buNone/>
            </a:pPr>
            <a:endParaRPr lang="en-US" altLang="en-US" dirty="0" smtClean="0">
              <a:sym typeface="Wingdings" pitchFamily="2" charset="2"/>
            </a:endParaRPr>
          </a:p>
          <a:p>
            <a:pPr>
              <a:buFont typeface="Wingdings 2" pitchFamily="18" charset="2"/>
              <a:buNone/>
            </a:pPr>
            <a:r>
              <a:rPr lang="en-US" altLang="en-US" dirty="0" smtClean="0">
                <a:sym typeface="Wingdings" pitchFamily="2" charset="2"/>
              </a:rPr>
              <a:t>Volatility</a:t>
            </a:r>
          </a:p>
          <a:p>
            <a:pPr>
              <a:buFont typeface="Wingdings 2" pitchFamily="18" charset="2"/>
              <a:buNone/>
            </a:pPr>
            <a:endParaRPr lang="en-US" altLang="en-US" dirty="0" smtClean="0">
              <a:sym typeface="Wingdings" pitchFamily="2" charset="2"/>
            </a:endParaRPr>
          </a:p>
          <a:p>
            <a:pPr>
              <a:buFont typeface="Wingdings 2" pitchFamily="18" charset="2"/>
              <a:buNone/>
            </a:pPr>
            <a:r>
              <a:rPr lang="en-US" altLang="en-US" dirty="0" smtClean="0">
                <a:sym typeface="Wingdings" pitchFamily="2" charset="2"/>
              </a:rPr>
              <a:t>Capillarity</a:t>
            </a:r>
          </a:p>
          <a:p>
            <a:pPr>
              <a:buFont typeface="Wingdings 2" pitchFamily="18" charset="2"/>
              <a:buNone/>
            </a:pPr>
            <a:endParaRPr lang="en-US" altLang="en-US" dirty="0" smtClean="0"/>
          </a:p>
          <a:p>
            <a:pPr>
              <a:buFont typeface="Wingdings 2" pitchFamily="18" charset="2"/>
              <a:buNone/>
            </a:pPr>
            <a:r>
              <a:rPr lang="en-US" altLang="en-US" dirty="0" smtClean="0"/>
              <a:t>Solubility</a:t>
            </a:r>
            <a:r>
              <a:rPr lang="en-US" altLang="en-US" dirty="0" smtClean="0">
                <a:sym typeface="Wingdings" pitchFamily="2" charset="2"/>
              </a:rPr>
              <a:t> “Like dissolves like”</a:t>
            </a:r>
          </a:p>
          <a:p>
            <a:pPr>
              <a:buFont typeface="Wingdings 2" pitchFamily="18" charset="2"/>
              <a:buNone/>
            </a:pPr>
            <a:endParaRPr lang="en-US" altLang="en-US" dirty="0" smtClean="0"/>
          </a:p>
          <a:p>
            <a:pPr>
              <a:buFont typeface="Wingdings 2" pitchFamily="18" charset="2"/>
              <a:buNone/>
            </a:pPr>
            <a:r>
              <a:rPr lang="en-US" altLang="en-US" dirty="0" smtClean="0"/>
              <a:t>Boiling and Melting Point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100" b="1">
                <a:solidFill>
                  <a:schemeClr val="tx1"/>
                </a:solidFill>
                <a:latin typeface="Lucida Sans" pitchFamily="34" charset="0"/>
              </a:rPr>
              <a:t>Physical Properties Affected by IMFs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Volatility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Ability to evaporate</a:t>
            </a:r>
          </a:p>
          <a:p>
            <a:pPr eaLnBrk="1" hangingPunct="1">
              <a:defRPr/>
            </a:pPr>
            <a:r>
              <a:rPr lang="en-US" sz="2800" u="sng" dirty="0" smtClean="0">
                <a:solidFill>
                  <a:srgbClr val="000000"/>
                </a:solidFill>
              </a:rPr>
              <a:t>Volatility is high when IMFs are weak.</a:t>
            </a:r>
            <a:r>
              <a:rPr lang="en-US" sz="2800" dirty="0" smtClean="0">
                <a:solidFill>
                  <a:srgbClr val="000000"/>
                </a:solidFill>
              </a:rPr>
              <a:t>  Why?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Compare volatility of alcohol and water.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				</a:t>
            </a:r>
            <a:r>
              <a:rPr lang="en-US" sz="4000" dirty="0" smtClean="0">
                <a:solidFill>
                  <a:schemeClr val="accent2"/>
                </a:solidFill>
                <a:latin typeface="+mj-lt"/>
              </a:rPr>
              <a:t>Capillarity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Ability to climb up a tube or surface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ONLY with liquids</a:t>
            </a:r>
          </a:p>
          <a:p>
            <a:pPr eaLnBrk="1" hangingPunct="1">
              <a:defRPr/>
            </a:pPr>
            <a:r>
              <a:rPr lang="en-US" sz="2800" u="sng" dirty="0" smtClean="0">
                <a:solidFill>
                  <a:srgbClr val="000000"/>
                </a:solidFill>
              </a:rPr>
              <a:t>High</a:t>
            </a:r>
            <a:r>
              <a:rPr lang="en-US" sz="2800" dirty="0" smtClean="0">
                <a:solidFill>
                  <a:srgbClr val="000000"/>
                </a:solidFill>
              </a:rPr>
              <a:t> when liquid molecules are attracted to the tube or surface.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Ex. Meniscus, paper towels, blood test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Affects of Intermolecular Forces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Capillary Action</a:t>
            </a:r>
          </a:p>
        </p:txBody>
      </p:sp>
      <p:pic>
        <p:nvPicPr>
          <p:cNvPr id="28675" name="Picture 4" descr="roots&amp;soil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0"/>
            <a:ext cx="3048000" cy="3048000"/>
          </a:xfrm>
          <a:noFill/>
        </p:spPr>
      </p:pic>
      <p:pic>
        <p:nvPicPr>
          <p:cNvPr id="28676" name="Picture 5" descr="water&amp;towel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038600"/>
            <a:ext cx="4191000" cy="2609850"/>
          </a:xfrm>
          <a:noFill/>
        </p:spPr>
      </p:pic>
      <p:pic>
        <p:nvPicPr>
          <p:cNvPr id="28677" name="Picture 6" descr="capillary-ac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4362450"/>
            <a:ext cx="1714500" cy="1485900"/>
          </a:xfrm>
          <a:noFill/>
        </p:spPr>
      </p:pic>
      <p:pic>
        <p:nvPicPr>
          <p:cNvPr id="28678" name="Picture 8" descr="http://www.popularmechanics.com/cm/popularmechanics/images/SR/aquaglobe_300x225_1108-m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1143000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chemeClr val="accent2"/>
                </a:solidFill>
              </a:rPr>
              <a:t>Surface Tension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3505200" cy="4114800"/>
          </a:xfrm>
        </p:spPr>
        <p:txBody>
          <a:bodyPr>
            <a:normAutofit lnSpcReduction="10000"/>
          </a:bodyPr>
          <a:lstStyle/>
          <a:p>
            <a:pPr marL="547688" indent="-411163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A “skin” develops on the surface of liquids.</a:t>
            </a:r>
          </a:p>
          <a:p>
            <a:pPr marL="547688" indent="-411163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Water’s is very strong.</a:t>
            </a:r>
          </a:p>
          <a:p>
            <a:pPr marL="547688" indent="-411163"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r>
              <a:rPr lang="en-US" altLang="en-US" sz="2800" u="sng" smtClean="0">
                <a:solidFill>
                  <a:srgbClr val="000000"/>
                </a:solidFill>
              </a:rPr>
              <a:t>High</a:t>
            </a:r>
            <a:r>
              <a:rPr lang="en-US" altLang="en-US" sz="2800" smtClean="0">
                <a:solidFill>
                  <a:srgbClr val="000000"/>
                </a:solidFill>
              </a:rPr>
              <a:t> when molecules are </a:t>
            </a:r>
            <a:r>
              <a:rPr lang="en-US" altLang="en-US" sz="2800" u="sng" smtClean="0">
                <a:solidFill>
                  <a:srgbClr val="000000"/>
                </a:solidFill>
              </a:rPr>
              <a:t>attracted</a:t>
            </a:r>
            <a:r>
              <a:rPr lang="en-US" altLang="en-US" sz="2800" smtClean="0">
                <a:solidFill>
                  <a:srgbClr val="000000"/>
                </a:solidFill>
              </a:rPr>
              <a:t> to each other</a:t>
            </a:r>
            <a:r>
              <a:rPr lang="en-US" altLang="en-US" sz="2800" smtClean="0">
                <a:solidFill>
                  <a:srgbClr val="000000"/>
                </a:solidFill>
                <a:sym typeface="Wingdings" pitchFamily="2" charset="2"/>
              </a:rPr>
              <a:t> cohesion.</a:t>
            </a:r>
          </a:p>
          <a:p>
            <a:pPr marL="547688" indent="-411163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Ex. Paper clip “floating”</a:t>
            </a:r>
          </a:p>
          <a:p>
            <a:pPr marL="547688" indent="-411163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	  Water striders</a:t>
            </a:r>
          </a:p>
        </p:txBody>
      </p:sp>
      <p:pic>
        <p:nvPicPr>
          <p:cNvPr id="29700" name="Picture 4" descr="strid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276475"/>
            <a:ext cx="1695450" cy="1390650"/>
          </a:xfrm>
          <a:noFill/>
        </p:spPr>
      </p:pic>
      <p:pic>
        <p:nvPicPr>
          <p:cNvPr id="29701" name="Picture 5" descr="cli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2700338" cy="2743200"/>
          </a:xfrm>
          <a:noFill/>
        </p:spPr>
      </p:pic>
      <p:pic>
        <p:nvPicPr>
          <p:cNvPr id="29702" name="Picture 8" descr="npo0001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17996" r="27003"/>
          <a:stretch>
            <a:fillRect/>
          </a:stretch>
        </p:blipFill>
        <p:spPr bwMode="auto">
          <a:xfrm>
            <a:off x="4572000" y="4419600"/>
            <a:ext cx="15922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92760" y="4652280"/>
              <a:ext cx="5322600" cy="74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400" y="4642920"/>
                <a:ext cx="5341320" cy="76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Basilisk Lizard</a:t>
            </a:r>
          </a:p>
        </p:txBody>
      </p:sp>
      <p:pic>
        <p:nvPicPr>
          <p:cNvPr id="22531" name="Picture 3" descr="basilisk liza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990600"/>
            <a:ext cx="6172200" cy="44577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81000" y="5562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https://youtu.be/45yabrnryXk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28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Surfactants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0386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Molecules that act to disrupt a liquid’s surface tension</a:t>
            </a:r>
            <a:r>
              <a:rPr lang="en-US" altLang="en-US" smtClean="0">
                <a:solidFill>
                  <a:srgbClr val="000000"/>
                </a:solidFill>
                <a:sym typeface="Wingdings" pitchFamily="2" charset="2"/>
              </a:rPr>
              <a:t> “wetting agent”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sym typeface="Wingdings" pitchFamily="2" charset="2"/>
              </a:rPr>
              <a:t>Structure-long non-polar hydrocarbon tail and a polar or ionic head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0724" name="Picture 4" descr="surfstru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143000"/>
            <a:ext cx="5105400" cy="407828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07360" y="3830760"/>
              <a:ext cx="3857760" cy="2688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000" y="3821400"/>
                <a:ext cx="3876480" cy="270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How do they work?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Disrupt surface tension by acting like a “wedge”</a:t>
            </a:r>
          </a:p>
        </p:txBody>
      </p:sp>
      <p:pic>
        <p:nvPicPr>
          <p:cNvPr id="31748" name="Picture 4" descr="surfact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7391400" cy="4473575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Surfactants as Cleaning Agents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29600" cy="152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Non-polar hydrophobic (water-hating) tails and polar or ionic hydrophilic (water-loving) heads form micelles. </a:t>
            </a:r>
          </a:p>
        </p:txBody>
      </p:sp>
      <p:pic>
        <p:nvPicPr>
          <p:cNvPr id="32772" name="Picture 4" descr="micel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4191000" cy="4191000"/>
          </a:xfrm>
          <a:noFill/>
        </p:spPr>
      </p:pic>
      <p:pic>
        <p:nvPicPr>
          <p:cNvPr id="32773" name="Picture 5" descr="cross_secti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133600"/>
            <a:ext cx="3810000" cy="381635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Surfactants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www.youtube.com/watch?v=cdKlyofu0Xw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/>
          <a:lstStyle/>
          <a:p>
            <a:r>
              <a:rPr lang="en-US" altLang="en-US" sz="6000" dirty="0" smtClean="0">
                <a:solidFill>
                  <a:schemeClr val="accent2"/>
                </a:solidFill>
              </a:rPr>
              <a:t>Solubility</a:t>
            </a:r>
          </a:p>
        </p:txBody>
      </p:sp>
      <p:pic>
        <p:nvPicPr>
          <p:cNvPr id="33795" name="Picture 2" descr="http://www.seattlest.com/attachments/seattle_courtney/snow-glo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7338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2209800"/>
            <a:ext cx="327660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400" dirty="0" smtClean="0">
                <a:solidFill>
                  <a:schemeClr val="accent2"/>
                </a:solidFill>
              </a:rPr>
              <a:t>How does a snow globe work?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Homework  #1-3: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52" y="1309048"/>
            <a:ext cx="891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 smtClean="0">
                <a:solidFill>
                  <a:schemeClr val="accent2"/>
                </a:solidFill>
              </a:rPr>
              <a:t>Solubility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0.gstatic.com/images?q=tbn:ANd9GcQn0KrXbygeR7UBCWP11h-uhJYwE_6hLhy3Skec1RRVWfpMZmNVXg:media-cache-ak0.pinimg.com/236x/72/b1/b8/72b1b85fe8ac27ad7373af1cd94d0ab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295900" cy="53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10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chemeClr val="accent2"/>
                </a:solidFill>
              </a:rPr>
              <a:t>Solubility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6019800"/>
          </a:xfrm>
        </p:spPr>
        <p:txBody>
          <a:bodyPr/>
          <a:lstStyle/>
          <a:p>
            <a:pPr marL="812800" indent="-812800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What dissolves in what?</a:t>
            </a:r>
          </a:p>
          <a:p>
            <a:pPr marL="812800" indent="-812800" eaLnBrk="1" hangingPunct="1">
              <a:buFont typeface="Wingdings" pitchFamily="2" charset="2"/>
              <a:buAutoNum type="romanUcPeriod"/>
            </a:pPr>
            <a:r>
              <a:rPr lang="en-US" altLang="en-US" dirty="0" smtClean="0">
                <a:solidFill>
                  <a:srgbClr val="000000"/>
                </a:solidFill>
              </a:rPr>
              <a:t>Ionic substances dissolve in water</a:t>
            </a:r>
          </a:p>
          <a:p>
            <a:pPr marL="812800" indent="-812800" eaLnBrk="1" hangingPunct="1">
              <a:buFont typeface="Wingdings" pitchFamily="2" charset="2"/>
              <a:buAutoNum type="romanUcPeriod"/>
            </a:pPr>
            <a:r>
              <a:rPr lang="en-US" altLang="en-US" dirty="0" smtClean="0">
                <a:solidFill>
                  <a:srgbClr val="000000"/>
                </a:solidFill>
              </a:rPr>
              <a:t>Covalent compounds:</a:t>
            </a:r>
          </a:p>
          <a:p>
            <a:pPr marL="812800" indent="-812800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	A. Non-polar dissolves in non-polar solvents.</a:t>
            </a:r>
          </a:p>
          <a:p>
            <a:pPr marL="812800" indent="-812800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	B. Polar solutes dissolve in polar solvents.</a:t>
            </a:r>
          </a:p>
          <a:p>
            <a:pPr marL="812800" indent="-812800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	C. Partially polar (only polar in a small part of the molecule) solutes dissolve in partially polar solvents.</a:t>
            </a:r>
          </a:p>
          <a:p>
            <a:pPr marL="812800" indent="-812800" algn="ctr" eaLnBrk="1" hangingPunct="1">
              <a:buFont typeface="Wingdings" pitchFamily="2" charset="2"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Like Dissolves Like!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5720" y="1812600"/>
              <a:ext cx="2473920" cy="304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360" y="1803240"/>
                <a:ext cx="2492640" cy="306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162800" cy="1143000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accent2"/>
                </a:solidFill>
              </a:rPr>
              <a:t>Will it dissolve in water??</a:t>
            </a:r>
            <a:endParaRPr lang="en-US" sz="4400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010400" cy="4343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Ammonia (NH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Methane gas (CH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Calcium chloride (CaCl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Iron (Fe)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Carbon dioxide (CO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Ethanol (C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OH)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63490" name="Picture 2" descr="http://t2.gstatic.com/images?q=tbn:ANd9GcRI_tI6c_Mx7xKCqzauuy4hv6_cSnhJ0zdI3mKMKWIf15r8SSD_Ew:www.middleschoolchemistry.com/img/content/lessons/5.7/color_dissol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0" y="1066800"/>
            <a:ext cx="3111246" cy="353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232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686800" cy="5257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Ammonia (NH</a:t>
            </a:r>
            <a:r>
              <a:rPr lang="en-US" baseline="-25000" dirty="0"/>
              <a:t>3</a:t>
            </a:r>
            <a:r>
              <a:rPr lang="en-US" dirty="0" smtClean="0"/>
              <a:t>) --Dissolves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Methane gas (CH</a:t>
            </a:r>
            <a:r>
              <a:rPr lang="en-US" baseline="-25000" dirty="0"/>
              <a:t>4</a:t>
            </a:r>
            <a:r>
              <a:rPr lang="en-US" dirty="0" smtClean="0"/>
              <a:t>)—Doesn’t dissolve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Calcium chloride (CaCl</a:t>
            </a:r>
            <a:r>
              <a:rPr lang="en-US" baseline="-25000" dirty="0"/>
              <a:t>2</a:t>
            </a:r>
            <a:r>
              <a:rPr lang="en-US" dirty="0" smtClean="0"/>
              <a:t>)--Dissolves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Iron (Fe</a:t>
            </a:r>
            <a:r>
              <a:rPr lang="en-US" dirty="0" smtClean="0"/>
              <a:t>)—Doesn’t dissolve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 smtClean="0"/>
              <a:t>)—Doesn’t dissolve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Ethanol (C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OH</a:t>
            </a:r>
            <a:r>
              <a:rPr lang="en-US" dirty="0" smtClean="0"/>
              <a:t>)--Dissolves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136525"/>
            <a:ext cx="7407275" cy="101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6000" b="1" dirty="0" smtClean="0">
                <a:solidFill>
                  <a:schemeClr val="tx1"/>
                </a:solidFill>
                <a:latin typeface="+mn-lt"/>
              </a:rPr>
              <a:t>Answers</a:t>
            </a:r>
          </a:p>
        </p:txBody>
      </p:sp>
      <p:pic>
        <p:nvPicPr>
          <p:cNvPr id="6" name="Ink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760" y="1392480"/>
            <a:ext cx="19080" cy="190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chemeClr val="accent2"/>
                </a:solidFill>
              </a:rPr>
              <a:t>Melting Point &amp; Boiling Point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458200" cy="4495800"/>
          </a:xfrm>
        </p:spPr>
        <p:txBody>
          <a:bodyPr>
            <a:normAutofit/>
          </a:bodyPr>
          <a:lstStyle/>
          <a:p>
            <a:pPr marL="812800" indent="-812800" eaLnBrk="1" hangingPunct="1">
              <a:buFont typeface="Wingdings" pitchFamily="2" charset="2"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Strong IMFs have higher melting and boiling points.</a:t>
            </a:r>
          </a:p>
          <a:p>
            <a:pPr marL="812800" indent="-812800" eaLnBrk="1" hangingPunct="1">
              <a:buFont typeface="Wingdings" pitchFamily="2" charset="2"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This is because it takes more energy to break the intermolecular forces that are holding the molecules together.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5720" y="1812600"/>
              <a:ext cx="2473920" cy="304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360" y="1803240"/>
                <a:ext cx="2492640" cy="30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70356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Homework #4-7: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47800"/>
            <a:ext cx="915902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0"/>
            <a:ext cx="77724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u="sng" dirty="0" err="1" smtClean="0"/>
              <a:t>Intra</a:t>
            </a:r>
            <a:r>
              <a:rPr lang="en-US" altLang="en-US" b="1" dirty="0" err="1" smtClean="0"/>
              <a:t>molecular</a:t>
            </a:r>
            <a:r>
              <a:rPr lang="en-US" altLang="en-US" b="1" dirty="0" smtClean="0"/>
              <a:t> Forces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763000" cy="5472113"/>
          </a:xfrm>
        </p:spPr>
        <p:txBody>
          <a:bodyPr>
            <a:normAutofit/>
          </a:bodyPr>
          <a:lstStyle/>
          <a:p>
            <a:pPr marL="465138" indent="-465138"/>
            <a:r>
              <a:rPr lang="en-US" altLang="en-US" sz="3400" dirty="0" smtClean="0"/>
              <a:t>These are forces that are between atoms and are </a:t>
            </a:r>
            <a:r>
              <a:rPr lang="en-US" altLang="en-US" sz="3400" b="1" dirty="0" smtClean="0"/>
              <a:t>called bonds</a:t>
            </a:r>
            <a:r>
              <a:rPr lang="en-US" altLang="en-US" sz="3400" dirty="0" smtClean="0"/>
              <a:t>. </a:t>
            </a:r>
          </a:p>
          <a:p>
            <a:pPr marL="465138" indent="-465138"/>
            <a:r>
              <a:rPr lang="en-US" altLang="en-US" sz="3400" dirty="0" smtClean="0"/>
              <a:t>They can be ionic, polar or </a:t>
            </a:r>
            <a:r>
              <a:rPr lang="en-US" altLang="en-US" sz="3400" dirty="0" err="1" smtClean="0"/>
              <a:t>nonpolar</a:t>
            </a:r>
            <a:r>
              <a:rPr lang="en-US" altLang="en-US" sz="3400" dirty="0" smtClean="0"/>
              <a:t> covalent, and metallic.</a:t>
            </a:r>
          </a:p>
          <a:p>
            <a:pPr marL="465138" indent="-465138"/>
            <a:r>
              <a:rPr lang="en-US" altLang="en-US" sz="3400" dirty="0" smtClean="0"/>
              <a:t>These forces are very strong and hold molecules and compounds together.</a:t>
            </a:r>
            <a:endParaRPr lang="en-US" altLang="en-US" sz="3400" b="1" u="sng" dirty="0" smtClean="0">
              <a:solidFill>
                <a:srgbClr val="0000FF"/>
              </a:solidFill>
            </a:endParaRPr>
          </a:p>
          <a:p>
            <a:pPr marL="465138" indent="-465138"/>
            <a:endParaRPr lang="en-US" altLang="en-US" sz="36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343400"/>
            <a:ext cx="4876800" cy="239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0" y="41910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0"/>
            <a:ext cx="77724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u="sng" dirty="0" smtClean="0"/>
              <a:t>Inter</a:t>
            </a:r>
            <a:r>
              <a:rPr lang="en-US" altLang="en-US" b="1" dirty="0" smtClean="0"/>
              <a:t>molecular Forces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5257800" cy="5472113"/>
          </a:xfrm>
        </p:spPr>
        <p:txBody>
          <a:bodyPr>
            <a:normAutofit/>
          </a:bodyPr>
          <a:lstStyle/>
          <a:p>
            <a:pPr marL="465138" indent="-465138"/>
            <a:r>
              <a:rPr lang="en-US" altLang="en-US" sz="3400" dirty="0" smtClean="0"/>
              <a:t>These are forces that are “between” the </a:t>
            </a:r>
            <a:r>
              <a:rPr lang="en-US" altLang="en-US" sz="3400" b="1" dirty="0" smtClean="0"/>
              <a:t>molecules</a:t>
            </a:r>
            <a:r>
              <a:rPr lang="en-US" altLang="en-US" sz="3400" dirty="0" smtClean="0"/>
              <a:t>. </a:t>
            </a:r>
            <a:br>
              <a:rPr lang="en-US" altLang="en-US" sz="3400" dirty="0" smtClean="0"/>
            </a:br>
            <a:endParaRPr lang="en-US" altLang="en-US" sz="3400" dirty="0" smtClean="0"/>
          </a:p>
          <a:p>
            <a:pPr marL="465138" indent="-465138"/>
            <a:r>
              <a:rPr lang="en-US" altLang="en-US" sz="3400" dirty="0" smtClean="0"/>
              <a:t>There are </a:t>
            </a:r>
            <a:r>
              <a:rPr lang="en-US" altLang="en-US" sz="3400" b="1" dirty="0" smtClean="0"/>
              <a:t>SIX</a:t>
            </a:r>
            <a:r>
              <a:rPr lang="en-US" altLang="en-US" sz="3400" dirty="0" smtClean="0"/>
              <a:t> kinds of intermolecular forces, and have different </a:t>
            </a:r>
            <a:r>
              <a:rPr lang="en-US" altLang="en-US" sz="3400" b="1" dirty="0" smtClean="0"/>
              <a:t>STRENGTHS </a:t>
            </a:r>
            <a:r>
              <a:rPr lang="en-US" altLang="en-US" sz="3400" dirty="0" smtClean="0"/>
              <a:t>depending on the molecules interacting. </a:t>
            </a:r>
            <a:endParaRPr lang="en-US" altLang="en-US" sz="3400" b="1" u="sng" dirty="0" smtClean="0">
              <a:solidFill>
                <a:srgbClr val="0000FF"/>
              </a:solidFill>
            </a:endParaRPr>
          </a:p>
          <a:p>
            <a:pPr marL="465138" indent="-465138"/>
            <a:endParaRPr lang="en-US" altLang="en-US" sz="36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endParaRPr lang="en-US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799" y="1371600"/>
            <a:ext cx="30393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 marL="669925" indent="-533400" eaLnBrk="1" hangingPunct="1">
              <a:buFont typeface="Wingdings 2" pitchFamily="18" charset="2"/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Macro-covalent</a:t>
            </a:r>
          </a:p>
          <a:p>
            <a:pPr marL="669925" indent="-533400" eaLnBrk="1" hangingPunct="1">
              <a:buFont typeface="Wingdings 2" pitchFamily="18" charset="2"/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Macro- ionic</a:t>
            </a:r>
          </a:p>
          <a:p>
            <a:pPr marL="669925" indent="-533400" eaLnBrk="1" hangingPunct="1">
              <a:buFont typeface="Wingdings 2" pitchFamily="18" charset="2"/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Metallic</a:t>
            </a:r>
          </a:p>
          <a:p>
            <a:pPr marL="669925" indent="-533400" eaLnBrk="1" hangingPunct="1">
              <a:buFont typeface="Wingdings 2" pitchFamily="18" charset="2"/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Hydrogen</a:t>
            </a:r>
          </a:p>
          <a:p>
            <a:pPr marL="669925" indent="-533400" eaLnBrk="1" hangingPunct="1">
              <a:buFont typeface="Wingdings 2" pitchFamily="18" charset="2"/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Dipole-Dipole</a:t>
            </a:r>
          </a:p>
          <a:p>
            <a:pPr marL="669925" indent="-533400" eaLnBrk="1" hangingPunct="1">
              <a:buFont typeface="Wingdings 2" pitchFamily="18" charset="2"/>
              <a:buAutoNum type="arabicPeriod"/>
            </a:pPr>
            <a:r>
              <a:rPr lang="en-US" altLang="en-US" sz="4000" dirty="0" smtClean="0">
                <a:solidFill>
                  <a:srgbClr val="000000"/>
                </a:solidFill>
              </a:rPr>
              <a:t>Dispersion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7848600" cy="1754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5400" b="1" dirty="0" smtClean="0">
                <a:solidFill>
                  <a:schemeClr val="tx1"/>
                </a:solidFill>
                <a:latin typeface="+mn-lt"/>
              </a:rPr>
              <a:t>Intermolecular Forces (IMF)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11275"/>
            <a:ext cx="9296400" cy="4708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The strongest of them all.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Examples:</a:t>
            </a:r>
          </a:p>
          <a:p>
            <a:pPr marL="1227137" lvl="3" indent="-285750" eaLnBrk="1" hangingPunct="1"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Diamond (all Carbon atoms)</a:t>
            </a:r>
          </a:p>
          <a:p>
            <a:pPr marL="1227137" lvl="3" indent="-285750" eaLnBrk="1" hangingPunct="1"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Rocks (Silicon and Oxygen)</a:t>
            </a:r>
          </a:p>
          <a:p>
            <a:pPr marL="879475" indent="-742950"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Held together by covalent bonds</a:t>
            </a:r>
          </a:p>
          <a:p>
            <a:pPr marL="879475" indent="-742950"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Hard, high melting point</a:t>
            </a:r>
          </a:p>
          <a:p>
            <a:pPr marL="879475" indent="-742950"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Poor conductor of heat and electricity</a:t>
            </a:r>
          </a:p>
          <a:p>
            <a:pPr marL="879475" indent="-742950"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Solids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07275" cy="923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5400" b="1" dirty="0" smtClean="0">
                <a:solidFill>
                  <a:schemeClr val="tx1"/>
                </a:solidFill>
                <a:latin typeface="+mn-lt"/>
              </a:rPr>
              <a:t>1. Macro-Covalent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npo0001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8" b="13498"/>
          <a:stretch>
            <a:fillRect/>
          </a:stretch>
        </p:blipFill>
        <p:spPr bwMode="auto">
          <a:xfrm>
            <a:off x="838200" y="2057400"/>
            <a:ext cx="74676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1219200" y="5486400"/>
            <a:ext cx="2806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</a:rPr>
              <a:t>diamond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5562600" y="5486400"/>
            <a:ext cx="2205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</a:rPr>
              <a:t>graphite</a:t>
            </a:r>
          </a:p>
        </p:txBody>
      </p:sp>
      <p:grpSp>
        <p:nvGrpSpPr>
          <p:cNvPr id="11269" name="Group 15"/>
          <p:cNvGrpSpPr>
            <a:grpSpLocks/>
          </p:cNvGrpSpPr>
          <p:nvPr/>
        </p:nvGrpSpPr>
        <p:grpSpPr bwMode="auto">
          <a:xfrm>
            <a:off x="2057400" y="2133600"/>
            <a:ext cx="3822700" cy="1854200"/>
            <a:chOff x="1296" y="1824"/>
            <a:chExt cx="2408" cy="1168"/>
          </a:xfrm>
        </p:grpSpPr>
        <p:sp>
          <p:nvSpPr>
            <p:cNvPr id="11272" name="Oval 12"/>
            <p:cNvSpPr>
              <a:spLocks noChangeArrowheads="1"/>
            </p:cNvSpPr>
            <p:nvPr/>
          </p:nvSpPr>
          <p:spPr bwMode="auto">
            <a:xfrm>
              <a:off x="1296" y="2688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3" name="Text Box 13"/>
            <p:cNvSpPr txBox="1">
              <a:spLocks noChangeArrowheads="1"/>
            </p:cNvSpPr>
            <p:nvPr/>
          </p:nvSpPr>
          <p:spPr bwMode="auto">
            <a:xfrm>
              <a:off x="1776" y="1824"/>
              <a:ext cx="60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carbon</a:t>
              </a:r>
            </a:p>
            <a:p>
              <a:r>
                <a:rPr lang="en-US" altLang="en-US" sz="2000">
                  <a:solidFill>
                    <a:srgbClr val="FF0000"/>
                  </a:solidFill>
                </a:rPr>
                <a:t>atoms</a:t>
              </a:r>
            </a:p>
          </p:txBody>
        </p:sp>
        <p:sp>
          <p:nvSpPr>
            <p:cNvPr id="11274" name="Oval 14"/>
            <p:cNvSpPr>
              <a:spLocks noChangeArrowheads="1"/>
            </p:cNvSpPr>
            <p:nvPr/>
          </p:nvSpPr>
          <p:spPr bwMode="auto">
            <a:xfrm>
              <a:off x="3464" y="2704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838200" y="609600"/>
            <a:ext cx="7407275" cy="7016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+mn-lt"/>
              </a:rPr>
              <a:t>1. Macro-Covalent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76200" y="1477963"/>
            <a:ext cx="2101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Allotropes: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27781</TotalTime>
  <Pages>52</Pages>
  <Words>774</Words>
  <Application>Microsoft Office PowerPoint</Application>
  <PresentationFormat>Letter Paper (8.5x11 in)</PresentationFormat>
  <Paragraphs>182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Lucida Sans</vt:lpstr>
      <vt:lpstr>Wingdings</vt:lpstr>
      <vt:lpstr>Wingdings 2</vt:lpstr>
      <vt:lpstr>Office Theme</vt:lpstr>
      <vt:lpstr>PowerPoint Presentation</vt:lpstr>
      <vt:lpstr>Learning Targets of TODAY! </vt:lpstr>
      <vt:lpstr>Correcting Homework  #1-3: </vt:lpstr>
      <vt:lpstr>Correcting Homework #4-7: </vt:lpstr>
      <vt:lpstr>Intramolecular Forces</vt:lpstr>
      <vt:lpstr>Intermolecular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Volatility</vt:lpstr>
      <vt:lpstr>Capillary Action</vt:lpstr>
      <vt:lpstr>Surface Tension</vt:lpstr>
      <vt:lpstr>Basilisk Lizard</vt:lpstr>
      <vt:lpstr>Surfactants</vt:lpstr>
      <vt:lpstr>How do they work?</vt:lpstr>
      <vt:lpstr>Surfactants as Cleaning Agents</vt:lpstr>
      <vt:lpstr>Surfactants</vt:lpstr>
      <vt:lpstr>Solubility</vt:lpstr>
      <vt:lpstr>Solubility</vt:lpstr>
      <vt:lpstr>Solubility</vt:lpstr>
      <vt:lpstr>Will it dissolve in water??</vt:lpstr>
      <vt:lpstr>PowerPoint Presentation</vt:lpstr>
      <vt:lpstr>Melting Point &amp; Boiling Point</vt:lpstr>
      <vt:lpstr>Practice! </vt:lpstr>
    </vt:vector>
  </TitlesOfParts>
  <LinksUpToDate>false</LinksUpToDate>
  <SharedDoc>false</SharedDoc>
  <HyperlinkBase>http://www.chemistrygeek.com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Electrons</dc:title>
  <dc:subject>Chemistry I (High School)</dc:subject>
  <dc:creator>Neil Rapp</dc:creator>
  <cp:keywords>electrons, configuration, electromagnetic spectrum, wave, quantum</cp:keywords>
  <cp:lastModifiedBy>MEGAN KOVACH</cp:lastModifiedBy>
  <cp:revision>444</cp:revision>
  <cp:lastPrinted>2012-04-13T13:37:15Z</cp:lastPrinted>
  <dcterms:created xsi:type="dcterms:W3CDTF">1999-03-16T17:19:42Z</dcterms:created>
  <dcterms:modified xsi:type="dcterms:W3CDTF">2016-09-27T13:48:09Z</dcterms:modified>
</cp:coreProperties>
</file>