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B1BC-30E0-48A8-BCBE-ACE03980D5C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1A6F1-3E18-45B8-8675-752FB494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AC660-7E21-444A-A4DB-745B3DF1D759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7577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6069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D03B0-D484-41A0-B89F-52C8277EC30E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7782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365500" y="8496300"/>
            <a:ext cx="25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7870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01A29-96BA-46D9-80A3-041DEE91DED2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798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7757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8BE6C-29F2-4C25-AE57-4125B85D19F3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819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0985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E517E-06FD-45FC-8DC4-494BAE11C9C7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8397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3594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746F6-C5B1-46CA-9C87-8AB793E89311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8601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9045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1FF22-2CC4-4F40-877D-0567D3A04173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8806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6704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4ECC2-55E8-4F11-B1C2-F0EF88F54C7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9011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74688" y="3016250"/>
            <a:ext cx="6118225" cy="34417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56669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1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707838" y="123471"/>
            <a:ext cx="9404723" cy="1400530"/>
          </a:xfrm>
          <a:noFill/>
          <a:ln w="25400" cap="flat">
            <a:solidFill>
              <a:schemeClr val="accent2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 dirty="0" smtClean="0"/>
              <a:t>Other Polymers You May Know!</a:t>
            </a:r>
            <a:endParaRPr lang="en-US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707837" y="2368640"/>
            <a:ext cx="10754359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buFontTx/>
              <a:buChar char="•"/>
            </a:pPr>
            <a:r>
              <a:rPr lang="en-US" altLang="en-US" sz="4400" dirty="0">
                <a:solidFill>
                  <a:schemeClr val="hlink"/>
                </a:solidFill>
                <a:latin typeface="Times" panose="02020603050405020304" pitchFamily="18" charset="0"/>
              </a:rPr>
              <a:t>H</a:t>
            </a:r>
            <a:r>
              <a:rPr lang="en-US" altLang="en-US" sz="4400" baseline="-25000" dirty="0">
                <a:solidFill>
                  <a:schemeClr val="hlink"/>
                </a:solidFill>
                <a:latin typeface="Times" panose="02020603050405020304" pitchFamily="18" charset="0"/>
              </a:rPr>
              <a:t>2</a:t>
            </a:r>
            <a:r>
              <a:rPr lang="en-US" altLang="en-US" sz="4400" dirty="0">
                <a:solidFill>
                  <a:schemeClr val="hlink"/>
                </a:solidFill>
                <a:latin typeface="Times" panose="02020603050405020304" pitchFamily="18" charset="0"/>
              </a:rPr>
              <a:t>C=</a:t>
            </a:r>
            <a:r>
              <a:rPr lang="en-US" altLang="en-US" sz="4400" dirty="0" err="1">
                <a:solidFill>
                  <a:schemeClr val="hlink"/>
                </a:solidFill>
                <a:latin typeface="Times" panose="02020603050405020304" pitchFamily="18" charset="0"/>
              </a:rPr>
              <a:t>CHCl</a:t>
            </a:r>
            <a:r>
              <a:rPr lang="en-US" altLang="en-US" sz="4400" dirty="0">
                <a:solidFill>
                  <a:schemeClr val="hlink"/>
                </a:solidFill>
                <a:latin typeface="Times" panose="02020603050405020304" pitchFamily="18" charset="0"/>
              </a:rPr>
              <a:t>  	</a:t>
            </a:r>
            <a:r>
              <a:rPr lang="en-US" altLang="en-US" sz="4400" dirty="0">
                <a:solidFill>
                  <a:schemeClr val="hlink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4400" dirty="0" smtClean="0">
                <a:solidFill>
                  <a:schemeClr val="hlink"/>
                </a:solidFill>
                <a:latin typeface="Symbol" panose="05050102010706020507" pitchFamily="18" charset="2"/>
              </a:rPr>
              <a:t>			</a:t>
            </a:r>
            <a:r>
              <a:rPr lang="en-US" altLang="en-US" sz="4400" dirty="0" smtClean="0">
                <a:solidFill>
                  <a:schemeClr val="hlink"/>
                </a:solidFill>
                <a:latin typeface="Times" panose="02020603050405020304" pitchFamily="18" charset="0"/>
              </a:rPr>
              <a:t>polyvinyl </a:t>
            </a:r>
            <a:r>
              <a:rPr lang="en-US" altLang="en-US" sz="4400" dirty="0">
                <a:solidFill>
                  <a:schemeClr val="hlink"/>
                </a:solidFill>
                <a:latin typeface="Times" panose="02020603050405020304" pitchFamily="18" charset="0"/>
              </a:rPr>
              <a:t>chloride</a:t>
            </a:r>
          </a:p>
          <a:p>
            <a:pPr>
              <a:lnSpc>
                <a:spcPts val="3600"/>
              </a:lnSpc>
              <a:buFontTx/>
              <a:buChar char="•"/>
            </a:pPr>
            <a:endParaRPr lang="en-US" altLang="en-US" sz="4400" dirty="0">
              <a:solidFill>
                <a:schemeClr val="hlink"/>
              </a:solidFill>
              <a:latin typeface="Times" panose="02020603050405020304" pitchFamily="18" charset="0"/>
            </a:endParaRPr>
          </a:p>
          <a:p>
            <a:pPr>
              <a:lnSpc>
                <a:spcPts val="3600"/>
              </a:lnSpc>
              <a:buFontTx/>
              <a:buChar char="•"/>
            </a:pPr>
            <a:r>
              <a:rPr lang="en-US" altLang="en-US" sz="4400" dirty="0">
                <a:solidFill>
                  <a:srgbClr val="FE9B03"/>
                </a:solidFill>
                <a:latin typeface="Times" panose="02020603050405020304" pitchFamily="18" charset="0"/>
              </a:rPr>
              <a:t>H</a:t>
            </a:r>
            <a:r>
              <a:rPr lang="en-US" altLang="en-US" sz="4400" baseline="-25000" dirty="0">
                <a:solidFill>
                  <a:srgbClr val="FE9B03"/>
                </a:solidFill>
                <a:latin typeface="Times" panose="02020603050405020304" pitchFamily="18" charset="0"/>
              </a:rPr>
              <a:t>2</a:t>
            </a:r>
            <a:r>
              <a:rPr lang="en-US" altLang="en-US" sz="4400" dirty="0">
                <a:solidFill>
                  <a:srgbClr val="FE9B03"/>
                </a:solidFill>
                <a:latin typeface="Times" panose="02020603050405020304" pitchFamily="18" charset="0"/>
              </a:rPr>
              <a:t>C=CHC</a:t>
            </a:r>
            <a:r>
              <a:rPr lang="en-US" altLang="en-US" sz="4400" baseline="-25000" dirty="0">
                <a:solidFill>
                  <a:srgbClr val="FE9B03"/>
                </a:solidFill>
                <a:latin typeface="Times" panose="02020603050405020304" pitchFamily="18" charset="0"/>
              </a:rPr>
              <a:t>6</a:t>
            </a:r>
            <a:r>
              <a:rPr lang="en-US" altLang="en-US" sz="4400" dirty="0">
                <a:solidFill>
                  <a:srgbClr val="FE9B03"/>
                </a:solidFill>
                <a:latin typeface="Times" panose="02020603050405020304" pitchFamily="18" charset="0"/>
              </a:rPr>
              <a:t>H</a:t>
            </a:r>
            <a:r>
              <a:rPr lang="en-US" altLang="en-US" sz="4400" baseline="-25000" dirty="0">
                <a:solidFill>
                  <a:srgbClr val="FE9B03"/>
                </a:solidFill>
                <a:latin typeface="Times" panose="02020603050405020304" pitchFamily="18" charset="0"/>
              </a:rPr>
              <a:t>5  	</a:t>
            </a:r>
            <a:r>
              <a:rPr lang="en-US" altLang="en-US" sz="4400" dirty="0">
                <a:solidFill>
                  <a:srgbClr val="FE9B03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4400" dirty="0">
                <a:solidFill>
                  <a:srgbClr val="FE9B03"/>
                </a:solidFill>
                <a:latin typeface="Times" panose="02020603050405020304" pitchFamily="18" charset="0"/>
              </a:rPr>
              <a:t>   	polystyrene</a:t>
            </a:r>
          </a:p>
          <a:p>
            <a:pPr>
              <a:lnSpc>
                <a:spcPts val="3600"/>
              </a:lnSpc>
              <a:buFontTx/>
              <a:buChar char="•"/>
            </a:pPr>
            <a:endParaRPr lang="en-US" altLang="en-US" sz="4400" dirty="0">
              <a:solidFill>
                <a:schemeClr val="folHlink"/>
              </a:solidFill>
              <a:latin typeface="Times" panose="02020603050405020304" pitchFamily="18" charset="0"/>
            </a:endParaRPr>
          </a:p>
          <a:p>
            <a:pPr>
              <a:lnSpc>
                <a:spcPts val="3600"/>
              </a:lnSpc>
              <a:buFontTx/>
              <a:buChar char="•"/>
            </a:pPr>
            <a:r>
              <a:rPr lang="en-US" altLang="en-US" sz="4400" dirty="0">
                <a:solidFill>
                  <a:schemeClr val="folHlink"/>
                </a:solidFill>
                <a:latin typeface="Times" panose="02020603050405020304" pitchFamily="18" charset="0"/>
              </a:rPr>
              <a:t>F</a:t>
            </a:r>
            <a:r>
              <a:rPr lang="en-US" altLang="en-US" sz="4400" baseline="-25000" dirty="0">
                <a:solidFill>
                  <a:schemeClr val="folHlink"/>
                </a:solidFill>
                <a:latin typeface="Times" panose="02020603050405020304" pitchFamily="18" charset="0"/>
              </a:rPr>
              <a:t>2</a:t>
            </a:r>
            <a:r>
              <a:rPr lang="en-US" altLang="en-US" sz="4400" dirty="0">
                <a:solidFill>
                  <a:schemeClr val="folHlink"/>
                </a:solidFill>
                <a:latin typeface="Times" panose="02020603050405020304" pitchFamily="18" charset="0"/>
              </a:rPr>
              <a:t>C=CF</a:t>
            </a:r>
            <a:r>
              <a:rPr lang="en-US" altLang="en-US" sz="4400" baseline="-25000" dirty="0">
                <a:solidFill>
                  <a:schemeClr val="folHlink"/>
                </a:solidFill>
                <a:latin typeface="Times" panose="02020603050405020304" pitchFamily="18" charset="0"/>
              </a:rPr>
              <a:t>2</a:t>
            </a:r>
            <a:r>
              <a:rPr lang="en-US" altLang="en-US" sz="4400" dirty="0">
                <a:solidFill>
                  <a:schemeClr val="folHlink"/>
                </a:solidFill>
                <a:latin typeface="Times" panose="02020603050405020304" pitchFamily="18" charset="0"/>
              </a:rPr>
              <a:t>   	</a:t>
            </a:r>
            <a:r>
              <a:rPr lang="en-US" altLang="en-US" sz="4400" dirty="0">
                <a:solidFill>
                  <a:schemeClr val="folHlink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4400" dirty="0">
                <a:solidFill>
                  <a:schemeClr val="folHlink"/>
                </a:solidFill>
                <a:latin typeface="Times" panose="02020603050405020304" pitchFamily="18" charset="0"/>
              </a:rPr>
              <a:t>   	</a:t>
            </a:r>
            <a:r>
              <a:rPr lang="en-US" altLang="en-US" sz="4400" dirty="0" smtClean="0">
                <a:solidFill>
                  <a:schemeClr val="folHlink"/>
                </a:solidFill>
                <a:latin typeface="Times" panose="02020603050405020304" pitchFamily="18" charset="0"/>
              </a:rPr>
              <a:t>		Teflon</a:t>
            </a:r>
            <a:endParaRPr lang="en-US" altLang="en-US" sz="4400" dirty="0">
              <a:solidFill>
                <a:schemeClr val="folHlink"/>
              </a:solidFill>
              <a:latin typeface="Times" panose="02020603050405020304" pitchFamily="18" charset="0"/>
            </a:endParaRP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4038600" y="2597239"/>
            <a:ext cx="9144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353233" y="3546052"/>
            <a:ext cx="9144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038600" y="4435872"/>
            <a:ext cx="9144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43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et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4" y="1630364"/>
            <a:ext cx="8135937" cy="18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515" name="Oval 51"/>
          <p:cNvSpPr>
            <a:spLocks noChangeArrowheads="1"/>
          </p:cNvSpPr>
          <p:nvPr/>
        </p:nvSpPr>
        <p:spPr bwMode="auto">
          <a:xfrm>
            <a:off x="8801101" y="4249739"/>
            <a:ext cx="225425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16" name="Oval 52"/>
          <p:cNvSpPr>
            <a:spLocks noChangeArrowheads="1"/>
          </p:cNvSpPr>
          <p:nvPr/>
        </p:nvSpPr>
        <p:spPr bwMode="auto">
          <a:xfrm>
            <a:off x="10056814" y="4278314"/>
            <a:ext cx="225425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17" name="Oval 53"/>
          <p:cNvSpPr>
            <a:spLocks noChangeArrowheads="1"/>
          </p:cNvSpPr>
          <p:nvPr/>
        </p:nvSpPr>
        <p:spPr bwMode="auto">
          <a:xfrm>
            <a:off x="9232900" y="4198939"/>
            <a:ext cx="381000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18" name="Oval 54"/>
          <p:cNvSpPr>
            <a:spLocks noChangeArrowheads="1"/>
          </p:cNvSpPr>
          <p:nvPr/>
        </p:nvSpPr>
        <p:spPr bwMode="auto">
          <a:xfrm>
            <a:off x="9528175" y="4198939"/>
            <a:ext cx="381000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19" name="Oval 55"/>
          <p:cNvSpPr>
            <a:spLocks noChangeArrowheads="1"/>
          </p:cNvSpPr>
          <p:nvPr/>
        </p:nvSpPr>
        <p:spPr bwMode="auto">
          <a:xfrm>
            <a:off x="9825038" y="4230688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0" name="Oval 56"/>
          <p:cNvSpPr>
            <a:spLocks noChangeArrowheads="1"/>
          </p:cNvSpPr>
          <p:nvPr/>
        </p:nvSpPr>
        <p:spPr bwMode="auto">
          <a:xfrm>
            <a:off x="8999538" y="4230688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1" name="Oval 57"/>
          <p:cNvSpPr>
            <a:spLocks noChangeArrowheads="1"/>
          </p:cNvSpPr>
          <p:nvPr/>
        </p:nvSpPr>
        <p:spPr bwMode="auto">
          <a:xfrm>
            <a:off x="9620251" y="4525964"/>
            <a:ext cx="227013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2" name="Oval 58"/>
          <p:cNvSpPr>
            <a:spLocks noChangeArrowheads="1"/>
          </p:cNvSpPr>
          <p:nvPr/>
        </p:nvSpPr>
        <p:spPr bwMode="auto">
          <a:xfrm>
            <a:off x="9307513" y="4525964"/>
            <a:ext cx="227012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3" name="Oval 59"/>
          <p:cNvSpPr>
            <a:spLocks noChangeArrowheads="1"/>
          </p:cNvSpPr>
          <p:nvPr/>
        </p:nvSpPr>
        <p:spPr bwMode="auto">
          <a:xfrm>
            <a:off x="8489951" y="4260851"/>
            <a:ext cx="227013" cy="2254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4" name="Oval 60"/>
          <p:cNvSpPr>
            <a:spLocks noChangeArrowheads="1"/>
          </p:cNvSpPr>
          <p:nvPr/>
        </p:nvSpPr>
        <p:spPr bwMode="auto">
          <a:xfrm>
            <a:off x="7375525" y="4445000"/>
            <a:ext cx="381000" cy="382588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5" name="Oval 61"/>
          <p:cNvSpPr>
            <a:spLocks noChangeArrowheads="1"/>
          </p:cNvSpPr>
          <p:nvPr/>
        </p:nvSpPr>
        <p:spPr bwMode="auto">
          <a:xfrm>
            <a:off x="7053263" y="4467225"/>
            <a:ext cx="381000" cy="382588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6" name="Oval 62"/>
          <p:cNvSpPr>
            <a:spLocks noChangeArrowheads="1"/>
          </p:cNvSpPr>
          <p:nvPr/>
        </p:nvSpPr>
        <p:spPr bwMode="auto">
          <a:xfrm>
            <a:off x="6875463" y="4205289"/>
            <a:ext cx="381000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7" name="Oval 63"/>
          <p:cNvSpPr>
            <a:spLocks noChangeArrowheads="1"/>
          </p:cNvSpPr>
          <p:nvPr/>
        </p:nvSpPr>
        <p:spPr bwMode="auto">
          <a:xfrm>
            <a:off x="7043739" y="3906838"/>
            <a:ext cx="382587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8" name="Oval 64"/>
          <p:cNvSpPr>
            <a:spLocks noChangeArrowheads="1"/>
          </p:cNvSpPr>
          <p:nvPr/>
        </p:nvSpPr>
        <p:spPr bwMode="auto">
          <a:xfrm>
            <a:off x="8235950" y="4214814"/>
            <a:ext cx="317500" cy="319087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29" name="Oval 65"/>
          <p:cNvSpPr>
            <a:spLocks noChangeArrowheads="1"/>
          </p:cNvSpPr>
          <p:nvPr/>
        </p:nvSpPr>
        <p:spPr bwMode="auto">
          <a:xfrm flipH="1">
            <a:off x="7375525" y="3903664"/>
            <a:ext cx="382588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0" name="Oval 66"/>
          <p:cNvSpPr>
            <a:spLocks noChangeArrowheads="1"/>
          </p:cNvSpPr>
          <p:nvPr/>
        </p:nvSpPr>
        <p:spPr bwMode="auto">
          <a:xfrm>
            <a:off x="7531100" y="4191000"/>
            <a:ext cx="382588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1" name="Oval 67"/>
          <p:cNvSpPr>
            <a:spLocks noChangeArrowheads="1"/>
          </p:cNvSpPr>
          <p:nvPr/>
        </p:nvSpPr>
        <p:spPr bwMode="auto">
          <a:xfrm>
            <a:off x="7878764" y="4191000"/>
            <a:ext cx="382587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2" name="Oval 68"/>
          <p:cNvSpPr>
            <a:spLocks noChangeArrowheads="1"/>
          </p:cNvSpPr>
          <p:nvPr/>
        </p:nvSpPr>
        <p:spPr bwMode="auto">
          <a:xfrm>
            <a:off x="7923214" y="3959225"/>
            <a:ext cx="319087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3" name="Oval 69"/>
          <p:cNvSpPr>
            <a:spLocks noChangeArrowheads="1"/>
          </p:cNvSpPr>
          <p:nvPr/>
        </p:nvSpPr>
        <p:spPr bwMode="auto">
          <a:xfrm flipH="1">
            <a:off x="6127751" y="4279900"/>
            <a:ext cx="225425" cy="223838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4" name="Oval 70"/>
          <p:cNvSpPr>
            <a:spLocks noChangeArrowheads="1"/>
          </p:cNvSpPr>
          <p:nvPr/>
        </p:nvSpPr>
        <p:spPr bwMode="auto">
          <a:xfrm flipH="1">
            <a:off x="6289675" y="4233863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5" name="Oval 71"/>
          <p:cNvSpPr>
            <a:spLocks noChangeArrowheads="1"/>
          </p:cNvSpPr>
          <p:nvPr/>
        </p:nvSpPr>
        <p:spPr bwMode="auto">
          <a:xfrm flipH="1">
            <a:off x="6546850" y="4197350"/>
            <a:ext cx="382588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6" name="Oval 72"/>
          <p:cNvSpPr>
            <a:spLocks noChangeArrowheads="1"/>
          </p:cNvSpPr>
          <p:nvPr/>
        </p:nvSpPr>
        <p:spPr bwMode="auto">
          <a:xfrm flipH="1">
            <a:off x="6567488" y="3965575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7" name="Oval 73"/>
          <p:cNvSpPr>
            <a:spLocks noChangeArrowheads="1"/>
          </p:cNvSpPr>
          <p:nvPr/>
        </p:nvSpPr>
        <p:spPr bwMode="auto">
          <a:xfrm>
            <a:off x="4598989" y="4283076"/>
            <a:ext cx="225425" cy="2254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8" name="Oval 74"/>
          <p:cNvSpPr>
            <a:spLocks noChangeArrowheads="1"/>
          </p:cNvSpPr>
          <p:nvPr/>
        </p:nvSpPr>
        <p:spPr bwMode="auto">
          <a:xfrm>
            <a:off x="5797551" y="4283076"/>
            <a:ext cx="225425" cy="2254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39" name="Oval 75"/>
          <p:cNvSpPr>
            <a:spLocks noChangeArrowheads="1"/>
          </p:cNvSpPr>
          <p:nvPr/>
        </p:nvSpPr>
        <p:spPr bwMode="auto">
          <a:xfrm>
            <a:off x="4973638" y="4205288"/>
            <a:ext cx="381000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0" name="Oval 76"/>
          <p:cNvSpPr>
            <a:spLocks noChangeArrowheads="1"/>
          </p:cNvSpPr>
          <p:nvPr/>
        </p:nvSpPr>
        <p:spPr bwMode="auto">
          <a:xfrm>
            <a:off x="5268913" y="4205288"/>
            <a:ext cx="381000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1" name="Oval 77"/>
          <p:cNvSpPr>
            <a:spLocks noChangeArrowheads="1"/>
          </p:cNvSpPr>
          <p:nvPr/>
        </p:nvSpPr>
        <p:spPr bwMode="auto">
          <a:xfrm>
            <a:off x="5565775" y="4237038"/>
            <a:ext cx="317500" cy="315912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2" name="Oval 78"/>
          <p:cNvSpPr>
            <a:spLocks noChangeArrowheads="1"/>
          </p:cNvSpPr>
          <p:nvPr/>
        </p:nvSpPr>
        <p:spPr bwMode="auto">
          <a:xfrm>
            <a:off x="4740275" y="4237038"/>
            <a:ext cx="317500" cy="315912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3" name="Oval 79"/>
          <p:cNvSpPr>
            <a:spLocks noChangeArrowheads="1"/>
          </p:cNvSpPr>
          <p:nvPr/>
        </p:nvSpPr>
        <p:spPr bwMode="auto">
          <a:xfrm>
            <a:off x="4273551" y="4297364"/>
            <a:ext cx="227013" cy="2254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4" name="Oval 80"/>
          <p:cNvSpPr>
            <a:spLocks noChangeArrowheads="1"/>
          </p:cNvSpPr>
          <p:nvPr/>
        </p:nvSpPr>
        <p:spPr bwMode="auto">
          <a:xfrm>
            <a:off x="3159125" y="4481514"/>
            <a:ext cx="381000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5" name="Oval 81"/>
          <p:cNvSpPr>
            <a:spLocks noChangeArrowheads="1"/>
          </p:cNvSpPr>
          <p:nvPr/>
        </p:nvSpPr>
        <p:spPr bwMode="auto">
          <a:xfrm>
            <a:off x="2836863" y="4503739"/>
            <a:ext cx="381000" cy="382587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6" name="Oval 82"/>
          <p:cNvSpPr>
            <a:spLocks noChangeArrowheads="1"/>
          </p:cNvSpPr>
          <p:nvPr/>
        </p:nvSpPr>
        <p:spPr bwMode="auto">
          <a:xfrm>
            <a:off x="2659063" y="4241800"/>
            <a:ext cx="381000" cy="382588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7" name="Oval 83"/>
          <p:cNvSpPr>
            <a:spLocks noChangeArrowheads="1"/>
          </p:cNvSpPr>
          <p:nvPr/>
        </p:nvSpPr>
        <p:spPr bwMode="auto">
          <a:xfrm>
            <a:off x="2827339" y="3943350"/>
            <a:ext cx="382587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8" name="Oval 84"/>
          <p:cNvSpPr>
            <a:spLocks noChangeArrowheads="1"/>
          </p:cNvSpPr>
          <p:nvPr/>
        </p:nvSpPr>
        <p:spPr bwMode="auto">
          <a:xfrm>
            <a:off x="4019550" y="4251325"/>
            <a:ext cx="317500" cy="319088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49" name="Oval 85"/>
          <p:cNvSpPr>
            <a:spLocks noChangeArrowheads="1"/>
          </p:cNvSpPr>
          <p:nvPr/>
        </p:nvSpPr>
        <p:spPr bwMode="auto">
          <a:xfrm flipH="1">
            <a:off x="3159125" y="3940175"/>
            <a:ext cx="382588" cy="382588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0" name="Oval 86"/>
          <p:cNvSpPr>
            <a:spLocks noChangeArrowheads="1"/>
          </p:cNvSpPr>
          <p:nvPr/>
        </p:nvSpPr>
        <p:spPr bwMode="auto">
          <a:xfrm>
            <a:off x="3314700" y="4227513"/>
            <a:ext cx="382588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1" name="Oval 87"/>
          <p:cNvSpPr>
            <a:spLocks noChangeArrowheads="1"/>
          </p:cNvSpPr>
          <p:nvPr/>
        </p:nvSpPr>
        <p:spPr bwMode="auto">
          <a:xfrm>
            <a:off x="3662364" y="4227513"/>
            <a:ext cx="382587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2" name="Oval 88"/>
          <p:cNvSpPr>
            <a:spLocks noChangeArrowheads="1"/>
          </p:cNvSpPr>
          <p:nvPr/>
        </p:nvSpPr>
        <p:spPr bwMode="auto">
          <a:xfrm>
            <a:off x="3706814" y="3995738"/>
            <a:ext cx="319087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3" name="Oval 89"/>
          <p:cNvSpPr>
            <a:spLocks noChangeArrowheads="1"/>
          </p:cNvSpPr>
          <p:nvPr/>
        </p:nvSpPr>
        <p:spPr bwMode="auto">
          <a:xfrm flipH="1">
            <a:off x="1911351" y="4316414"/>
            <a:ext cx="225425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2554" name="Oval 90"/>
          <p:cNvSpPr>
            <a:spLocks noChangeArrowheads="1"/>
          </p:cNvSpPr>
          <p:nvPr/>
        </p:nvSpPr>
        <p:spPr bwMode="auto">
          <a:xfrm flipH="1">
            <a:off x="2073275" y="4270375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O</a:t>
            </a:r>
          </a:p>
        </p:txBody>
      </p:sp>
      <p:sp>
        <p:nvSpPr>
          <p:cNvPr id="62555" name="Oval 91"/>
          <p:cNvSpPr>
            <a:spLocks noChangeArrowheads="1"/>
          </p:cNvSpPr>
          <p:nvPr/>
        </p:nvSpPr>
        <p:spPr bwMode="auto">
          <a:xfrm flipH="1">
            <a:off x="2330450" y="4233863"/>
            <a:ext cx="382588" cy="381000"/>
          </a:xfrm>
          <a:prstGeom prst="ellipse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15294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2556" name="Oval 92"/>
          <p:cNvSpPr>
            <a:spLocks noChangeArrowheads="1"/>
          </p:cNvSpPr>
          <p:nvPr/>
        </p:nvSpPr>
        <p:spPr bwMode="auto">
          <a:xfrm flipH="1">
            <a:off x="2351088" y="4002088"/>
            <a:ext cx="317500" cy="31750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O</a:t>
            </a:r>
          </a:p>
        </p:txBody>
      </p:sp>
      <p:sp>
        <p:nvSpPr>
          <p:cNvPr id="62557" name="Oval 93"/>
          <p:cNvSpPr>
            <a:spLocks noChangeArrowheads="1"/>
          </p:cNvSpPr>
          <p:nvPr/>
        </p:nvSpPr>
        <p:spPr bwMode="auto">
          <a:xfrm>
            <a:off x="5345113" y="4532314"/>
            <a:ext cx="227012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8" name="Oval 94"/>
          <p:cNvSpPr>
            <a:spLocks noChangeArrowheads="1"/>
          </p:cNvSpPr>
          <p:nvPr/>
        </p:nvSpPr>
        <p:spPr bwMode="auto">
          <a:xfrm>
            <a:off x="5046663" y="4532314"/>
            <a:ext cx="227012" cy="223837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59" name="Oval 95"/>
          <p:cNvSpPr>
            <a:spLocks noChangeArrowheads="1"/>
          </p:cNvSpPr>
          <p:nvPr/>
        </p:nvSpPr>
        <p:spPr bwMode="auto">
          <a:xfrm>
            <a:off x="4013200" y="4171951"/>
            <a:ext cx="781050" cy="485775"/>
          </a:xfrm>
          <a:prstGeom prst="ellips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2560" name="Group 96"/>
          <p:cNvGrpSpPr>
            <a:grpSpLocks/>
          </p:cNvGrpSpPr>
          <p:nvPr/>
        </p:nvGrpSpPr>
        <p:grpSpPr bwMode="auto">
          <a:xfrm>
            <a:off x="4178300" y="3468688"/>
            <a:ext cx="522288" cy="387350"/>
            <a:chOff x="1718" y="1081"/>
            <a:chExt cx="329" cy="244"/>
          </a:xfrm>
        </p:grpSpPr>
        <p:sp>
          <p:nvSpPr>
            <p:cNvPr id="62561" name="Oval 97"/>
            <p:cNvSpPr>
              <a:spLocks noChangeArrowheads="1"/>
            </p:cNvSpPr>
            <p:nvPr/>
          </p:nvSpPr>
          <p:spPr bwMode="auto">
            <a:xfrm>
              <a:off x="1718" y="1081"/>
              <a:ext cx="143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62" name="Oval 98"/>
            <p:cNvSpPr>
              <a:spLocks noChangeArrowheads="1"/>
            </p:cNvSpPr>
            <p:nvPr/>
          </p:nvSpPr>
          <p:spPr bwMode="auto">
            <a:xfrm>
              <a:off x="1786" y="1124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63" name="Oval 99"/>
            <p:cNvSpPr>
              <a:spLocks noChangeArrowheads="1"/>
            </p:cNvSpPr>
            <p:nvPr/>
          </p:nvSpPr>
          <p:spPr bwMode="auto">
            <a:xfrm>
              <a:off x="1905" y="1090"/>
              <a:ext cx="142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2564" name="Line 100"/>
          <p:cNvSpPr>
            <a:spLocks noChangeShapeType="1"/>
          </p:cNvSpPr>
          <p:nvPr/>
        </p:nvSpPr>
        <p:spPr bwMode="auto">
          <a:xfrm flipV="1">
            <a:off x="4441825" y="3829051"/>
            <a:ext cx="0" cy="3524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65" name="Oval 101"/>
          <p:cNvSpPr>
            <a:spLocks noChangeArrowheads="1"/>
          </p:cNvSpPr>
          <p:nvPr/>
        </p:nvSpPr>
        <p:spPr bwMode="auto">
          <a:xfrm>
            <a:off x="8261350" y="4133851"/>
            <a:ext cx="781050" cy="485775"/>
          </a:xfrm>
          <a:prstGeom prst="ellips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2566" name="Group 102"/>
          <p:cNvGrpSpPr>
            <a:grpSpLocks/>
          </p:cNvGrpSpPr>
          <p:nvPr/>
        </p:nvGrpSpPr>
        <p:grpSpPr bwMode="auto">
          <a:xfrm>
            <a:off x="8426450" y="3430588"/>
            <a:ext cx="522288" cy="387350"/>
            <a:chOff x="1718" y="1081"/>
            <a:chExt cx="329" cy="244"/>
          </a:xfrm>
        </p:grpSpPr>
        <p:sp>
          <p:nvSpPr>
            <p:cNvPr id="62567" name="Oval 103"/>
            <p:cNvSpPr>
              <a:spLocks noChangeArrowheads="1"/>
            </p:cNvSpPr>
            <p:nvPr/>
          </p:nvSpPr>
          <p:spPr bwMode="auto">
            <a:xfrm>
              <a:off x="1718" y="1081"/>
              <a:ext cx="143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68" name="Oval 104"/>
            <p:cNvSpPr>
              <a:spLocks noChangeArrowheads="1"/>
            </p:cNvSpPr>
            <p:nvPr/>
          </p:nvSpPr>
          <p:spPr bwMode="auto">
            <a:xfrm>
              <a:off x="1786" y="1124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69" name="Oval 105"/>
            <p:cNvSpPr>
              <a:spLocks noChangeArrowheads="1"/>
            </p:cNvSpPr>
            <p:nvPr/>
          </p:nvSpPr>
          <p:spPr bwMode="auto">
            <a:xfrm>
              <a:off x="1905" y="1090"/>
              <a:ext cx="142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2570" name="Line 106"/>
          <p:cNvSpPr>
            <a:spLocks noChangeShapeType="1"/>
          </p:cNvSpPr>
          <p:nvPr/>
        </p:nvSpPr>
        <p:spPr bwMode="auto">
          <a:xfrm flipV="1">
            <a:off x="8689975" y="3790950"/>
            <a:ext cx="0" cy="3619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71" name="Oval 107"/>
          <p:cNvSpPr>
            <a:spLocks noChangeArrowheads="1"/>
          </p:cNvSpPr>
          <p:nvPr/>
        </p:nvSpPr>
        <p:spPr bwMode="auto">
          <a:xfrm>
            <a:off x="5565775" y="4143376"/>
            <a:ext cx="781050" cy="485775"/>
          </a:xfrm>
          <a:prstGeom prst="ellips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2572" name="Group 108"/>
          <p:cNvGrpSpPr>
            <a:grpSpLocks/>
          </p:cNvGrpSpPr>
          <p:nvPr/>
        </p:nvGrpSpPr>
        <p:grpSpPr bwMode="auto">
          <a:xfrm>
            <a:off x="5730875" y="3440113"/>
            <a:ext cx="522288" cy="387350"/>
            <a:chOff x="1718" y="1081"/>
            <a:chExt cx="329" cy="244"/>
          </a:xfrm>
        </p:grpSpPr>
        <p:sp>
          <p:nvSpPr>
            <p:cNvPr id="62573" name="Oval 109"/>
            <p:cNvSpPr>
              <a:spLocks noChangeArrowheads="1"/>
            </p:cNvSpPr>
            <p:nvPr/>
          </p:nvSpPr>
          <p:spPr bwMode="auto">
            <a:xfrm>
              <a:off x="1718" y="1081"/>
              <a:ext cx="143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74" name="Oval 110"/>
            <p:cNvSpPr>
              <a:spLocks noChangeArrowheads="1"/>
            </p:cNvSpPr>
            <p:nvPr/>
          </p:nvSpPr>
          <p:spPr bwMode="auto">
            <a:xfrm>
              <a:off x="1786" y="1124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575" name="Oval 111"/>
            <p:cNvSpPr>
              <a:spLocks noChangeArrowheads="1"/>
            </p:cNvSpPr>
            <p:nvPr/>
          </p:nvSpPr>
          <p:spPr bwMode="auto">
            <a:xfrm>
              <a:off x="1905" y="1090"/>
              <a:ext cx="142" cy="142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2576" name="Line 112"/>
          <p:cNvSpPr>
            <a:spLocks noChangeShapeType="1"/>
          </p:cNvSpPr>
          <p:nvPr/>
        </p:nvSpPr>
        <p:spPr bwMode="auto">
          <a:xfrm flipV="1">
            <a:off x="5994400" y="3800475"/>
            <a:ext cx="0" cy="3619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77" name="Freeform 113"/>
          <p:cNvSpPr>
            <a:spLocks/>
          </p:cNvSpPr>
          <p:nvPr/>
        </p:nvSpPr>
        <p:spPr bwMode="auto">
          <a:xfrm>
            <a:off x="3937000" y="4572000"/>
            <a:ext cx="895350" cy="228600"/>
          </a:xfrm>
          <a:custGeom>
            <a:avLst/>
            <a:gdLst>
              <a:gd name="T0" fmla="*/ 0 w 564"/>
              <a:gd name="T1" fmla="*/ 44 h 144"/>
              <a:gd name="T2" fmla="*/ 300 w 564"/>
              <a:gd name="T3" fmla="*/ 126 h 144"/>
              <a:gd name="T4" fmla="*/ 564 w 56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144">
                <a:moveTo>
                  <a:pt x="0" y="44"/>
                </a:moveTo>
                <a:cubicBezTo>
                  <a:pt x="50" y="58"/>
                  <a:pt x="138" y="144"/>
                  <a:pt x="300" y="126"/>
                </a:cubicBezTo>
                <a:cubicBezTo>
                  <a:pt x="462" y="108"/>
                  <a:pt x="509" y="26"/>
                  <a:pt x="564" y="0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78" name="Freeform 114"/>
          <p:cNvSpPr>
            <a:spLocks/>
          </p:cNvSpPr>
          <p:nvPr/>
        </p:nvSpPr>
        <p:spPr bwMode="auto">
          <a:xfrm>
            <a:off x="8232775" y="4524375"/>
            <a:ext cx="819150" cy="228600"/>
          </a:xfrm>
          <a:custGeom>
            <a:avLst/>
            <a:gdLst>
              <a:gd name="T0" fmla="*/ 0 w 564"/>
              <a:gd name="T1" fmla="*/ 44 h 144"/>
              <a:gd name="T2" fmla="*/ 300 w 564"/>
              <a:gd name="T3" fmla="*/ 126 h 144"/>
              <a:gd name="T4" fmla="*/ 564 w 56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144">
                <a:moveTo>
                  <a:pt x="0" y="44"/>
                </a:moveTo>
                <a:cubicBezTo>
                  <a:pt x="50" y="58"/>
                  <a:pt x="138" y="144"/>
                  <a:pt x="300" y="126"/>
                </a:cubicBezTo>
                <a:cubicBezTo>
                  <a:pt x="462" y="108"/>
                  <a:pt x="509" y="26"/>
                  <a:pt x="564" y="0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579" name="Freeform 115"/>
          <p:cNvSpPr>
            <a:spLocks/>
          </p:cNvSpPr>
          <p:nvPr/>
        </p:nvSpPr>
        <p:spPr bwMode="auto">
          <a:xfrm>
            <a:off x="5632450" y="4552950"/>
            <a:ext cx="781050" cy="228600"/>
          </a:xfrm>
          <a:custGeom>
            <a:avLst/>
            <a:gdLst>
              <a:gd name="T0" fmla="*/ 0 w 564"/>
              <a:gd name="T1" fmla="*/ 44 h 144"/>
              <a:gd name="T2" fmla="*/ 300 w 564"/>
              <a:gd name="T3" fmla="*/ 126 h 144"/>
              <a:gd name="T4" fmla="*/ 564 w 564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4" h="144">
                <a:moveTo>
                  <a:pt x="0" y="44"/>
                </a:moveTo>
                <a:cubicBezTo>
                  <a:pt x="50" y="58"/>
                  <a:pt x="138" y="144"/>
                  <a:pt x="300" y="126"/>
                </a:cubicBezTo>
                <a:cubicBezTo>
                  <a:pt x="462" y="108"/>
                  <a:pt x="509" y="26"/>
                  <a:pt x="564" y="0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651" name="Text Box 187"/>
          <p:cNvSpPr txBox="1">
            <a:spLocks noChangeArrowheads="1"/>
          </p:cNvSpPr>
          <p:nvPr/>
        </p:nvSpPr>
        <p:spPr bwMode="auto">
          <a:xfrm>
            <a:off x="326572" y="222250"/>
            <a:ext cx="102604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Polyester is made from the two monomers,</a:t>
            </a:r>
            <a:r>
              <a:rPr lang="en-US" altLang="en-US" sz="2800" dirty="0">
                <a:solidFill>
                  <a:srgbClr val="CC000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solidFill>
                  <a:srgbClr val="CC0000"/>
                </a:solidFill>
                <a:latin typeface="Arial Narrow" panose="020B0606020202030204" pitchFamily="34" charset="0"/>
              </a:rPr>
              <a:t>terephthalic</a:t>
            </a:r>
            <a:r>
              <a:rPr lang="en-US" altLang="en-US" sz="2800" dirty="0">
                <a:solidFill>
                  <a:srgbClr val="CC0000"/>
                </a:solidFill>
                <a:latin typeface="Arial Narrow" panose="020B0606020202030204" pitchFamily="34" charset="0"/>
              </a:rPr>
              <a:t> acid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 and </a:t>
            </a:r>
            <a:r>
              <a:rPr lang="en-US" altLang="en-US" sz="2800" dirty="0">
                <a:solidFill>
                  <a:srgbClr val="009900"/>
                </a:solidFill>
                <a:latin typeface="Arial Narrow" panose="020B0606020202030204" pitchFamily="34" charset="0"/>
              </a:rPr>
              <a:t>ethylene glycol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 (car antifreeze).  This makes a popular plastic called </a:t>
            </a:r>
            <a:r>
              <a:rPr lang="en-US" alt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PETE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, which is short for </a:t>
            </a:r>
            <a:r>
              <a:rPr lang="en-US" alt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P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oly</a:t>
            </a:r>
            <a:r>
              <a:rPr lang="en-US" alt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e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thylene </a:t>
            </a:r>
            <a:r>
              <a:rPr lang="en-US" alt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erephthalat</a:t>
            </a:r>
            <a:r>
              <a:rPr lang="en-US" altLang="en-US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e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.  The synthesis is also a </a:t>
            </a:r>
            <a:r>
              <a:rPr lang="en-US" altLang="en-US" sz="2800" i="1" dirty="0">
                <a:solidFill>
                  <a:srgbClr val="336699"/>
                </a:solidFill>
                <a:latin typeface="Arial Narrow" panose="020B0606020202030204" pitchFamily="34" charset="0"/>
              </a:rPr>
              <a:t>dehydration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 reaction because </a:t>
            </a:r>
            <a:r>
              <a:rPr lang="en-US" altLang="en-US" sz="2800" dirty="0">
                <a:solidFill>
                  <a:srgbClr val="336699"/>
                </a:solidFill>
                <a:latin typeface="Arial Narrow" panose="020B0606020202030204" pitchFamily="34" charset="0"/>
              </a:rPr>
              <a:t>water</a:t>
            </a:r>
            <a:r>
              <a:rPr lang="en-US" alt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 is given off.</a:t>
            </a:r>
          </a:p>
        </p:txBody>
      </p:sp>
      <p:grpSp>
        <p:nvGrpSpPr>
          <p:cNvPr id="62721" name="Group 257"/>
          <p:cNvGrpSpPr>
            <a:grpSpLocks/>
          </p:cNvGrpSpPr>
          <p:nvPr/>
        </p:nvGrpSpPr>
        <p:grpSpPr bwMode="auto">
          <a:xfrm>
            <a:off x="1443038" y="4959350"/>
            <a:ext cx="9752013" cy="1758950"/>
            <a:chOff x="-51" y="3124"/>
            <a:chExt cx="6143" cy="1108"/>
          </a:xfrm>
        </p:grpSpPr>
        <p:sp>
          <p:nvSpPr>
            <p:cNvPr id="62653" name="Oval 189"/>
            <p:cNvSpPr>
              <a:spLocks noChangeArrowheads="1"/>
            </p:cNvSpPr>
            <p:nvPr/>
          </p:nvSpPr>
          <p:spPr bwMode="auto">
            <a:xfrm>
              <a:off x="2333" y="3817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4" name="Oval 190"/>
            <p:cNvSpPr>
              <a:spLocks noChangeArrowheads="1"/>
            </p:cNvSpPr>
            <p:nvPr/>
          </p:nvSpPr>
          <p:spPr bwMode="auto">
            <a:xfrm>
              <a:off x="2535" y="3623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5" name="Oval 191"/>
            <p:cNvSpPr>
              <a:spLocks noChangeArrowheads="1"/>
            </p:cNvSpPr>
            <p:nvPr/>
          </p:nvSpPr>
          <p:spPr bwMode="auto">
            <a:xfrm>
              <a:off x="2507" y="378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6" name="Oval 192"/>
            <p:cNvSpPr>
              <a:spLocks noChangeArrowheads="1"/>
            </p:cNvSpPr>
            <p:nvPr/>
          </p:nvSpPr>
          <p:spPr bwMode="auto">
            <a:xfrm>
              <a:off x="3035" y="3955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7" name="Oval 193"/>
            <p:cNvSpPr>
              <a:spLocks noChangeArrowheads="1"/>
            </p:cNvSpPr>
            <p:nvPr/>
          </p:nvSpPr>
          <p:spPr bwMode="auto">
            <a:xfrm>
              <a:off x="2832" y="3969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8" name="Oval 194"/>
            <p:cNvSpPr>
              <a:spLocks noChangeArrowheads="1"/>
            </p:cNvSpPr>
            <p:nvPr/>
          </p:nvSpPr>
          <p:spPr bwMode="auto">
            <a:xfrm>
              <a:off x="2720" y="3804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59" name="Oval 195"/>
            <p:cNvSpPr>
              <a:spLocks noChangeArrowheads="1"/>
            </p:cNvSpPr>
            <p:nvPr/>
          </p:nvSpPr>
          <p:spPr bwMode="auto">
            <a:xfrm>
              <a:off x="2826" y="3616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0" name="Oval 196"/>
            <p:cNvSpPr>
              <a:spLocks noChangeArrowheads="1"/>
            </p:cNvSpPr>
            <p:nvPr/>
          </p:nvSpPr>
          <p:spPr bwMode="auto">
            <a:xfrm>
              <a:off x="3577" y="3810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1" name="Oval 197"/>
            <p:cNvSpPr>
              <a:spLocks noChangeArrowheads="1"/>
            </p:cNvSpPr>
            <p:nvPr/>
          </p:nvSpPr>
          <p:spPr bwMode="auto">
            <a:xfrm flipH="1">
              <a:off x="3035" y="3614"/>
              <a:ext cx="241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2" name="Oval 198"/>
            <p:cNvSpPr>
              <a:spLocks noChangeArrowheads="1"/>
            </p:cNvSpPr>
            <p:nvPr/>
          </p:nvSpPr>
          <p:spPr bwMode="auto">
            <a:xfrm>
              <a:off x="3133" y="3795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3" name="Oval 199"/>
            <p:cNvSpPr>
              <a:spLocks noChangeArrowheads="1"/>
            </p:cNvSpPr>
            <p:nvPr/>
          </p:nvSpPr>
          <p:spPr bwMode="auto">
            <a:xfrm>
              <a:off x="3352" y="3795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4" name="Oval 200"/>
            <p:cNvSpPr>
              <a:spLocks noChangeArrowheads="1"/>
            </p:cNvSpPr>
            <p:nvPr/>
          </p:nvSpPr>
          <p:spPr bwMode="auto">
            <a:xfrm>
              <a:off x="3380" y="3649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5" name="Oval 201"/>
            <p:cNvSpPr>
              <a:spLocks noChangeArrowheads="1"/>
            </p:cNvSpPr>
            <p:nvPr/>
          </p:nvSpPr>
          <p:spPr bwMode="auto">
            <a:xfrm>
              <a:off x="3738" y="3807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6" name="Oval 202"/>
            <p:cNvSpPr>
              <a:spLocks noChangeArrowheads="1"/>
            </p:cNvSpPr>
            <p:nvPr/>
          </p:nvSpPr>
          <p:spPr bwMode="auto">
            <a:xfrm>
              <a:off x="3924" y="3807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7" name="Oval 203"/>
            <p:cNvSpPr>
              <a:spLocks noChangeArrowheads="1"/>
            </p:cNvSpPr>
            <p:nvPr/>
          </p:nvSpPr>
          <p:spPr bwMode="auto">
            <a:xfrm>
              <a:off x="4111" y="3827"/>
              <a:ext cx="200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8" name="Oval 204"/>
            <p:cNvSpPr>
              <a:spLocks noChangeArrowheads="1"/>
            </p:cNvSpPr>
            <p:nvPr/>
          </p:nvSpPr>
          <p:spPr bwMode="auto">
            <a:xfrm>
              <a:off x="3982" y="4013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69" name="Oval 205"/>
            <p:cNvSpPr>
              <a:spLocks noChangeArrowheads="1"/>
            </p:cNvSpPr>
            <p:nvPr/>
          </p:nvSpPr>
          <p:spPr bwMode="auto">
            <a:xfrm>
              <a:off x="3785" y="4013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0" name="Oval 206"/>
            <p:cNvSpPr>
              <a:spLocks noChangeArrowheads="1"/>
            </p:cNvSpPr>
            <p:nvPr/>
          </p:nvSpPr>
          <p:spPr bwMode="auto">
            <a:xfrm>
              <a:off x="1763" y="3806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1" name="Oval 207"/>
            <p:cNvSpPr>
              <a:spLocks noChangeArrowheads="1"/>
            </p:cNvSpPr>
            <p:nvPr/>
          </p:nvSpPr>
          <p:spPr bwMode="auto">
            <a:xfrm>
              <a:off x="1924" y="3803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2" name="Oval 208"/>
            <p:cNvSpPr>
              <a:spLocks noChangeArrowheads="1"/>
            </p:cNvSpPr>
            <p:nvPr/>
          </p:nvSpPr>
          <p:spPr bwMode="auto">
            <a:xfrm>
              <a:off x="2110" y="3803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3" name="Oval 209"/>
            <p:cNvSpPr>
              <a:spLocks noChangeArrowheads="1"/>
            </p:cNvSpPr>
            <p:nvPr/>
          </p:nvSpPr>
          <p:spPr bwMode="auto">
            <a:xfrm>
              <a:off x="2168" y="4009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4" name="Oval 210"/>
            <p:cNvSpPr>
              <a:spLocks noChangeArrowheads="1"/>
            </p:cNvSpPr>
            <p:nvPr/>
          </p:nvSpPr>
          <p:spPr bwMode="auto">
            <a:xfrm>
              <a:off x="1971" y="4009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5" name="Oval 211"/>
            <p:cNvSpPr>
              <a:spLocks noChangeArrowheads="1"/>
            </p:cNvSpPr>
            <p:nvPr/>
          </p:nvSpPr>
          <p:spPr bwMode="auto">
            <a:xfrm>
              <a:off x="519" y="3796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6" name="Oval 212"/>
            <p:cNvSpPr>
              <a:spLocks noChangeArrowheads="1"/>
            </p:cNvSpPr>
            <p:nvPr/>
          </p:nvSpPr>
          <p:spPr bwMode="auto">
            <a:xfrm>
              <a:off x="721" y="3602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7" name="Oval 213"/>
            <p:cNvSpPr>
              <a:spLocks noChangeArrowheads="1"/>
            </p:cNvSpPr>
            <p:nvPr/>
          </p:nvSpPr>
          <p:spPr bwMode="auto">
            <a:xfrm>
              <a:off x="693" y="3767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8" name="Oval 214"/>
            <p:cNvSpPr>
              <a:spLocks noChangeArrowheads="1"/>
            </p:cNvSpPr>
            <p:nvPr/>
          </p:nvSpPr>
          <p:spPr bwMode="auto">
            <a:xfrm>
              <a:off x="1221" y="3934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79" name="Oval 215"/>
            <p:cNvSpPr>
              <a:spLocks noChangeArrowheads="1"/>
            </p:cNvSpPr>
            <p:nvPr/>
          </p:nvSpPr>
          <p:spPr bwMode="auto">
            <a:xfrm>
              <a:off x="1018" y="3948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0" name="Oval 216"/>
            <p:cNvSpPr>
              <a:spLocks noChangeArrowheads="1"/>
            </p:cNvSpPr>
            <p:nvPr/>
          </p:nvSpPr>
          <p:spPr bwMode="auto">
            <a:xfrm>
              <a:off x="906" y="3783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1" name="Oval 217"/>
            <p:cNvSpPr>
              <a:spLocks noChangeArrowheads="1"/>
            </p:cNvSpPr>
            <p:nvPr/>
          </p:nvSpPr>
          <p:spPr bwMode="auto">
            <a:xfrm>
              <a:off x="1012" y="3595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2" name="Oval 218"/>
            <p:cNvSpPr>
              <a:spLocks noChangeArrowheads="1"/>
            </p:cNvSpPr>
            <p:nvPr/>
          </p:nvSpPr>
          <p:spPr bwMode="auto">
            <a:xfrm flipH="1">
              <a:off x="1221" y="3593"/>
              <a:ext cx="241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3" name="Oval 219"/>
            <p:cNvSpPr>
              <a:spLocks noChangeArrowheads="1"/>
            </p:cNvSpPr>
            <p:nvPr/>
          </p:nvSpPr>
          <p:spPr bwMode="auto">
            <a:xfrm>
              <a:off x="1319" y="3774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4" name="Oval 220"/>
            <p:cNvSpPr>
              <a:spLocks noChangeArrowheads="1"/>
            </p:cNvSpPr>
            <p:nvPr/>
          </p:nvSpPr>
          <p:spPr bwMode="auto">
            <a:xfrm>
              <a:off x="1538" y="3774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5" name="Oval 221"/>
            <p:cNvSpPr>
              <a:spLocks noChangeArrowheads="1"/>
            </p:cNvSpPr>
            <p:nvPr/>
          </p:nvSpPr>
          <p:spPr bwMode="auto">
            <a:xfrm>
              <a:off x="1566" y="3628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6" name="Oval 222"/>
            <p:cNvSpPr>
              <a:spLocks noChangeArrowheads="1"/>
            </p:cNvSpPr>
            <p:nvPr/>
          </p:nvSpPr>
          <p:spPr bwMode="auto">
            <a:xfrm>
              <a:off x="-51" y="3785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7" name="Oval 223"/>
            <p:cNvSpPr>
              <a:spLocks noChangeArrowheads="1"/>
            </p:cNvSpPr>
            <p:nvPr/>
          </p:nvSpPr>
          <p:spPr bwMode="auto">
            <a:xfrm>
              <a:off x="110" y="3782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8" name="Oval 224"/>
            <p:cNvSpPr>
              <a:spLocks noChangeArrowheads="1"/>
            </p:cNvSpPr>
            <p:nvPr/>
          </p:nvSpPr>
          <p:spPr bwMode="auto">
            <a:xfrm>
              <a:off x="296" y="3782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89" name="Oval 225"/>
            <p:cNvSpPr>
              <a:spLocks noChangeArrowheads="1"/>
            </p:cNvSpPr>
            <p:nvPr/>
          </p:nvSpPr>
          <p:spPr bwMode="auto">
            <a:xfrm>
              <a:off x="354" y="3988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0" name="Oval 226"/>
            <p:cNvSpPr>
              <a:spLocks noChangeArrowheads="1"/>
            </p:cNvSpPr>
            <p:nvPr/>
          </p:nvSpPr>
          <p:spPr bwMode="auto">
            <a:xfrm>
              <a:off x="157" y="3988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1" name="Oval 227"/>
            <p:cNvSpPr>
              <a:spLocks noChangeArrowheads="1"/>
            </p:cNvSpPr>
            <p:nvPr/>
          </p:nvSpPr>
          <p:spPr bwMode="auto">
            <a:xfrm>
              <a:off x="4316" y="3645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2" name="Oval 228"/>
            <p:cNvSpPr>
              <a:spLocks noChangeArrowheads="1"/>
            </p:cNvSpPr>
            <p:nvPr/>
          </p:nvSpPr>
          <p:spPr bwMode="auto">
            <a:xfrm>
              <a:off x="4288" y="3810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3" name="Oval 229"/>
            <p:cNvSpPr>
              <a:spLocks noChangeArrowheads="1"/>
            </p:cNvSpPr>
            <p:nvPr/>
          </p:nvSpPr>
          <p:spPr bwMode="auto">
            <a:xfrm>
              <a:off x="4816" y="3977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4" name="Oval 230"/>
            <p:cNvSpPr>
              <a:spLocks noChangeArrowheads="1"/>
            </p:cNvSpPr>
            <p:nvPr/>
          </p:nvSpPr>
          <p:spPr bwMode="auto">
            <a:xfrm>
              <a:off x="4613" y="3991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5" name="Oval 231"/>
            <p:cNvSpPr>
              <a:spLocks noChangeArrowheads="1"/>
            </p:cNvSpPr>
            <p:nvPr/>
          </p:nvSpPr>
          <p:spPr bwMode="auto">
            <a:xfrm>
              <a:off x="4501" y="3826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6" name="Oval 232"/>
            <p:cNvSpPr>
              <a:spLocks noChangeArrowheads="1"/>
            </p:cNvSpPr>
            <p:nvPr/>
          </p:nvSpPr>
          <p:spPr bwMode="auto">
            <a:xfrm>
              <a:off x="4607" y="3638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7" name="Oval 233"/>
            <p:cNvSpPr>
              <a:spLocks noChangeArrowheads="1"/>
            </p:cNvSpPr>
            <p:nvPr/>
          </p:nvSpPr>
          <p:spPr bwMode="auto">
            <a:xfrm>
              <a:off x="5358" y="3832"/>
              <a:ext cx="200" cy="201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8" name="Oval 234"/>
            <p:cNvSpPr>
              <a:spLocks noChangeArrowheads="1"/>
            </p:cNvSpPr>
            <p:nvPr/>
          </p:nvSpPr>
          <p:spPr bwMode="auto">
            <a:xfrm flipH="1">
              <a:off x="4816" y="3636"/>
              <a:ext cx="241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699" name="Oval 235"/>
            <p:cNvSpPr>
              <a:spLocks noChangeArrowheads="1"/>
            </p:cNvSpPr>
            <p:nvPr/>
          </p:nvSpPr>
          <p:spPr bwMode="auto">
            <a:xfrm>
              <a:off x="4914" y="3817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0" name="Oval 236"/>
            <p:cNvSpPr>
              <a:spLocks noChangeArrowheads="1"/>
            </p:cNvSpPr>
            <p:nvPr/>
          </p:nvSpPr>
          <p:spPr bwMode="auto">
            <a:xfrm>
              <a:off x="5133" y="3817"/>
              <a:ext cx="241" cy="240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1" name="Oval 237"/>
            <p:cNvSpPr>
              <a:spLocks noChangeArrowheads="1"/>
            </p:cNvSpPr>
            <p:nvPr/>
          </p:nvSpPr>
          <p:spPr bwMode="auto">
            <a:xfrm>
              <a:off x="5161" y="3671"/>
              <a:ext cx="201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2" name="Oval 238"/>
            <p:cNvSpPr>
              <a:spLocks noChangeArrowheads="1"/>
            </p:cNvSpPr>
            <p:nvPr/>
          </p:nvSpPr>
          <p:spPr bwMode="auto">
            <a:xfrm>
              <a:off x="5519" y="3829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3" name="Oval 239"/>
            <p:cNvSpPr>
              <a:spLocks noChangeArrowheads="1"/>
            </p:cNvSpPr>
            <p:nvPr/>
          </p:nvSpPr>
          <p:spPr bwMode="auto">
            <a:xfrm>
              <a:off x="5705" y="3829"/>
              <a:ext cx="240" cy="24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shade val="1529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4" name="Oval 240"/>
            <p:cNvSpPr>
              <a:spLocks noChangeArrowheads="1"/>
            </p:cNvSpPr>
            <p:nvPr/>
          </p:nvSpPr>
          <p:spPr bwMode="auto">
            <a:xfrm>
              <a:off x="5892" y="3849"/>
              <a:ext cx="200" cy="20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5" name="Oval 241"/>
            <p:cNvSpPr>
              <a:spLocks noChangeArrowheads="1"/>
            </p:cNvSpPr>
            <p:nvPr/>
          </p:nvSpPr>
          <p:spPr bwMode="auto">
            <a:xfrm>
              <a:off x="5763" y="4035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6" name="Oval 242"/>
            <p:cNvSpPr>
              <a:spLocks noChangeArrowheads="1"/>
            </p:cNvSpPr>
            <p:nvPr/>
          </p:nvSpPr>
          <p:spPr bwMode="auto">
            <a:xfrm>
              <a:off x="5566" y="4035"/>
              <a:ext cx="143" cy="141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862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7" name="AutoShape 243"/>
            <p:cNvSpPr>
              <a:spLocks noChangeArrowheads="1"/>
            </p:cNvSpPr>
            <p:nvPr/>
          </p:nvSpPr>
          <p:spPr bwMode="auto">
            <a:xfrm>
              <a:off x="445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8" name="AutoShape 244"/>
            <p:cNvSpPr>
              <a:spLocks noChangeArrowheads="1"/>
            </p:cNvSpPr>
            <p:nvPr/>
          </p:nvSpPr>
          <p:spPr bwMode="auto">
            <a:xfrm>
              <a:off x="1468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09" name="AutoShape 245"/>
            <p:cNvSpPr>
              <a:spLocks noChangeArrowheads="1"/>
            </p:cNvSpPr>
            <p:nvPr/>
          </p:nvSpPr>
          <p:spPr bwMode="auto">
            <a:xfrm>
              <a:off x="2240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0" name="AutoShape 246"/>
            <p:cNvSpPr>
              <a:spLocks noChangeArrowheads="1"/>
            </p:cNvSpPr>
            <p:nvPr/>
          </p:nvSpPr>
          <p:spPr bwMode="auto">
            <a:xfrm>
              <a:off x="3267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1" name="AutoShape 247"/>
            <p:cNvSpPr>
              <a:spLocks noChangeArrowheads="1"/>
            </p:cNvSpPr>
            <p:nvPr/>
          </p:nvSpPr>
          <p:spPr bwMode="auto">
            <a:xfrm>
              <a:off x="4047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2" name="AutoShape 248"/>
            <p:cNvSpPr>
              <a:spLocks noChangeArrowheads="1"/>
            </p:cNvSpPr>
            <p:nvPr/>
          </p:nvSpPr>
          <p:spPr bwMode="auto">
            <a:xfrm>
              <a:off x="5044" y="3529"/>
              <a:ext cx="568" cy="59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33CC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3" name="Text Box 249"/>
            <p:cNvSpPr txBox="1">
              <a:spLocks noChangeArrowheads="1"/>
            </p:cNvSpPr>
            <p:nvPr/>
          </p:nvSpPr>
          <p:spPr bwMode="auto">
            <a:xfrm>
              <a:off x="2889" y="3124"/>
              <a:ext cx="28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00"/>
                  </a:solidFill>
                </a:rPr>
                <a:t>Hence the name POLY</a:t>
              </a:r>
              <a:r>
                <a:rPr lang="en-US" altLang="en-US" sz="2400">
                  <a:solidFill>
                    <a:srgbClr val="0000FF"/>
                  </a:solidFill>
                </a:rPr>
                <a:t>ESTER</a:t>
              </a:r>
            </a:p>
          </p:txBody>
        </p:sp>
        <p:sp>
          <p:nvSpPr>
            <p:cNvPr id="62714" name="Text Box 250"/>
            <p:cNvSpPr txBox="1">
              <a:spLocks noChangeArrowheads="1"/>
            </p:cNvSpPr>
            <p:nvPr/>
          </p:nvSpPr>
          <p:spPr bwMode="auto">
            <a:xfrm>
              <a:off x="654" y="3126"/>
              <a:ext cx="2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>
                  <a:solidFill>
                    <a:srgbClr val="0000FF"/>
                  </a:solidFill>
                </a:rPr>
                <a:t>ESTER groups formed </a:t>
              </a:r>
            </a:p>
          </p:txBody>
        </p:sp>
        <p:sp>
          <p:nvSpPr>
            <p:cNvPr id="62715" name="Line 251"/>
            <p:cNvSpPr>
              <a:spLocks noChangeShapeType="1"/>
            </p:cNvSpPr>
            <p:nvPr/>
          </p:nvSpPr>
          <p:spPr bwMode="auto">
            <a:xfrm flipH="1">
              <a:off x="744" y="3336"/>
              <a:ext cx="315" cy="17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6" name="Line 252"/>
            <p:cNvSpPr>
              <a:spLocks noChangeShapeType="1"/>
            </p:cNvSpPr>
            <p:nvPr/>
          </p:nvSpPr>
          <p:spPr bwMode="auto">
            <a:xfrm>
              <a:off x="1648" y="3367"/>
              <a:ext cx="121" cy="15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7" name="Line 253"/>
            <p:cNvSpPr>
              <a:spLocks noChangeShapeType="1"/>
            </p:cNvSpPr>
            <p:nvPr/>
          </p:nvSpPr>
          <p:spPr bwMode="auto">
            <a:xfrm>
              <a:off x="2218" y="3371"/>
              <a:ext cx="325" cy="19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718" name="Line 254"/>
            <p:cNvSpPr>
              <a:spLocks noChangeShapeType="1"/>
            </p:cNvSpPr>
            <p:nvPr/>
          </p:nvSpPr>
          <p:spPr bwMode="auto">
            <a:xfrm>
              <a:off x="2722" y="3327"/>
              <a:ext cx="772" cy="20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2719" name="Text Box 255"/>
          <p:cNvSpPr txBox="1">
            <a:spLocks noChangeArrowheads="1"/>
          </p:cNvSpPr>
          <p:nvPr/>
        </p:nvSpPr>
        <p:spPr bwMode="auto">
          <a:xfrm>
            <a:off x="9296400" y="2301875"/>
            <a:ext cx="855662" cy="36933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</a:rPr>
              <a:t>PETE</a:t>
            </a:r>
          </a:p>
        </p:txBody>
      </p:sp>
    </p:spTree>
    <p:extLst>
      <p:ext uri="{BB962C8B-B14F-4D97-AF65-F5344CB8AC3E}">
        <p14:creationId xmlns:p14="http://schemas.microsoft.com/office/powerpoint/2010/main" val="417121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558" y="177007"/>
            <a:ext cx="47625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64" y="177007"/>
            <a:ext cx="6737350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5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7" name="Group 15"/>
          <p:cNvGrpSpPr>
            <a:grpSpLocks/>
          </p:cNvGrpSpPr>
          <p:nvPr/>
        </p:nvGrpSpPr>
        <p:grpSpPr bwMode="auto">
          <a:xfrm rot="11711672">
            <a:off x="4150412" y="2376989"/>
            <a:ext cx="2079162" cy="773463"/>
            <a:chOff x="571" y="804"/>
            <a:chExt cx="1644" cy="576"/>
          </a:xfrm>
        </p:grpSpPr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28" name="Group 16"/>
          <p:cNvGrpSpPr>
            <a:grpSpLocks/>
          </p:cNvGrpSpPr>
          <p:nvPr/>
        </p:nvGrpSpPr>
        <p:grpSpPr bwMode="auto">
          <a:xfrm rot="-526582">
            <a:off x="6612893" y="2389364"/>
            <a:ext cx="2079162" cy="773463"/>
            <a:chOff x="571" y="804"/>
            <a:chExt cx="1644" cy="576"/>
          </a:xfrm>
        </p:grpSpPr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19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2" name="Group 20"/>
          <p:cNvGrpSpPr>
            <a:grpSpLocks/>
          </p:cNvGrpSpPr>
          <p:nvPr/>
        </p:nvGrpSpPr>
        <p:grpSpPr bwMode="auto">
          <a:xfrm rot="9841631" flipH="1">
            <a:off x="2138426" y="3115655"/>
            <a:ext cx="2079162" cy="773463"/>
            <a:chOff x="571" y="804"/>
            <a:chExt cx="1644" cy="576"/>
          </a:xfrm>
        </p:grpSpPr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Oval 23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36" name="Group 24"/>
          <p:cNvGrpSpPr>
            <a:grpSpLocks/>
          </p:cNvGrpSpPr>
          <p:nvPr/>
        </p:nvGrpSpPr>
        <p:grpSpPr bwMode="auto">
          <a:xfrm rot="8488250">
            <a:off x="8581721" y="2517090"/>
            <a:ext cx="2062072" cy="798421"/>
            <a:chOff x="571" y="804"/>
            <a:chExt cx="1644" cy="576"/>
          </a:xfrm>
        </p:grpSpPr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Freeform 26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Oval 27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40" name="Group 28"/>
          <p:cNvGrpSpPr>
            <a:grpSpLocks/>
          </p:cNvGrpSpPr>
          <p:nvPr/>
        </p:nvGrpSpPr>
        <p:grpSpPr bwMode="auto">
          <a:xfrm>
            <a:off x="1674024" y="4643801"/>
            <a:ext cx="2609850" cy="914400"/>
            <a:chOff x="571" y="804"/>
            <a:chExt cx="1644" cy="576"/>
          </a:xfrm>
        </p:grpSpPr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Freeform 30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Oval 31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5769774" y="4639038"/>
            <a:ext cx="2609850" cy="914400"/>
            <a:chOff x="571" y="804"/>
            <a:chExt cx="1644" cy="576"/>
          </a:xfrm>
        </p:grpSpPr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Freeform 34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Oval 35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48" name="Group 36"/>
          <p:cNvGrpSpPr>
            <a:grpSpLocks/>
          </p:cNvGrpSpPr>
          <p:nvPr/>
        </p:nvGrpSpPr>
        <p:grpSpPr bwMode="auto">
          <a:xfrm rot="10796716" flipH="1">
            <a:off x="3721899" y="4677138"/>
            <a:ext cx="2609850" cy="914400"/>
            <a:chOff x="571" y="804"/>
            <a:chExt cx="1644" cy="576"/>
          </a:xfrm>
        </p:grpSpPr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Freeform 38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Oval 39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52" name="Group 40"/>
          <p:cNvGrpSpPr>
            <a:grpSpLocks/>
          </p:cNvGrpSpPr>
          <p:nvPr/>
        </p:nvGrpSpPr>
        <p:grpSpPr bwMode="auto">
          <a:xfrm>
            <a:off x="7846224" y="4629513"/>
            <a:ext cx="2609850" cy="914400"/>
            <a:chOff x="571" y="804"/>
            <a:chExt cx="1644" cy="576"/>
          </a:xfrm>
        </p:grpSpPr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834" y="984"/>
              <a:ext cx="967" cy="238"/>
            </a:xfrm>
            <a:prstGeom prst="rect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Freeform 42"/>
            <p:cNvSpPr>
              <a:spLocks/>
            </p:cNvSpPr>
            <p:nvPr/>
          </p:nvSpPr>
          <p:spPr bwMode="auto">
            <a:xfrm>
              <a:off x="1773" y="804"/>
              <a:ext cx="442" cy="576"/>
            </a:xfrm>
            <a:custGeom>
              <a:avLst/>
              <a:gdLst>
                <a:gd name="T0" fmla="*/ 0 w 442"/>
                <a:gd name="T1" fmla="*/ 169 h 576"/>
                <a:gd name="T2" fmla="*/ 243 w 442"/>
                <a:gd name="T3" fmla="*/ 0 h 576"/>
                <a:gd name="T4" fmla="*/ 439 w 442"/>
                <a:gd name="T5" fmla="*/ 148 h 576"/>
                <a:gd name="T6" fmla="*/ 248 w 442"/>
                <a:gd name="T7" fmla="*/ 105 h 576"/>
                <a:gd name="T8" fmla="*/ 106 w 442"/>
                <a:gd name="T9" fmla="*/ 200 h 576"/>
                <a:gd name="T10" fmla="*/ 100 w 442"/>
                <a:gd name="T11" fmla="*/ 399 h 576"/>
                <a:gd name="T12" fmla="*/ 234 w 442"/>
                <a:gd name="T13" fmla="*/ 483 h 576"/>
                <a:gd name="T14" fmla="*/ 442 w 442"/>
                <a:gd name="T15" fmla="*/ 430 h 576"/>
                <a:gd name="T16" fmla="*/ 227 w 442"/>
                <a:gd name="T17" fmla="*/ 576 h 576"/>
                <a:gd name="T18" fmla="*/ 6 w 442"/>
                <a:gd name="T19" fmla="*/ 430 h 576"/>
                <a:gd name="T20" fmla="*/ 0 w 442"/>
                <a:gd name="T21" fmla="*/ 169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2" h="576">
                  <a:moveTo>
                    <a:pt x="0" y="169"/>
                  </a:moveTo>
                  <a:cubicBezTo>
                    <a:pt x="39" y="97"/>
                    <a:pt x="119" y="0"/>
                    <a:pt x="243" y="0"/>
                  </a:cubicBezTo>
                  <a:cubicBezTo>
                    <a:pt x="367" y="0"/>
                    <a:pt x="438" y="131"/>
                    <a:pt x="439" y="148"/>
                  </a:cubicBezTo>
                  <a:cubicBezTo>
                    <a:pt x="440" y="165"/>
                    <a:pt x="303" y="96"/>
                    <a:pt x="248" y="105"/>
                  </a:cubicBezTo>
                  <a:cubicBezTo>
                    <a:pt x="178" y="116"/>
                    <a:pt x="131" y="150"/>
                    <a:pt x="106" y="200"/>
                  </a:cubicBezTo>
                  <a:cubicBezTo>
                    <a:pt x="81" y="250"/>
                    <a:pt x="78" y="352"/>
                    <a:pt x="100" y="399"/>
                  </a:cubicBezTo>
                  <a:cubicBezTo>
                    <a:pt x="121" y="446"/>
                    <a:pt x="143" y="480"/>
                    <a:pt x="234" y="483"/>
                  </a:cubicBezTo>
                  <a:cubicBezTo>
                    <a:pt x="324" y="486"/>
                    <a:pt x="442" y="413"/>
                    <a:pt x="442" y="430"/>
                  </a:cubicBezTo>
                  <a:cubicBezTo>
                    <a:pt x="441" y="445"/>
                    <a:pt x="370" y="576"/>
                    <a:pt x="227" y="576"/>
                  </a:cubicBezTo>
                  <a:cubicBezTo>
                    <a:pt x="83" y="576"/>
                    <a:pt x="51" y="500"/>
                    <a:pt x="6" y="430"/>
                  </a:cubicBez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9FF"/>
                </a:gs>
                <a:gs pos="100000">
                  <a:srgbClr val="0099FF">
                    <a:gamma/>
                    <a:shade val="54118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Oval 43"/>
            <p:cNvSpPr>
              <a:spLocks noChangeArrowheads="1"/>
            </p:cNvSpPr>
            <p:nvPr/>
          </p:nvSpPr>
          <p:spPr bwMode="auto">
            <a:xfrm>
              <a:off x="571" y="929"/>
              <a:ext cx="349" cy="349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54118"/>
                    <a:invGamma/>
                  </a:srgbClr>
                </a:gs>
                <a:gs pos="100000">
                  <a:srgbClr val="FFFF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56" name="WordArt 44"/>
          <p:cNvSpPr>
            <a:spLocks noChangeArrowheads="1" noChangeShapeType="1" noTextEdit="1"/>
          </p:cNvSpPr>
          <p:nvPr/>
        </p:nvSpPr>
        <p:spPr bwMode="auto">
          <a:xfrm>
            <a:off x="4085392" y="5640411"/>
            <a:ext cx="4370416" cy="115737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382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Polymer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405588" y="131270"/>
            <a:ext cx="1005048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Polymers are an important molecules in Chemistry. These molecules are formed in a chemical reaction where a large number of monomers join sequentially forming a long chain called a polymer. </a:t>
            </a:r>
          </a:p>
        </p:txBody>
      </p:sp>
      <p:sp>
        <p:nvSpPr>
          <p:cNvPr id="38958" name="WordArt 46"/>
          <p:cNvSpPr>
            <a:spLocks noChangeArrowheads="1" noChangeShapeType="1" noTextEdit="1"/>
          </p:cNvSpPr>
          <p:nvPr/>
        </p:nvSpPr>
        <p:spPr bwMode="auto">
          <a:xfrm>
            <a:off x="5042120" y="3388859"/>
            <a:ext cx="2665767" cy="71897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 dirty="0">
                <a:solidFill>
                  <a:srgbClr val="FFCC00"/>
                </a:solidFill>
                <a:cs typeface="Arial" panose="020B0604020202020204" pitchFamily="34" charset="0"/>
              </a:rPr>
              <a:t>monomers</a:t>
            </a:r>
          </a:p>
        </p:txBody>
      </p:sp>
    </p:spTree>
    <p:extLst>
      <p:ext uri="{BB962C8B-B14F-4D97-AF65-F5344CB8AC3E}">
        <p14:creationId xmlns:p14="http://schemas.microsoft.com/office/powerpoint/2010/main" val="27635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794000" y="868364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225675" y="417514"/>
            <a:ext cx="1119188" cy="1101725"/>
            <a:chOff x="442" y="263"/>
            <a:chExt cx="705" cy="694"/>
          </a:xfrm>
        </p:grpSpPr>
        <p:sp>
          <p:nvSpPr>
            <p:cNvPr id="74756" name="Rectangle 4"/>
            <p:cNvSpPr>
              <a:spLocks noChangeArrowheads="1"/>
            </p:cNvSpPr>
            <p:nvPr/>
          </p:nvSpPr>
          <p:spPr bwMode="auto">
            <a:xfrm>
              <a:off x="615" y="263"/>
              <a:ext cx="461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442" y="482"/>
              <a:ext cx="705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633" y="576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</p:grp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716213" y="1611314"/>
            <a:ext cx="1154112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103689" y="1611314"/>
            <a:ext cx="1443037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3438526" y="1793875"/>
            <a:ext cx="595313" cy="114300"/>
            <a:chOff x="1206" y="1130"/>
            <a:chExt cx="375" cy="72"/>
          </a:xfrm>
        </p:grpSpPr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>
              <a:off x="1206" y="1130"/>
              <a:ext cx="375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AFD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1206" y="1202"/>
              <a:ext cx="375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AFD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4764" name="Rectangle 12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  <p:pic>
        <p:nvPicPr>
          <p:cNvPr id="74765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644525"/>
            <a:ext cx="139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3474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384551" y="1892300"/>
            <a:ext cx="59531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094163" y="2022476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3203575" y="1270000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878264" y="1690689"/>
            <a:ext cx="1365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2733676" y="447676"/>
            <a:ext cx="1120775" cy="993775"/>
            <a:chOff x="762" y="282"/>
            <a:chExt cx="706" cy="626"/>
          </a:xfrm>
        </p:grpSpPr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980" y="282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762" y="526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3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76811" name="Rectangle 11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</p:spTree>
    <p:extLst>
      <p:ext uri="{BB962C8B-B14F-4D97-AF65-F5344CB8AC3E}">
        <p14:creationId xmlns:p14="http://schemas.microsoft.com/office/powerpoint/2010/main" val="2287206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402013" y="1874838"/>
            <a:ext cx="5953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098925" y="2070101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V="1">
            <a:off x="3273425" y="1235075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8855" name="Group 7"/>
          <p:cNvGrpSpPr>
            <a:grpSpLocks/>
          </p:cNvGrpSpPr>
          <p:nvPr/>
        </p:nvGrpSpPr>
        <p:grpSpPr bwMode="auto">
          <a:xfrm>
            <a:off x="2820989" y="412751"/>
            <a:ext cx="1120775" cy="993775"/>
            <a:chOff x="817" y="260"/>
            <a:chExt cx="706" cy="626"/>
          </a:xfrm>
        </p:grpSpPr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1035" y="260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817" y="504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78858" name="Rectangle 10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  <p:pic>
        <p:nvPicPr>
          <p:cNvPr id="78859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2058988"/>
            <a:ext cx="12065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860" name="Group 12"/>
          <p:cNvGrpSpPr>
            <a:grpSpLocks/>
          </p:cNvGrpSpPr>
          <p:nvPr/>
        </p:nvGrpSpPr>
        <p:grpSpPr bwMode="auto">
          <a:xfrm>
            <a:off x="3794125" y="3038475"/>
            <a:ext cx="2546350" cy="642938"/>
            <a:chOff x="1430" y="1914"/>
            <a:chExt cx="1604" cy="405"/>
          </a:xfrm>
        </p:grpSpPr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2300" y="1938"/>
              <a:ext cx="73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altLang="en-US" sz="2800">
                  <a:solidFill>
                    <a:srgbClr val="FE9B0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CH</a:t>
              </a:r>
              <a:r>
                <a:rPr lang="en-US" altLang="en-US" sz="2800" baseline="-25000">
                  <a:solidFill>
                    <a:srgbClr val="FE9B0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3</a:t>
              </a:r>
            </a:p>
          </p:txBody>
        </p:sp>
        <p:grpSp>
          <p:nvGrpSpPr>
            <p:cNvPr id="78862" name="Group 14"/>
            <p:cNvGrpSpPr>
              <a:grpSpLocks/>
            </p:cNvGrpSpPr>
            <p:nvPr/>
          </p:nvGrpSpPr>
          <p:grpSpPr bwMode="auto">
            <a:xfrm>
              <a:off x="1925" y="2046"/>
              <a:ext cx="367" cy="72"/>
              <a:chOff x="1925" y="2046"/>
              <a:chExt cx="367" cy="72"/>
            </a:xfrm>
          </p:grpSpPr>
          <p:sp>
            <p:nvSpPr>
              <p:cNvPr id="78863" name="Line 15"/>
              <p:cNvSpPr>
                <a:spLocks noChangeShapeType="1"/>
              </p:cNvSpPr>
              <p:nvPr/>
            </p:nvSpPr>
            <p:spPr bwMode="auto">
              <a:xfrm>
                <a:off x="1925" y="2046"/>
                <a:ext cx="367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AFD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78864" name="Line 16"/>
              <p:cNvSpPr>
                <a:spLocks noChangeShapeType="1"/>
              </p:cNvSpPr>
              <p:nvPr/>
            </p:nvSpPr>
            <p:spPr bwMode="auto">
              <a:xfrm>
                <a:off x="1925" y="2118"/>
                <a:ext cx="367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FAFD00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1430" y="1914"/>
              <a:ext cx="522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H</a:t>
              </a:r>
              <a:r>
                <a:rPr lang="en-US" altLang="en-US" sz="2800" baseline="-25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94218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3402013" y="1874838"/>
            <a:ext cx="5953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759201" y="2536826"/>
            <a:ext cx="11668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124451" y="2536826"/>
            <a:ext cx="11541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4465639" y="2770188"/>
            <a:ext cx="593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5181600" y="2944814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220913" y="3532189"/>
            <a:ext cx="138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3273425" y="1235075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4313238" y="2103439"/>
            <a:ext cx="0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2820989" y="412751"/>
            <a:ext cx="1120775" cy="993775"/>
            <a:chOff x="817" y="260"/>
            <a:chExt cx="706" cy="626"/>
          </a:xfrm>
        </p:grpSpPr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1035" y="260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80910" name="Rectangle 14"/>
            <p:cNvSpPr>
              <a:spLocks noChangeArrowheads="1"/>
            </p:cNvSpPr>
            <p:nvPr/>
          </p:nvSpPr>
          <p:spPr bwMode="auto">
            <a:xfrm>
              <a:off x="817" y="504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80911" name="Rectangle 15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</p:spTree>
    <p:extLst>
      <p:ext uri="{BB962C8B-B14F-4D97-AF65-F5344CB8AC3E}">
        <p14:creationId xmlns:p14="http://schemas.microsoft.com/office/powerpoint/2010/main" val="41528609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402013" y="1874838"/>
            <a:ext cx="5953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759201" y="2536826"/>
            <a:ext cx="11668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124451" y="2536826"/>
            <a:ext cx="11541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4465639" y="2770188"/>
            <a:ext cx="593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5181600" y="2944814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220913" y="3532189"/>
            <a:ext cx="138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V="1">
            <a:off x="3273425" y="1235075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V="1">
            <a:off x="4313238" y="2103439"/>
            <a:ext cx="0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2820989" y="412751"/>
            <a:ext cx="1120775" cy="993775"/>
            <a:chOff x="817" y="260"/>
            <a:chExt cx="706" cy="626"/>
          </a:xfrm>
        </p:grpSpPr>
        <p:sp>
          <p:nvSpPr>
            <p:cNvPr id="82957" name="Rectangle 13"/>
            <p:cNvSpPr>
              <a:spLocks noChangeArrowheads="1"/>
            </p:cNvSpPr>
            <p:nvPr/>
          </p:nvSpPr>
          <p:spPr bwMode="auto">
            <a:xfrm>
              <a:off x="1035" y="260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817" y="504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82959" name="Rectangle 15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4876800" y="2932113"/>
            <a:ext cx="2546350" cy="1930400"/>
            <a:chOff x="2112" y="1847"/>
            <a:chExt cx="1604" cy="1216"/>
          </a:xfrm>
        </p:grpSpPr>
        <p:pic>
          <p:nvPicPr>
            <p:cNvPr id="82961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1" y="1847"/>
              <a:ext cx="760" cy="1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2962" name="Group 18"/>
            <p:cNvGrpSpPr>
              <a:grpSpLocks/>
            </p:cNvGrpSpPr>
            <p:nvPr/>
          </p:nvGrpSpPr>
          <p:grpSpPr bwMode="auto">
            <a:xfrm>
              <a:off x="2112" y="2464"/>
              <a:ext cx="1604" cy="405"/>
              <a:chOff x="2112" y="2464"/>
              <a:chExt cx="1604" cy="405"/>
            </a:xfrm>
          </p:grpSpPr>
          <p:sp>
            <p:nvSpPr>
              <p:cNvPr id="82963" name="Rectangle 19"/>
              <p:cNvSpPr>
                <a:spLocks noChangeArrowheads="1"/>
              </p:cNvSpPr>
              <p:nvPr/>
            </p:nvSpPr>
            <p:spPr bwMode="auto">
              <a:xfrm>
                <a:off x="2982" y="2488"/>
                <a:ext cx="734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7463" tIns="23813" rIns="17463" bIns="23813"/>
              <a:lstStyle>
                <a:lvl1pPr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411163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822325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235075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1646238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1034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5606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0178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4750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lnSpc>
                    <a:spcPts val="35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altLang="en-US" sz="2800">
                    <a:solidFill>
                      <a:srgbClr val="FE9B0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altLang="en-US" sz="2800" baseline="-25000">
                    <a:solidFill>
                      <a:srgbClr val="FE9B0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3</a:t>
                </a:r>
              </a:p>
            </p:txBody>
          </p:sp>
          <p:grpSp>
            <p:nvGrpSpPr>
              <p:cNvPr id="82964" name="Group 20"/>
              <p:cNvGrpSpPr>
                <a:grpSpLocks/>
              </p:cNvGrpSpPr>
              <p:nvPr/>
            </p:nvGrpSpPr>
            <p:grpSpPr bwMode="auto">
              <a:xfrm>
                <a:off x="2607" y="2596"/>
                <a:ext cx="367" cy="72"/>
                <a:chOff x="2607" y="2596"/>
                <a:chExt cx="367" cy="72"/>
              </a:xfrm>
            </p:grpSpPr>
            <p:sp>
              <p:nvSpPr>
                <p:cNvPr id="82965" name="Line 21"/>
                <p:cNvSpPr>
                  <a:spLocks noChangeShapeType="1"/>
                </p:cNvSpPr>
                <p:nvPr/>
              </p:nvSpPr>
              <p:spPr bwMode="auto">
                <a:xfrm>
                  <a:off x="2607" y="2596"/>
                  <a:ext cx="3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AFD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82966" name="Line 22"/>
                <p:cNvSpPr>
                  <a:spLocks noChangeShapeType="1"/>
                </p:cNvSpPr>
                <p:nvPr/>
              </p:nvSpPr>
              <p:spPr bwMode="auto">
                <a:xfrm>
                  <a:off x="2607" y="2668"/>
                  <a:ext cx="3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AFD00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82967" name="Rectangle 23"/>
              <p:cNvSpPr>
                <a:spLocks noChangeArrowheads="1"/>
              </p:cNvSpPr>
              <p:nvPr/>
            </p:nvSpPr>
            <p:spPr bwMode="auto">
              <a:xfrm>
                <a:off x="2112" y="2464"/>
                <a:ext cx="522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lnSpc>
                    <a:spcPts val="36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alt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67816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3402013" y="1874838"/>
            <a:ext cx="5953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759201" y="2536826"/>
            <a:ext cx="11668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124451" y="2536826"/>
            <a:ext cx="11541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4465639" y="2770188"/>
            <a:ext cx="593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6130925" y="3943351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2220913" y="3532189"/>
            <a:ext cx="138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V="1">
            <a:off x="3273425" y="1235075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4313238" y="2103439"/>
            <a:ext cx="0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4776788" y="3486151"/>
            <a:ext cx="11668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6107113" y="3486151"/>
            <a:ext cx="11668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5476875" y="3703638"/>
            <a:ext cx="584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5330825" y="3017839"/>
            <a:ext cx="0" cy="49053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5008" name="Group 16"/>
          <p:cNvGrpSpPr>
            <a:grpSpLocks/>
          </p:cNvGrpSpPr>
          <p:nvPr/>
        </p:nvGrpSpPr>
        <p:grpSpPr bwMode="auto">
          <a:xfrm>
            <a:off x="2820989" y="412751"/>
            <a:ext cx="1120775" cy="993775"/>
            <a:chOff x="817" y="260"/>
            <a:chExt cx="706" cy="626"/>
          </a:xfrm>
        </p:grpSpPr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35" y="260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817" y="504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85011" name="Rectangle 19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</p:spTree>
    <p:extLst>
      <p:ext uri="{BB962C8B-B14F-4D97-AF65-F5344CB8AC3E}">
        <p14:creationId xmlns:p14="http://schemas.microsoft.com/office/powerpoint/2010/main" val="21818417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644776" y="1635125"/>
            <a:ext cx="1154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049713" y="1635125"/>
            <a:ext cx="1166812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3402013" y="1874838"/>
            <a:ext cx="595312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759201" y="2536826"/>
            <a:ext cx="11668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124451" y="2536826"/>
            <a:ext cx="11541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4465639" y="2770188"/>
            <a:ext cx="5937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130925" y="3943351"/>
            <a:ext cx="7429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•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220913" y="3532189"/>
            <a:ext cx="138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V="1">
            <a:off x="3273425" y="1235075"/>
            <a:ext cx="0" cy="3873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4313238" y="2103439"/>
            <a:ext cx="0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4776788" y="3486151"/>
            <a:ext cx="11668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altLang="en-US" sz="28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107113" y="3486151"/>
            <a:ext cx="11668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463" tIns="23813" rIns="17463" bIns="23813"/>
          <a:lstStyle>
            <a:lvl1pPr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11163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2232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35075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646238" defTabSz="822325"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034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5606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178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475038" defTabSz="822325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50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</a:t>
            </a:r>
            <a:r>
              <a:rPr lang="en-US" altLang="en-US" sz="2800" baseline="-25000">
                <a:solidFill>
                  <a:srgbClr val="FE9B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5476875" y="3703638"/>
            <a:ext cx="584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5330825" y="3017839"/>
            <a:ext cx="0" cy="49053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7056" name="Group 16"/>
          <p:cNvGrpSpPr>
            <a:grpSpLocks/>
          </p:cNvGrpSpPr>
          <p:nvPr/>
        </p:nvGrpSpPr>
        <p:grpSpPr bwMode="auto">
          <a:xfrm>
            <a:off x="2820989" y="412751"/>
            <a:ext cx="1120775" cy="993775"/>
            <a:chOff x="817" y="260"/>
            <a:chExt cx="706" cy="626"/>
          </a:xfrm>
        </p:grpSpPr>
        <p:sp>
          <p:nvSpPr>
            <p:cNvPr id="87057" name="Rectangle 17"/>
            <p:cNvSpPr>
              <a:spLocks noChangeArrowheads="1"/>
            </p:cNvSpPr>
            <p:nvPr/>
          </p:nvSpPr>
          <p:spPr bwMode="auto">
            <a:xfrm>
              <a:off x="1035" y="260"/>
              <a:ext cx="461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..</a:t>
              </a:r>
            </a:p>
          </p:txBody>
        </p:sp>
        <p:sp>
          <p:nvSpPr>
            <p:cNvPr id="87058" name="Rectangle 18"/>
            <p:cNvSpPr>
              <a:spLocks noChangeArrowheads="1"/>
            </p:cNvSpPr>
            <p:nvPr/>
          </p:nvSpPr>
          <p:spPr bwMode="auto">
            <a:xfrm>
              <a:off x="817" y="504"/>
              <a:ext cx="70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7463" tIns="23813" rIns="17463" bIns="23813"/>
            <a:lstStyle>
              <a:lvl1pPr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11163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2232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235075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646238" defTabSz="822325"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1034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5606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0178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475038" defTabSz="82232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1163" algn="l"/>
                  <a:tab pos="822325" algn="l"/>
                  <a:tab pos="1235075" algn="l"/>
                </a:tabLs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0" fontAlgn="base" hangingPunct="0">
                <a:lnSpc>
                  <a:spcPts val="35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RO</a:t>
              </a:r>
              <a:r>
                <a:rPr lang="en-US" altLang="en-US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:</a:t>
              </a:r>
            </a:p>
          </p:txBody>
        </p:sp>
      </p:grpSp>
      <p:sp>
        <p:nvSpPr>
          <p:cNvPr id="87059" name="Rectangle 19"/>
          <p:cNvSpPr>
            <a:spLocks noGrp="1" noChangeArrowheads="1"/>
          </p:cNvSpPr>
          <p:nvPr>
            <p:ph type="title"/>
          </p:nvPr>
        </p:nvSpPr>
        <p:spPr>
          <a:xfrm>
            <a:off x="6472239" y="481014"/>
            <a:ext cx="3743325" cy="700087"/>
          </a:xfrm>
          <a:noFill/>
          <a:ln w="25400" cap="flat">
            <a:solidFill>
              <a:schemeClr val="hlink"/>
            </a:solidFill>
            <a:miter lim="800000"/>
            <a:headEnd/>
            <a:tailEnd/>
          </a:ln>
        </p:spPr>
        <p:txBody>
          <a:bodyPr vert="horz" lIns="82550" tIns="41275" rIns="82550" bIns="41275" rtlCol="0" anchor="t">
            <a:noAutofit/>
          </a:bodyPr>
          <a:lstStyle/>
          <a:p>
            <a:r>
              <a:rPr lang="en-US" altLang="en-US"/>
              <a:t>Mechanism</a:t>
            </a:r>
          </a:p>
        </p:txBody>
      </p:sp>
      <p:grpSp>
        <p:nvGrpSpPr>
          <p:cNvPr id="87060" name="Group 20"/>
          <p:cNvGrpSpPr>
            <a:grpSpLocks/>
          </p:cNvGrpSpPr>
          <p:nvPr/>
        </p:nvGrpSpPr>
        <p:grpSpPr bwMode="auto">
          <a:xfrm>
            <a:off x="5822950" y="3911600"/>
            <a:ext cx="2546350" cy="1930400"/>
            <a:chOff x="2708" y="2464"/>
            <a:chExt cx="1604" cy="1216"/>
          </a:xfrm>
        </p:grpSpPr>
        <p:pic>
          <p:nvPicPr>
            <p:cNvPr id="87061" name="Picture 2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" y="2464"/>
              <a:ext cx="760" cy="1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87062" name="Group 22"/>
            <p:cNvGrpSpPr>
              <a:grpSpLocks/>
            </p:cNvGrpSpPr>
            <p:nvPr/>
          </p:nvGrpSpPr>
          <p:grpSpPr bwMode="auto">
            <a:xfrm>
              <a:off x="2708" y="3081"/>
              <a:ext cx="1604" cy="405"/>
              <a:chOff x="2708" y="3081"/>
              <a:chExt cx="1604" cy="405"/>
            </a:xfrm>
          </p:grpSpPr>
          <p:sp>
            <p:nvSpPr>
              <p:cNvPr id="87063" name="Rectangle 23"/>
              <p:cNvSpPr>
                <a:spLocks noChangeArrowheads="1"/>
              </p:cNvSpPr>
              <p:nvPr/>
            </p:nvSpPr>
            <p:spPr bwMode="auto">
              <a:xfrm>
                <a:off x="3578" y="3105"/>
                <a:ext cx="734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7463" tIns="23813" rIns="17463" bIns="23813"/>
              <a:lstStyle>
                <a:lvl1pPr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411163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822325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235075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1646238" defTabSz="822325"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1034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5606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0178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475038" defTabSz="82232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11163" algn="l"/>
                    <a:tab pos="822325" algn="l"/>
                    <a:tab pos="1235075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lnSpc>
                    <a:spcPts val="35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altLang="en-US" sz="2800">
                    <a:solidFill>
                      <a:srgbClr val="FE9B0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CH</a:t>
                </a:r>
                <a:r>
                  <a:rPr lang="en-US" altLang="en-US" sz="2800" baseline="-25000">
                    <a:solidFill>
                      <a:srgbClr val="FE9B0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3</a:t>
                </a:r>
              </a:p>
            </p:txBody>
          </p:sp>
          <p:grpSp>
            <p:nvGrpSpPr>
              <p:cNvPr id="87064" name="Group 24"/>
              <p:cNvGrpSpPr>
                <a:grpSpLocks/>
              </p:cNvGrpSpPr>
              <p:nvPr/>
            </p:nvGrpSpPr>
            <p:grpSpPr bwMode="auto">
              <a:xfrm>
                <a:off x="3203" y="3213"/>
                <a:ext cx="367" cy="72"/>
                <a:chOff x="3203" y="3213"/>
                <a:chExt cx="367" cy="72"/>
              </a:xfrm>
            </p:grpSpPr>
            <p:sp>
              <p:nvSpPr>
                <p:cNvPr id="87065" name="Line 25"/>
                <p:cNvSpPr>
                  <a:spLocks noChangeShapeType="1"/>
                </p:cNvSpPr>
                <p:nvPr/>
              </p:nvSpPr>
              <p:spPr bwMode="auto">
                <a:xfrm>
                  <a:off x="3203" y="3213"/>
                  <a:ext cx="3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AFD00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87066" name="Line 26"/>
                <p:cNvSpPr>
                  <a:spLocks noChangeShapeType="1"/>
                </p:cNvSpPr>
                <p:nvPr/>
              </p:nvSpPr>
              <p:spPr bwMode="auto">
                <a:xfrm>
                  <a:off x="3203" y="3285"/>
                  <a:ext cx="3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FAFD00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87067" name="Rectangle 27"/>
              <p:cNvSpPr>
                <a:spLocks noChangeArrowheads="1"/>
              </p:cNvSpPr>
              <p:nvPr/>
            </p:nvSpPr>
            <p:spPr bwMode="auto">
              <a:xfrm>
                <a:off x="2708" y="3081"/>
                <a:ext cx="522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</a:tabLs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0" fontAlgn="base" hangingPunct="0">
                  <a:lnSpc>
                    <a:spcPts val="36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H</a:t>
                </a:r>
                <a:r>
                  <a:rPr lang="en-US" altLang="en-US" sz="2800" baseline="-250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2</a:t>
                </a:r>
                <a:r>
                  <a:rPr lang="en-US" altLang="en-US" sz="28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8524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188</Words>
  <Application>Microsoft Office PowerPoint</Application>
  <PresentationFormat>Widescreen</PresentationFormat>
  <Paragraphs>100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Comic Sans MS</vt:lpstr>
      <vt:lpstr>Symbol</vt:lpstr>
      <vt:lpstr>Times</vt:lpstr>
      <vt:lpstr>Times New Roman</vt:lpstr>
      <vt:lpstr>Wingdings 3</vt:lpstr>
      <vt:lpstr>Ion</vt:lpstr>
      <vt:lpstr>Polymers!</vt:lpstr>
      <vt:lpstr>PowerPoint Presentation</vt:lpstr>
      <vt:lpstr>Mechanism</vt:lpstr>
      <vt:lpstr>Mechanism</vt:lpstr>
      <vt:lpstr>Mechanism</vt:lpstr>
      <vt:lpstr>Mechanism</vt:lpstr>
      <vt:lpstr>Mechanism</vt:lpstr>
      <vt:lpstr>Mechanism</vt:lpstr>
      <vt:lpstr>Mechanism</vt:lpstr>
      <vt:lpstr>Other Polymers You May Know!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Polymers!</dc:title>
  <dc:creator>JASON SOX</dc:creator>
  <cp:lastModifiedBy>MEGAN KOVACH</cp:lastModifiedBy>
  <cp:revision>2</cp:revision>
  <dcterms:created xsi:type="dcterms:W3CDTF">2016-03-09T17:38:25Z</dcterms:created>
  <dcterms:modified xsi:type="dcterms:W3CDTF">2016-09-27T14:53:02Z</dcterms:modified>
</cp:coreProperties>
</file>