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8" r:id="rId4"/>
    <p:sldId id="279" r:id="rId5"/>
    <p:sldId id="280" r:id="rId6"/>
    <p:sldId id="258" r:id="rId7"/>
    <p:sldId id="259" r:id="rId8"/>
    <p:sldId id="260" r:id="rId9"/>
    <p:sldId id="262" r:id="rId10"/>
    <p:sldId id="263" r:id="rId11"/>
    <p:sldId id="281" r:id="rId12"/>
    <p:sldId id="282" r:id="rId13"/>
    <p:sldId id="271" r:id="rId14"/>
    <p:sldId id="272" r:id="rId15"/>
    <p:sldId id="28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28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12614-AC3B-45E4-A23D-95D7F7E8B5A0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3FC6-2334-43C8-A35A-5F250DBA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8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370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64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216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6762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9611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9513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871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5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609600"/>
            <a:ext cx="955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0" y="1981200"/>
            <a:ext cx="4673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4673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2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2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8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6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0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C8F4A1-B23A-436A-AC5D-E34A0561BA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584092-5890-4D80-8F61-FC9D1A01E830}" type="datetimeFigureOut">
              <a:rPr lang="en-US" smtClean="0"/>
              <a:t>11/6/16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917" y="2222938"/>
            <a:ext cx="10058400" cy="1014797"/>
          </a:xfrm>
        </p:spPr>
        <p:txBody>
          <a:bodyPr/>
          <a:lstStyle/>
          <a:p>
            <a:pPr algn="ctr"/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4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1"/>
            <a:ext cx="6375400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31671" y="1388135"/>
            <a:ext cx="4447672" cy="1569660"/>
          </a:xfrm>
          <a:prstGeom prst="rect">
            <a:avLst/>
          </a:prstGeom>
          <a:solidFill>
            <a:srgbClr val="FFFFFF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2"/>
                </a:solidFill>
                <a:latin typeface="Helvetica" pitchFamily="34" charset="0"/>
              </a:rPr>
              <a:t>1.0 L of water was used to make 1.0 L of solution. 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114800" y="4419600"/>
            <a:ext cx="13716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286000" y="3962400"/>
            <a:ext cx="36576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Why is there water </a:t>
            </a:r>
          </a:p>
          <a:p>
            <a:pPr algn="ctr"/>
            <a:r>
              <a:rPr lang="en-US" altLang="en-US" sz="2800" dirty="0"/>
              <a:t>left over?</a:t>
            </a:r>
          </a:p>
        </p:txBody>
      </p:sp>
    </p:spTree>
    <p:extLst>
      <p:ext uri="{BB962C8B-B14F-4D97-AF65-F5344CB8AC3E}">
        <p14:creationId xmlns:p14="http://schemas.microsoft.com/office/powerpoint/2010/main" val="104543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Solutions: </a:t>
            </a:r>
            <a:r>
              <a:rPr lang="en-US" dirty="0" err="1" smtClean="0"/>
              <a:t>Koolaid</a:t>
            </a:r>
            <a:r>
              <a:rPr lang="en-US" dirty="0" smtClean="0"/>
              <a:t> Lab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006" y="2602490"/>
            <a:ext cx="6319445" cy="21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89" y="1519156"/>
            <a:ext cx="3302328" cy="474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4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84699" y="1400967"/>
            <a:ext cx="10160000" cy="4800600"/>
          </a:xfrm>
        </p:spPr>
        <p:txBody>
          <a:bodyPr/>
          <a:lstStyle/>
          <a:p>
            <a:r>
              <a:rPr lang="en-US" dirty="0" smtClean="0"/>
              <a:t>In a dilution, the amount of solute does not change. </a:t>
            </a:r>
          </a:p>
          <a:p>
            <a:r>
              <a:rPr lang="en-US" dirty="0" smtClean="0"/>
              <a:t>More solvent is added to change the concentration.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If the following solutions each has 12 moles of solute, calculate the molarity of each solution.  Which is the most concentrated? Which is the most diluted?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b="21157"/>
          <a:stretch/>
        </p:blipFill>
        <p:spPr>
          <a:xfrm>
            <a:off x="1402492" y="3529376"/>
            <a:ext cx="8246526" cy="283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3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latin typeface="+mj-lt"/>
              </a:rPr>
              <a:t>If a 6.0 L solution of 2.0 M </a:t>
            </a:r>
            <a:r>
              <a:rPr lang="en-US" altLang="en-US" dirty="0" err="1" smtClean="0">
                <a:latin typeface="+mj-lt"/>
              </a:rPr>
              <a:t>HCl</a:t>
            </a:r>
            <a:r>
              <a:rPr lang="en-US" altLang="en-US" dirty="0" smtClean="0">
                <a:latin typeface="+mj-lt"/>
              </a:rPr>
              <a:t> is diluted with 3.0 L of water, what is the new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+mj-lt"/>
              </a:rPr>
              <a:t>molarity?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025435" y="2589605"/>
            <a:ext cx="458172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400" dirty="0" smtClean="0">
                <a:solidFill>
                  <a:schemeClr val="accent3"/>
                </a:solidFill>
              </a:rPr>
              <a:t>M</a:t>
            </a:r>
            <a:r>
              <a:rPr lang="en-US" altLang="en-US" sz="5400" baseline="-25000" dirty="0" smtClean="0">
                <a:solidFill>
                  <a:schemeClr val="accent3"/>
                </a:solidFill>
              </a:rPr>
              <a:t>C</a:t>
            </a:r>
            <a:r>
              <a:rPr lang="en-US" altLang="en-US" sz="5400" dirty="0" smtClean="0">
                <a:solidFill>
                  <a:schemeClr val="accent3"/>
                </a:solidFill>
              </a:rPr>
              <a:t>V</a:t>
            </a:r>
            <a:r>
              <a:rPr lang="en-US" altLang="en-US" sz="5400" baseline="-25000" dirty="0">
                <a:solidFill>
                  <a:schemeClr val="accent3"/>
                </a:solidFill>
              </a:rPr>
              <a:t>C</a:t>
            </a:r>
            <a:r>
              <a:rPr lang="en-US" altLang="en-US" sz="5400" dirty="0" smtClean="0">
                <a:solidFill>
                  <a:schemeClr val="accent3"/>
                </a:solidFill>
              </a:rPr>
              <a:t> </a:t>
            </a:r>
            <a:r>
              <a:rPr lang="en-US" altLang="en-US" sz="5400" dirty="0">
                <a:solidFill>
                  <a:schemeClr val="accent3"/>
                </a:solidFill>
              </a:rPr>
              <a:t>= </a:t>
            </a:r>
            <a:r>
              <a:rPr lang="en-US" altLang="en-US" sz="5400" dirty="0" smtClean="0">
                <a:solidFill>
                  <a:schemeClr val="accent3"/>
                </a:solidFill>
              </a:rPr>
              <a:t>M</a:t>
            </a:r>
            <a:r>
              <a:rPr lang="en-US" altLang="en-US" sz="5400" baseline="-25000" dirty="0" smtClean="0">
                <a:solidFill>
                  <a:schemeClr val="accent3"/>
                </a:solidFill>
              </a:rPr>
              <a:t>D</a:t>
            </a:r>
            <a:r>
              <a:rPr lang="en-US" altLang="en-US" sz="5400" dirty="0" smtClean="0">
                <a:solidFill>
                  <a:schemeClr val="accent3"/>
                </a:solidFill>
              </a:rPr>
              <a:t>V</a:t>
            </a:r>
            <a:r>
              <a:rPr lang="en-US" altLang="en-US" sz="5400" baseline="-25000" dirty="0">
                <a:solidFill>
                  <a:schemeClr val="accent3"/>
                </a:solidFill>
              </a:rPr>
              <a:t>D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458340" y="3520627"/>
            <a:ext cx="51267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dirty="0"/>
              <a:t>(6.0 L)(2.0 M) = (9.0 L)(M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)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2651126" y="437991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968804" y="4169072"/>
            <a:ext cx="45761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u="sng" dirty="0"/>
              <a:t>12.0 </a:t>
            </a:r>
            <a:r>
              <a:rPr lang="en-US" altLang="en-US" sz="3200" u="sng" dirty="0" err="1" smtClean="0"/>
              <a:t>mol</a:t>
            </a:r>
            <a:r>
              <a:rPr lang="en-US" altLang="en-US" sz="3200" u="sng" dirty="0" smtClean="0"/>
              <a:t> </a:t>
            </a:r>
            <a:r>
              <a:rPr lang="en-US" altLang="en-US" sz="3200" dirty="0"/>
              <a:t>		= </a:t>
            </a:r>
            <a:r>
              <a:rPr lang="en-US" altLang="en-US" sz="3200" dirty="0" smtClean="0"/>
              <a:t>M</a:t>
            </a:r>
            <a:r>
              <a:rPr lang="en-US" altLang="en-US" sz="3200" baseline="-25000" dirty="0" smtClean="0"/>
              <a:t>2</a:t>
            </a:r>
            <a:endParaRPr lang="en-US" altLang="en-US" sz="3200" u="sng" dirty="0" smtClean="0"/>
          </a:p>
          <a:p>
            <a:r>
              <a:rPr lang="en-US" altLang="en-US" sz="3200" dirty="0" smtClean="0"/>
              <a:t>    9.0 </a:t>
            </a:r>
            <a:r>
              <a:rPr lang="en-US" altLang="en-US" sz="3200" dirty="0"/>
              <a:t>L </a:t>
            </a:r>
            <a:r>
              <a:rPr lang="en-US" altLang="en-US" sz="3200" dirty="0" smtClean="0"/>
              <a:t>	</a:t>
            </a:r>
            <a:endParaRPr lang="en-US" altLang="en-US" sz="3200" baseline="-25000" dirty="0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565444" y="5278243"/>
            <a:ext cx="1338828" cy="646331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600" dirty="0">
                <a:solidFill>
                  <a:schemeClr val="accent3"/>
                </a:solidFill>
              </a:rPr>
              <a:t>1.3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4441" y="2266284"/>
            <a:ext cx="371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Concentrated     		Diluted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13316" grpId="0"/>
      <p:bldP spid="45062" grpId="0"/>
      <p:bldP spid="45064" grpId="0"/>
      <p:bldP spid="45065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09272" y="1526975"/>
            <a:ext cx="6499081" cy="1066800"/>
          </a:xfrm>
        </p:spPr>
        <p:txBody>
          <a:bodyPr>
            <a:normAutofit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en-US" altLang="en-US" dirty="0" smtClean="0">
                <a:latin typeface="+mj-lt"/>
              </a:rPr>
              <a:t>What volume must be added to a 60.0 L solution of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3.00 M </a:t>
            </a:r>
            <a:r>
              <a:rPr lang="en-US" altLang="en-US" dirty="0" err="1" smtClean="0">
                <a:latin typeface="+mj-lt"/>
              </a:rPr>
              <a:t>NaOH</a:t>
            </a:r>
            <a:r>
              <a:rPr lang="en-US" altLang="en-US" dirty="0" smtClean="0">
                <a:latin typeface="+mj-lt"/>
              </a:rPr>
              <a:t> to produce a 1.50 M sample?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287043" y="322233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481326" y="2602052"/>
            <a:ext cx="2051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 smtClean="0">
                <a:solidFill>
                  <a:srgbClr val="FF0000"/>
                </a:solidFill>
              </a:rPr>
              <a:t>M</a:t>
            </a:r>
            <a:r>
              <a:rPr lang="en-US" altLang="en-US" sz="2400" baseline="-25000" dirty="0" smtClean="0">
                <a:solidFill>
                  <a:srgbClr val="FF0000"/>
                </a:solidFill>
              </a:rPr>
              <a:t>C</a:t>
            </a:r>
            <a:r>
              <a:rPr lang="en-US" altLang="en-US" sz="2400" dirty="0" smtClean="0">
                <a:solidFill>
                  <a:srgbClr val="FF0000"/>
                </a:solidFill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C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= </a:t>
            </a:r>
            <a:r>
              <a:rPr lang="en-US" altLang="en-US" sz="2400" dirty="0" smtClean="0">
                <a:solidFill>
                  <a:srgbClr val="FF0000"/>
                </a:solidFill>
              </a:rPr>
              <a:t>M</a:t>
            </a:r>
            <a:r>
              <a:rPr lang="en-US" altLang="en-US" sz="2400" baseline="-25000" dirty="0" smtClean="0">
                <a:solidFill>
                  <a:srgbClr val="FF0000"/>
                </a:solidFill>
              </a:rPr>
              <a:t>D</a:t>
            </a:r>
            <a:r>
              <a:rPr lang="en-US" altLang="en-US" sz="2400" dirty="0" smtClean="0">
                <a:solidFill>
                  <a:srgbClr val="FF0000"/>
                </a:solidFill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206859" y="3148547"/>
            <a:ext cx="40497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/>
              <a:t>(60.0 L)(3.00 M) = (1.50 M)(V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)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786125" y="3845064"/>
            <a:ext cx="15890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/>
              <a:t>V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 = </a:t>
            </a:r>
            <a:r>
              <a:rPr lang="en-US" altLang="en-US" sz="2200" dirty="0">
                <a:solidFill>
                  <a:srgbClr val="FF0000"/>
                </a:solidFill>
              </a:rPr>
              <a:t>120. L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166082" y="4486610"/>
            <a:ext cx="4403834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/>
              <a:t>Volume to be added = </a:t>
            </a:r>
          </a:p>
          <a:p>
            <a:r>
              <a:rPr lang="en-US" altLang="en-US" sz="2400" dirty="0"/>
              <a:t>	120. L – 60.0 L = 60.0 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2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47111" grpId="0"/>
      <p:bldP spid="47112" grpId="0"/>
      <p:bldP spid="47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Dilutions!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362" y="1517002"/>
            <a:ext cx="6900542" cy="458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1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2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Concentration of </a:t>
            </a:r>
            <a:r>
              <a:rPr lang="en-US" sz="4000" dirty="0" smtClean="0">
                <a:solidFill>
                  <a:srgbClr val="000000"/>
                </a:solidFill>
              </a:rPr>
              <a:t>Solutions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59868" y="1600200"/>
            <a:ext cx="9898023" cy="4114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How concentrated a solution is can be measured by:</a:t>
            </a:r>
          </a:p>
          <a:p>
            <a:pPr marL="628650" indent="-514350">
              <a:buFont typeface="+mj-lt"/>
              <a:buAutoNum type="arabicPeriod"/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Percent </a:t>
            </a: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by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Mass</a:t>
            </a:r>
            <a:br>
              <a:rPr lang="en-US" alt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en-US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28650" indent="-514350">
              <a:buAutoNum type="arabicPeriod"/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Molarity (most commonly used)</a:t>
            </a:r>
          </a:p>
        </p:txBody>
      </p:sp>
    </p:spTree>
    <p:extLst>
      <p:ext uri="{BB962C8B-B14F-4D97-AF65-F5344CB8AC3E}">
        <p14:creationId xmlns:p14="http://schemas.microsoft.com/office/powerpoint/2010/main" val="2652372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by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represent the concentration of a solution</a:t>
            </a:r>
          </a:p>
          <a:p>
            <a:r>
              <a:rPr lang="en-US" dirty="0" smtClean="0"/>
              <a:t>The percent of solute in a solution (by mass)</a:t>
            </a:r>
          </a:p>
          <a:p>
            <a:r>
              <a:rPr lang="en-US" dirty="0" smtClean="0"/>
              <a:t>Calculated very similarly to % Composition (part ÷ whole)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59" t="48189" r="1027" b="17530"/>
          <a:stretch/>
        </p:blipFill>
        <p:spPr>
          <a:xfrm>
            <a:off x="1880002" y="3625121"/>
            <a:ext cx="7769016" cy="24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8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by Mass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US" dirty="0" smtClean="0"/>
              <a:t>Determine the percent composition by mass of a 100 g salt solution which contains 20 g of salt. </a:t>
            </a:r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Calculate the mass of solvent in grams in a solution containing 3.0 grams of </a:t>
            </a:r>
            <a:r>
              <a:rPr lang="en-US" dirty="0" err="1" smtClean="0"/>
              <a:t>tylenol</a:t>
            </a:r>
            <a:r>
              <a:rPr lang="en-US" dirty="0"/>
              <a:t> </a:t>
            </a:r>
            <a:r>
              <a:rPr lang="en-US" dirty="0" smtClean="0"/>
              <a:t>if the mass percent is 3.5%.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3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way to represent concentration in Chemistry</a:t>
            </a:r>
          </a:p>
          <a:p>
            <a:r>
              <a:rPr lang="en-US" dirty="0" smtClean="0"/>
              <a:t>The amount of solute (moles) in solution (Liters)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570" t="21304" r="1087" b="17992"/>
          <a:stretch/>
        </p:blipFill>
        <p:spPr>
          <a:xfrm>
            <a:off x="2751526" y="3312262"/>
            <a:ext cx="5689808" cy="196743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228612" y="4482760"/>
            <a:ext cx="1344637" cy="747127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761" y="4308430"/>
            <a:ext cx="2477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remember seeing this capital “M” anywhere?</a:t>
            </a:r>
          </a:p>
          <a:p>
            <a:endParaRPr lang="en-US" dirty="0"/>
          </a:p>
          <a:p>
            <a:r>
              <a:rPr lang="en-US" dirty="0" smtClean="0"/>
              <a:t>It stands for Molarity!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2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Molarity Practice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If I have 7.0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</a:t>
            </a:r>
            <a:r>
              <a:rPr lang="en-US" altLang="en-US" dirty="0" err="1" smtClean="0"/>
              <a:t>NaCl</a:t>
            </a:r>
            <a:r>
              <a:rPr lang="en-US" altLang="en-US" dirty="0" smtClean="0"/>
              <a:t> in 14.0 L of salt solution, what is the molarity?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36863" y="2667001"/>
            <a:ext cx="4356360" cy="10746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Molarity =  </a:t>
            </a:r>
            <a:r>
              <a:rPr lang="en-US" sz="3200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Mol</a:t>
            </a:r>
            <a:r>
              <a:rPr lang="en-US" sz="32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(solute)</a:t>
            </a:r>
            <a:r>
              <a:rPr 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endParaRPr lang="en-US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		</a:t>
            </a:r>
            <a:r>
              <a:rPr 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L (solution)</a:t>
            </a:r>
            <a:endParaRPr lang="en-US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09875" y="3840164"/>
            <a:ext cx="3706943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dirty="0">
                <a:latin typeface="+mj-lt"/>
              </a:rPr>
              <a:t>Molarity =  </a:t>
            </a:r>
            <a:r>
              <a:rPr lang="en-US" altLang="en-US" sz="3200" u="sng" dirty="0">
                <a:latin typeface="+mj-lt"/>
              </a:rPr>
              <a:t>7.0 </a:t>
            </a:r>
            <a:r>
              <a:rPr lang="en-US" altLang="en-US" sz="3200" u="sng" dirty="0" err="1">
                <a:latin typeface="+mj-lt"/>
              </a:rPr>
              <a:t>mol</a:t>
            </a:r>
            <a:r>
              <a:rPr lang="en-US" altLang="en-US" sz="3200" dirty="0">
                <a:latin typeface="+mj-lt"/>
              </a:rPr>
              <a:t> </a:t>
            </a:r>
          </a:p>
          <a:p>
            <a:r>
              <a:rPr lang="en-US" altLang="en-US" sz="3200" dirty="0">
                <a:latin typeface="+mj-lt"/>
              </a:rPr>
              <a:t>		    14.0 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36863" y="5173663"/>
            <a:ext cx="357189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dirty="0">
                <a:latin typeface="+mj-lt"/>
              </a:rPr>
              <a:t>Molarity =  0.50 M</a:t>
            </a:r>
          </a:p>
        </p:txBody>
      </p:sp>
    </p:spTree>
    <p:extLst>
      <p:ext uri="{BB962C8B-B14F-4D97-AF65-F5344CB8AC3E}">
        <p14:creationId xmlns:p14="http://schemas.microsoft.com/office/powerpoint/2010/main" val="10350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667000" y="2743201"/>
            <a:ext cx="4336723" cy="107465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Molarity =  </a:t>
            </a:r>
            <a:r>
              <a:rPr lang="en-US" sz="3200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mol</a:t>
            </a:r>
            <a:r>
              <a:rPr lang="en-US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(solute)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	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         L (solution)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818986" y="1248570"/>
            <a:ext cx="9322127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mass, in grams, of oxalic acid, 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3200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3200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sz="3200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is required to make 0.250 L of a 0.0500 M solution?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80050" y="6216650"/>
            <a:ext cx="450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</a:rPr>
              <a:t>Answer: 1.13 grams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95601" y="3644900"/>
            <a:ext cx="481842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err="1">
                <a:solidFill>
                  <a:schemeClr val="accent4"/>
                </a:solidFill>
                <a:latin typeface="+mj-lt"/>
              </a:rPr>
              <a:t>Mol</a:t>
            </a:r>
            <a:r>
              <a:rPr lang="en-US" sz="2800" dirty="0">
                <a:solidFill>
                  <a:schemeClr val="accent4"/>
                </a:solidFill>
                <a:latin typeface="+mj-lt"/>
              </a:rPr>
              <a:t> = M • L</a:t>
            </a:r>
          </a:p>
          <a:p>
            <a:pPr>
              <a:defRPr/>
            </a:pPr>
            <a:r>
              <a:rPr lang="en-US" sz="2800" dirty="0" err="1">
                <a:solidFill>
                  <a:schemeClr val="accent4"/>
                </a:solidFill>
                <a:latin typeface="+mj-lt"/>
              </a:rPr>
              <a:t>Mol</a:t>
            </a:r>
            <a:r>
              <a:rPr lang="en-US" sz="2800" dirty="0">
                <a:solidFill>
                  <a:schemeClr val="accent4"/>
                </a:solidFill>
                <a:latin typeface="+mj-lt"/>
              </a:rPr>
              <a:t> = (0.0500 M) • (0.250 L)</a:t>
            </a:r>
          </a:p>
          <a:p>
            <a:pPr>
              <a:defRPr/>
            </a:pPr>
            <a:r>
              <a:rPr lang="en-US" sz="2800" dirty="0" err="1">
                <a:solidFill>
                  <a:schemeClr val="accent4"/>
                </a:solidFill>
                <a:latin typeface="+mj-lt"/>
              </a:rPr>
              <a:t>Mol</a:t>
            </a:r>
            <a:r>
              <a:rPr lang="en-US" sz="2800" dirty="0">
                <a:solidFill>
                  <a:schemeClr val="accent4"/>
                </a:solidFill>
                <a:latin typeface="+mj-lt"/>
              </a:rPr>
              <a:t> = 0.0125 </a:t>
            </a:r>
            <a:r>
              <a:rPr lang="en-US" sz="2800" dirty="0" err="1">
                <a:solidFill>
                  <a:schemeClr val="accent4"/>
                </a:solidFill>
                <a:latin typeface="+mj-lt"/>
              </a:rPr>
              <a:t>mol</a:t>
            </a:r>
            <a:endParaRPr lang="en-US" sz="2800" dirty="0">
              <a:solidFill>
                <a:schemeClr val="accent4"/>
              </a:solidFill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5105400"/>
          <a:ext cx="7924800" cy="884238"/>
        </p:xfrm>
        <a:graphic>
          <a:graphicData uri="http://schemas.openxmlformats.org/drawingml/2006/table">
            <a:tbl>
              <a:tblPr/>
              <a:tblGrid>
                <a:gridCol w="2777765"/>
                <a:gridCol w="2617771"/>
                <a:gridCol w="570191"/>
                <a:gridCol w="1959073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0.0125 mol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90.04 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mol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O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95" y="288132"/>
            <a:ext cx="7620000" cy="96043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Molarity Practice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24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 autoUpdateAnimBg="0"/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 w="38100"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000000"/>
                </a:solidFill>
              </a:rPr>
              <a:t>Molarity Practice</a:t>
            </a:r>
            <a:endParaRPr lang="en-US" sz="5400" dirty="0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72966" y="1447800"/>
            <a:ext cx="9890234" cy="2514600"/>
          </a:xfrm>
        </p:spPr>
        <p:txBody>
          <a:bodyPr/>
          <a:lstStyle/>
          <a:p>
            <a:pPr indent="-342900">
              <a:buNone/>
            </a:pPr>
            <a:r>
              <a:rPr lang="en-US" altLang="en-US" sz="1900" dirty="0"/>
              <a:t>	</a:t>
            </a:r>
            <a:r>
              <a:rPr lang="en-US" altLang="en-US" sz="3200" dirty="0"/>
              <a:t>How many grams of </a:t>
            </a:r>
            <a:r>
              <a:rPr lang="en-US" altLang="en-US" sz="3200" dirty="0" err="1"/>
              <a:t>NaOH</a:t>
            </a:r>
            <a:r>
              <a:rPr lang="en-US" altLang="en-US" sz="3200" dirty="0"/>
              <a:t> are required to prepare 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0.400 L  of </a:t>
            </a:r>
            <a:r>
              <a:rPr lang="en-US" altLang="en-US" sz="3200" dirty="0"/>
              <a:t>3.0 </a:t>
            </a:r>
            <a:r>
              <a:rPr lang="en-US" altLang="en-US" sz="3200" i="1" dirty="0"/>
              <a:t>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NaOH</a:t>
            </a:r>
            <a:r>
              <a:rPr lang="en-US" altLang="en-US" sz="3200" dirty="0"/>
              <a:t> solution?</a:t>
            </a:r>
          </a:p>
          <a:p>
            <a:pPr indent="-342900">
              <a:buNone/>
            </a:pPr>
            <a:endParaRPr lang="en-US" altLang="en-US" sz="3200" dirty="0"/>
          </a:p>
          <a:p>
            <a:pPr indent="-342900">
              <a:buNone/>
            </a:pPr>
            <a:r>
              <a:rPr lang="en-US" altLang="en-US" sz="32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6278564"/>
            <a:ext cx="36814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dirty="0"/>
              <a:t>Answer: 48 grams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1" y="2895601"/>
            <a:ext cx="201056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Mol/L = 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1" y="3429000"/>
            <a:ext cx="41804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solidFill>
                  <a:schemeClr val="accent2"/>
                </a:solidFill>
                <a:latin typeface="+mj-lt"/>
              </a:rPr>
              <a:t>Mol</a:t>
            </a:r>
            <a:r>
              <a:rPr lang="en-US" altLang="en-US" sz="2800" dirty="0">
                <a:solidFill>
                  <a:schemeClr val="accent2"/>
                </a:solidFill>
                <a:latin typeface="+mj-lt"/>
              </a:rPr>
              <a:t> = M • L</a:t>
            </a:r>
          </a:p>
          <a:p>
            <a:r>
              <a:rPr lang="en-US" altLang="en-US" sz="2800" dirty="0" err="1">
                <a:solidFill>
                  <a:schemeClr val="accent2"/>
                </a:solidFill>
                <a:latin typeface="+mj-lt"/>
              </a:rPr>
              <a:t>Mol</a:t>
            </a:r>
            <a:r>
              <a:rPr lang="en-US" altLang="en-US" sz="2800" dirty="0">
                <a:solidFill>
                  <a:schemeClr val="accent2"/>
                </a:solidFill>
                <a:latin typeface="+mj-lt"/>
              </a:rPr>
              <a:t> = (3.0 M) • (0.400 L)</a:t>
            </a:r>
          </a:p>
          <a:p>
            <a:r>
              <a:rPr lang="en-US" altLang="en-US" sz="2800" dirty="0" err="1">
                <a:solidFill>
                  <a:schemeClr val="accent2"/>
                </a:solidFill>
                <a:latin typeface="+mj-lt"/>
              </a:rPr>
              <a:t>Mol</a:t>
            </a:r>
            <a:r>
              <a:rPr lang="en-US" altLang="en-US" sz="2800" dirty="0">
                <a:solidFill>
                  <a:schemeClr val="accent2"/>
                </a:solidFill>
                <a:latin typeface="+mj-lt"/>
              </a:rPr>
              <a:t> = 1.2 </a:t>
            </a:r>
            <a:r>
              <a:rPr lang="en-US" altLang="en-US" sz="2800" dirty="0" err="1">
                <a:solidFill>
                  <a:schemeClr val="accent2"/>
                </a:solidFill>
                <a:latin typeface="+mj-lt"/>
              </a:rPr>
              <a:t>mol</a:t>
            </a:r>
            <a:endParaRPr lang="en-US" altLang="en-US" sz="2800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5105400"/>
          <a:ext cx="7924800" cy="854076"/>
        </p:xfrm>
        <a:graphic>
          <a:graphicData uri="http://schemas.openxmlformats.org/drawingml/2006/table">
            <a:tbl>
              <a:tblPr/>
              <a:tblGrid>
                <a:gridCol w="2777765"/>
                <a:gridCol w="2617771"/>
                <a:gridCol w="570191"/>
                <a:gridCol w="1959073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 mol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NaOH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40.01 g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NaOH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mol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NaOH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5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6" grpId="0" autoUpdateAnimBg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Preparing Solutions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951557" y="1894036"/>
            <a:ext cx="5179052" cy="4114800"/>
          </a:xfrm>
        </p:spPr>
        <p:txBody>
          <a:bodyPr/>
          <a:lstStyle/>
          <a:p>
            <a:pPr marL="114300" indent="0">
              <a:lnSpc>
                <a:spcPct val="110000"/>
              </a:lnSpc>
              <a:buNone/>
            </a:pPr>
            <a:r>
              <a:rPr lang="en-US" altLang="en-US" sz="3200" dirty="0"/>
              <a:t>Weigh out a solid solute and dissolve in a quantity of solvent to make desired amount of solution.</a:t>
            </a:r>
          </a:p>
        </p:txBody>
      </p:sp>
      <p:pic>
        <p:nvPicPr>
          <p:cNvPr id="1638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658" y="1475125"/>
            <a:ext cx="4578851" cy="4937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990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larity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olarity Theme" id="{08C1260C-0806-4D71-B958-2DFECAD646FF}" vid="{4E0156B8-B894-412D-8C49-FAFEB34922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Molarity Theme</Template>
  <TotalTime>90</TotalTime>
  <Words>472</Words>
  <Application>Microsoft Macintosh PowerPoint</Application>
  <PresentationFormat>Custom</PresentationFormat>
  <Paragraphs>83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Molarity Theme</vt:lpstr>
      <vt:lpstr>Concentration</vt:lpstr>
      <vt:lpstr>Concentration of Solutions</vt:lpstr>
      <vt:lpstr>Percent by Mass</vt:lpstr>
      <vt:lpstr>Percent by Mass Practice</vt:lpstr>
      <vt:lpstr>Molarity </vt:lpstr>
      <vt:lpstr>Molarity Practice</vt:lpstr>
      <vt:lpstr>Molarity Practice</vt:lpstr>
      <vt:lpstr>Molarity Practice</vt:lpstr>
      <vt:lpstr>Preparing Solutions</vt:lpstr>
      <vt:lpstr>PowerPoint Presentation</vt:lpstr>
      <vt:lpstr>Making Solutions: Koolaid Lab</vt:lpstr>
      <vt:lpstr>Dilutions</vt:lpstr>
      <vt:lpstr>Dilutions</vt:lpstr>
      <vt:lpstr>Dilutions Practice</vt:lpstr>
      <vt:lpstr>Making Dilutions! </vt:lpstr>
      <vt:lpstr>Questions? 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</dc:title>
  <dc:creator>MEGAN KOVACH</dc:creator>
  <cp:lastModifiedBy>Meg Kovach</cp:lastModifiedBy>
  <cp:revision>34</cp:revision>
  <dcterms:created xsi:type="dcterms:W3CDTF">2016-11-02T13:33:26Z</dcterms:created>
  <dcterms:modified xsi:type="dcterms:W3CDTF">2016-11-06T22:39:53Z</dcterms:modified>
</cp:coreProperties>
</file>