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72" r:id="rId7"/>
    <p:sldId id="262" r:id="rId8"/>
    <p:sldId id="278" r:id="rId9"/>
    <p:sldId id="263" r:id="rId10"/>
    <p:sldId id="273" r:id="rId11"/>
    <p:sldId id="274" r:id="rId12"/>
    <p:sldId id="275" r:id="rId13"/>
    <p:sldId id="276" r:id="rId14"/>
    <p:sldId id="279" r:id="rId15"/>
    <p:sldId id="264" r:id="rId16"/>
    <p:sldId id="265" r:id="rId17"/>
    <p:sldId id="266" r:id="rId18"/>
    <p:sldId id="26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58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1158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568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68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444C-287B-4711-8220-97BCB05B5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1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1158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568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76400"/>
            <a:ext cx="568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81C8-4A14-4502-ACD0-250C47E97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50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0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6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55A7-2328-4BC7-BF67-7C6C04798987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5452-40CE-45B4-AE9F-B1B7D144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51527"/>
            <a:ext cx="10515600" cy="1638971"/>
          </a:xfrm>
        </p:spPr>
        <p:txBody>
          <a:bodyPr/>
          <a:lstStyle/>
          <a:p>
            <a:pPr algn="ctr"/>
            <a:r>
              <a:rPr lang="en-US" dirty="0" smtClean="0"/>
              <a:t>Nuclear Reactions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7760" y="3390498"/>
            <a:ext cx="10515600" cy="1500187"/>
          </a:xfrm>
        </p:spPr>
        <p:txBody>
          <a:bodyPr/>
          <a:lstStyle/>
          <a:p>
            <a:pPr algn="ctr"/>
            <a:r>
              <a:rPr lang="en-US" dirty="0" smtClean="0"/>
              <a:t>Fission and 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1414" y="324599"/>
            <a:ext cx="10753814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Some Nuclear Energy is Dangerous…. </a:t>
            </a:r>
            <a:br>
              <a:rPr lang="en-US" altLang="en-US" sz="4000" dirty="0" smtClean="0"/>
            </a:br>
            <a:r>
              <a:rPr lang="en-US" altLang="en-US" sz="4000" dirty="0" smtClean="0"/>
              <a:t>						Like Using Atomic </a:t>
            </a:r>
            <a:r>
              <a:rPr lang="en-US" altLang="en-US" sz="4000" dirty="0"/>
              <a:t>Bombs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507" y="4621960"/>
            <a:ext cx="865505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800" dirty="0"/>
              <a:t>Nuclear Bomb of 1945 known as “fat man” was dropped on the Japanese city of Nagasaki. </a:t>
            </a:r>
          </a:p>
          <a:p>
            <a:pPr eaLnBrk="1" hangingPunct="1"/>
            <a:r>
              <a:rPr lang="en-US" altLang="en-US" sz="1800" dirty="0"/>
              <a:t>It along with “little boy” dropped on Hiroshima were the first time nuclear bombs were used in war. </a:t>
            </a:r>
          </a:p>
          <a:p>
            <a:pPr eaLnBrk="1" hangingPunct="1"/>
            <a:r>
              <a:rPr lang="en-US" altLang="en-US" sz="1800" dirty="0"/>
              <a:t>Their destruction was nothing like the world had ever seen at the time!</a:t>
            </a:r>
          </a:p>
        </p:txBody>
      </p:sp>
      <p:pic>
        <p:nvPicPr>
          <p:cNvPr id="11268" name="Picture 5" descr="fat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82" y="104056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s://upload.wikimedia.org/wikipedia/commons/e/e0/Nagasakib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7" y="964361"/>
            <a:ext cx="28956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altLang="en-US" smtClean="0"/>
              <a:t>What would that do today?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066801"/>
            <a:ext cx="80391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9154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000" b="1" dirty="0">
                <a:solidFill>
                  <a:srgbClr val="FF0000"/>
                </a:solidFill>
              </a:rPr>
              <a:t>Red</a:t>
            </a:r>
            <a:r>
              <a:rPr lang="en-US" altLang="en-US" sz="2000" dirty="0"/>
              <a:t> = 100 % building destruction     </a:t>
            </a:r>
            <a:r>
              <a:rPr lang="en-US" altLang="en-US" sz="2000" b="1" dirty="0">
                <a:solidFill>
                  <a:srgbClr val="33CC33"/>
                </a:solidFill>
              </a:rPr>
              <a:t>Green</a:t>
            </a:r>
            <a:r>
              <a:rPr lang="en-US" altLang="en-US" sz="2000" dirty="0"/>
              <a:t> = Lethal Radiation dose 90% 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b="1" dirty="0" smtClean="0">
                <a:solidFill>
                  <a:srgbClr val="002060"/>
                </a:solidFill>
              </a:rPr>
              <a:t>Blue</a:t>
            </a:r>
            <a:r>
              <a:rPr lang="en-US" altLang="en-US" sz="2000" dirty="0"/>
              <a:t>= Most building collapse           </a:t>
            </a:r>
            <a:r>
              <a:rPr lang="en-US" altLang="en-US" sz="2000" b="1" dirty="0">
                <a:solidFill>
                  <a:srgbClr val="FFC000"/>
                </a:solidFill>
              </a:rPr>
              <a:t>Orange</a:t>
            </a:r>
            <a:r>
              <a:rPr lang="en-US" altLang="en-US" sz="2000" dirty="0"/>
              <a:t> =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degree burns to all exposed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5818189"/>
            <a:ext cx="8229600" cy="307975"/>
          </a:xfrm>
        </p:spPr>
        <p:txBody>
          <a:bodyPr>
            <a:normAutofit fontScale="70000" lnSpcReduction="20000"/>
          </a:bodyPr>
          <a:lstStyle/>
          <a:p>
            <a:endParaRPr lang="en-US" altLang="en-US" smtClean="0"/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2" y="1066801"/>
            <a:ext cx="8777557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1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ar bomb compari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8" y="862479"/>
            <a:ext cx="10618630" cy="56220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5772" y="29938"/>
            <a:ext cx="10515600" cy="1325563"/>
          </a:xfrm>
        </p:spPr>
        <p:txBody>
          <a:bodyPr/>
          <a:lstStyle/>
          <a:p>
            <a:r>
              <a:rPr lang="en-US" dirty="0" smtClean="0"/>
              <a:t>WWII Was Bad…. BUT….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7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So... What Does That Look Like?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Nuclear Fusion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6366" y="1219200"/>
            <a:ext cx="10129234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Nuclear fusion is the combining of two small nuclei with low masses to form one nucleus of larger mass. </a:t>
            </a:r>
          </a:p>
          <a:p>
            <a:pPr eaLnBrk="1" hangingPunct="1"/>
            <a:r>
              <a:rPr lang="en-US" altLang="en-US" dirty="0"/>
              <a:t>Hydrogen reactions are the most common.</a:t>
            </a:r>
          </a:p>
        </p:txBody>
      </p:sp>
      <p:pic>
        <p:nvPicPr>
          <p:cNvPr id="11268" name="Picture 8" descr="http://3.bp.blogspot.com/_cwrSE63jF7Y/S7upNZxkcFI/AAAAAAAAA3Q/GAvNy54Fqso/s1600/deuterium_tritium_fusion_reac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3687" y="2972538"/>
            <a:ext cx="5446690" cy="3275012"/>
          </a:xfrm>
          <a:noFill/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968062" y="3729037"/>
            <a:ext cx="4038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 </a:t>
            </a:r>
            <a:r>
              <a:rPr lang="en-US" altLang="en-US" dirty="0"/>
              <a:t>Nuclear fusion reactions are also called thermonuclear reactions.</a:t>
            </a:r>
          </a:p>
        </p:txBody>
      </p:sp>
    </p:spTree>
    <p:extLst>
      <p:ext uri="{BB962C8B-B14F-4D97-AF65-F5344CB8AC3E}">
        <p14:creationId xmlns:p14="http://schemas.microsoft.com/office/powerpoint/2010/main" val="33766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Nuclear </a:t>
            </a:r>
            <a:r>
              <a:rPr lang="en-US" altLang="en-US" b="1" dirty="0" smtClean="0"/>
              <a:t>Fusion</a:t>
            </a:r>
            <a:endParaRPr lang="en-US" altLang="en-US" b="1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0761" y="1295400"/>
            <a:ext cx="5569039" cy="4724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Fusion reactions exist in </a:t>
            </a:r>
            <a:r>
              <a:rPr lang="en-US" altLang="en-US" sz="2400" dirty="0" smtClean="0"/>
              <a:t>the sun, stars, and supernovas. </a:t>
            </a:r>
            <a:br>
              <a:rPr lang="en-US" altLang="en-US" sz="2400" dirty="0" smtClean="0"/>
            </a:br>
            <a:endParaRPr lang="en-US" altLang="en-US" sz="2400" dirty="0"/>
          </a:p>
          <a:p>
            <a:pPr eaLnBrk="1" hangingPunct="1"/>
            <a:r>
              <a:rPr lang="en-US" altLang="en-US" sz="2400" dirty="0"/>
              <a:t>Also occurs in “Thermonuclear” Weapons – Hydrogen </a:t>
            </a:r>
            <a:r>
              <a:rPr lang="en-US" altLang="en-US" sz="2400" dirty="0" smtClean="0"/>
              <a:t>Bombs</a:t>
            </a:r>
            <a:br>
              <a:rPr lang="en-US" altLang="en-US" sz="2400" dirty="0" smtClean="0"/>
            </a:br>
            <a:endParaRPr lang="en-US" altLang="en-US" sz="2400" dirty="0"/>
          </a:p>
          <a:p>
            <a:pPr eaLnBrk="1" hangingPunct="1"/>
            <a:r>
              <a:rPr lang="en-US" altLang="en-US" sz="2400" dirty="0"/>
              <a:t>It is difficult to create fusion reactions on earth since they need temperatures above one million degrees Celsius in order to take place.</a:t>
            </a:r>
          </a:p>
        </p:txBody>
      </p:sp>
      <p:pic>
        <p:nvPicPr>
          <p:cNvPr id="12292" name="Picture 9" descr="The sun emitted an M6 solar flare on Nov. 13, 2012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4900" y="1600200"/>
            <a:ext cx="4025900" cy="4025900"/>
          </a:xfrm>
          <a:noFill/>
        </p:spPr>
      </p:pic>
    </p:spTree>
    <p:extLst>
      <p:ext uri="{BB962C8B-B14F-4D97-AF65-F5344CB8AC3E}">
        <p14:creationId xmlns:p14="http://schemas.microsoft.com/office/powerpoint/2010/main" val="1078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Nuclear </a:t>
            </a:r>
            <a:r>
              <a:rPr lang="en-US" altLang="en-US" b="1" dirty="0" smtClean="0"/>
              <a:t>Fusion</a:t>
            </a:r>
            <a:endParaRPr lang="en-US" altLang="en-US" b="1" dirty="0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09124" y="1021567"/>
            <a:ext cx="6439437" cy="559479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Source of Fuel for Nuclear Fusion is just isotopes of </a:t>
            </a:r>
            <a:r>
              <a:rPr lang="en-US" altLang="en-US" dirty="0" smtClean="0"/>
              <a:t>Hydrogen.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The products of fusion reactions are Helium, a neutron, and extreme amounts of energy. </a:t>
            </a:r>
          </a:p>
        </p:txBody>
      </p:sp>
      <p:pic>
        <p:nvPicPr>
          <p:cNvPr id="13316" name="Picture 6" descr="fusion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744" y="1263203"/>
            <a:ext cx="4419600" cy="3789363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29" y="2134293"/>
            <a:ext cx="7068626" cy="20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1700" y="152400"/>
            <a:ext cx="7315200" cy="83820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Einstein’s Equation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2857588"/>
            <a:ext cx="9886950" cy="5562600"/>
          </a:xfrm>
        </p:spPr>
        <p:txBody>
          <a:bodyPr>
            <a:normAutofit/>
          </a:bodyPr>
          <a:lstStyle/>
          <a:p>
            <a:pPr marL="457200">
              <a:lnSpc>
                <a:spcPct val="110000"/>
              </a:lnSpc>
              <a:defRPr/>
            </a:pPr>
            <a:r>
              <a:rPr lang="en-US" sz="3200" dirty="0" smtClean="0"/>
              <a:t>E=mc</a:t>
            </a:r>
            <a:r>
              <a:rPr lang="en-US" sz="3200" baseline="30000" dirty="0" smtClean="0"/>
              <a:t>2 </a:t>
            </a:r>
            <a:r>
              <a:rPr lang="en-US" sz="3200" dirty="0"/>
              <a:t>which applied to nuclear fission, fusion and radioactive decay.</a:t>
            </a:r>
            <a:br>
              <a:rPr lang="en-US" sz="3200" dirty="0"/>
            </a:br>
            <a:endParaRPr lang="en-US" sz="3200" dirty="0" smtClean="0"/>
          </a:p>
          <a:p>
            <a:pPr marL="457200">
              <a:lnSpc>
                <a:spcPct val="110000"/>
              </a:lnSpc>
              <a:defRPr/>
            </a:pPr>
            <a:r>
              <a:rPr lang="en-US" sz="3200" dirty="0" smtClean="0"/>
              <a:t>E= Energy </a:t>
            </a:r>
          </a:p>
          <a:p>
            <a:pPr marL="457200">
              <a:lnSpc>
                <a:spcPct val="110000"/>
              </a:lnSpc>
              <a:defRPr/>
            </a:pPr>
            <a:r>
              <a:rPr lang="en-US" sz="3200" dirty="0" smtClean="0"/>
              <a:t>M = Mass</a:t>
            </a:r>
          </a:p>
          <a:p>
            <a:pPr marL="457200">
              <a:lnSpc>
                <a:spcPct val="110000"/>
              </a:lnSpc>
              <a:defRPr/>
            </a:pPr>
            <a:r>
              <a:rPr lang="en-US" sz="3200" dirty="0" smtClean="0"/>
              <a:t>C = Speed of Light (always the same)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981200" y="990600"/>
            <a:ext cx="8077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62325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008437" y="1287927"/>
            <a:ext cx="4022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E = mc</a:t>
            </a:r>
            <a:r>
              <a:rPr lang="en-US" sz="9600" b="1" baseline="30000" dirty="0"/>
              <a:t>2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0550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7315200" cy="838200"/>
          </a:xfrm>
        </p:spPr>
        <p:txBody>
          <a:bodyPr/>
          <a:lstStyle/>
          <a:p>
            <a:pPr eaLnBrk="1" hangingPunct="1"/>
            <a:r>
              <a:rPr lang="en-US" altLang="en-US" sz="4800" b="1"/>
              <a:t>Einstein’s Equation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914400"/>
            <a:ext cx="8458200" cy="213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 </a:t>
            </a:r>
            <a:endParaRPr lang="en-US" altLang="en-US" baseline="30000"/>
          </a:p>
          <a:p>
            <a:pPr>
              <a:lnSpc>
                <a:spcPct val="80000"/>
              </a:lnSpc>
            </a:pPr>
            <a:endParaRPr lang="en-US" altLang="en-US" baseline="3000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981200" y="990600"/>
            <a:ext cx="8077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2325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1524000" y="1347788"/>
            <a:ext cx="4572000" cy="230832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Converting 1 kg of Uranium-235 into energy.</a:t>
            </a:r>
          </a:p>
          <a:p>
            <a:pPr>
              <a:defRPr/>
            </a:pPr>
            <a:r>
              <a:rPr lang="en-US" sz="2400" b="1" dirty="0"/>
              <a:t>E = mc</a:t>
            </a:r>
            <a:r>
              <a:rPr lang="en-US" sz="2400" b="1" baseline="30000" dirty="0"/>
              <a:t>2</a:t>
            </a:r>
          </a:p>
          <a:p>
            <a:pPr>
              <a:defRPr/>
            </a:pPr>
            <a:r>
              <a:rPr lang="en-US" sz="2400" b="1" dirty="0"/>
              <a:t>E = (1kg) * (300,000,000m/s)</a:t>
            </a:r>
            <a:r>
              <a:rPr lang="en-US" sz="2400" b="1" baseline="30000" dirty="0"/>
              <a:t>2</a:t>
            </a:r>
          </a:p>
          <a:p>
            <a:pPr>
              <a:defRPr/>
            </a:pPr>
            <a:r>
              <a:rPr lang="en-US" sz="2400" b="1" dirty="0"/>
              <a:t>E = 90,000,000,000,000,000 Joules</a:t>
            </a:r>
          </a:p>
          <a:p>
            <a:pPr>
              <a:defRPr/>
            </a:pPr>
            <a:r>
              <a:rPr lang="en-US" sz="2400" b="1" dirty="0"/>
              <a:t>E = 9x10</a:t>
            </a:r>
            <a:r>
              <a:rPr lang="en-US" sz="2400" b="1" baseline="30000" dirty="0"/>
              <a:t>16</a:t>
            </a:r>
            <a:r>
              <a:rPr lang="en-US" sz="2400" b="1" dirty="0"/>
              <a:t> joules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6175" y="1357313"/>
            <a:ext cx="4419600" cy="221599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Energy produced burning 1 kg of coal </a:t>
            </a:r>
          </a:p>
          <a:p>
            <a:pPr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 </a:t>
            </a:r>
            <a:r>
              <a:rPr lang="en-US" sz="2400" b="1" dirty="0"/>
              <a:t>= 31,000,000 joules</a:t>
            </a:r>
          </a:p>
          <a:p>
            <a:pPr>
              <a:defRPr/>
            </a:pPr>
            <a:r>
              <a:rPr lang="en-US" sz="2400" b="1" dirty="0"/>
              <a:t>E = 3.1 x 10</a:t>
            </a:r>
            <a:r>
              <a:rPr lang="en-US" sz="2400" b="1" baseline="30000" dirty="0"/>
              <a:t>7</a:t>
            </a:r>
            <a:r>
              <a:rPr lang="en-US" sz="2400" b="1" dirty="0"/>
              <a:t> joules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762000" y="4099025"/>
            <a:ext cx="107823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So: if 1kg of Uranium-235 was converted into energy, it will produce over 1 trillion times the energy of 1kg of coal being burned! </a:t>
            </a:r>
            <a:endParaRPr lang="en-US" altLang="en-US" sz="2400" b="1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Granted</a:t>
            </a:r>
            <a:r>
              <a:rPr lang="en-US" altLang="en-US" sz="2400" b="1" dirty="0"/>
              <a:t>, it’s very hard to get this much Uranium to turn into energy all at once, but that’s exactly what happens in our nuclear power plants.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051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Nuclear Fission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60608" y="1143000"/>
            <a:ext cx="5659192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Fission means “to divide”</a:t>
            </a:r>
          </a:p>
          <a:p>
            <a:pPr eaLnBrk="1" hangingPunct="1"/>
            <a:r>
              <a:rPr lang="en-US" altLang="en-US" dirty="0"/>
              <a:t>Nuclear fission is the process of splitting a </a:t>
            </a:r>
            <a:r>
              <a:rPr lang="en-US" altLang="en-US" u="sng" dirty="0"/>
              <a:t>large</a:t>
            </a:r>
            <a:r>
              <a:rPr lang="en-US" altLang="en-US" dirty="0"/>
              <a:t> nucleus into two nuclei with </a:t>
            </a:r>
            <a:r>
              <a:rPr lang="en-US" altLang="en-US" u="sng" dirty="0"/>
              <a:t>smaller</a:t>
            </a:r>
            <a:r>
              <a:rPr lang="en-US" altLang="en-US" dirty="0"/>
              <a:t> masses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eaLnBrk="1" hangingPunct="1"/>
            <a:r>
              <a:rPr lang="en-US" altLang="en-US" dirty="0"/>
              <a:t>Additionally, more neutrons are released, as well as large amounts of energy. </a:t>
            </a:r>
          </a:p>
        </p:txBody>
      </p:sp>
      <p:pic>
        <p:nvPicPr>
          <p:cNvPr id="5124" name="Picture 8" descr="http://cdn.zmescience.com/wp-content/uploads/2011/07/fissi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6" y="1828800"/>
            <a:ext cx="4714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253285" y="304800"/>
            <a:ext cx="115824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Nuclear Fission</a:t>
            </a:r>
            <a:endParaRPr lang="en-US" altLang="en-US" b="1" dirty="0" smtClean="0"/>
          </a:p>
        </p:txBody>
      </p:sp>
      <p:pic>
        <p:nvPicPr>
          <p:cNvPr id="6147" name="Picture 7" descr="nuclear_fiss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19972" r="14285"/>
          <a:stretch>
            <a:fillRect/>
          </a:stretch>
        </p:blipFill>
        <p:spPr>
          <a:xfrm>
            <a:off x="-1" y="1143000"/>
            <a:ext cx="6221203" cy="5105400"/>
          </a:xfrm>
          <a:noFill/>
        </p:spPr>
      </p:pic>
      <p:sp>
        <p:nvSpPr>
          <p:cNvPr id="61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642278" y="1290034"/>
            <a:ext cx="530931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Only large nuclei with atomic numbers above </a:t>
            </a:r>
            <a:r>
              <a:rPr lang="en-US" altLang="en-US" dirty="0" smtClean="0"/>
              <a:t>83</a:t>
            </a:r>
            <a:r>
              <a:rPr lang="en-US" altLang="en-US" dirty="0" smtClean="0"/>
              <a:t> </a:t>
            </a:r>
            <a:r>
              <a:rPr lang="en-US" altLang="en-US" dirty="0"/>
              <a:t>can undergo fission.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absorption of the neutron causes an instability inside the nucleus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reaction occurs that produces </a:t>
            </a:r>
            <a:r>
              <a:rPr lang="en-US" altLang="en-US" u="sng" dirty="0"/>
              <a:t>a lot </a:t>
            </a:r>
            <a:r>
              <a:rPr lang="en-US" altLang="en-US" dirty="0"/>
              <a:t>of energy!</a:t>
            </a:r>
          </a:p>
        </p:txBody>
      </p:sp>
    </p:spTree>
    <p:extLst>
      <p:ext uri="{BB962C8B-B14F-4D97-AF65-F5344CB8AC3E}">
        <p14:creationId xmlns:p14="http://schemas.microsoft.com/office/powerpoint/2010/main" val="25268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Fission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1981200" y="990600"/>
            <a:ext cx="8077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62325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4" name="Picture 5" descr="Nuclear - Fiss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1"/>
            <a:ext cx="91440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8382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Fission: Chain Reactions</a:t>
            </a:r>
            <a:endParaRPr lang="en-US" altLang="en-US" dirty="0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3183" y="1371600"/>
            <a:ext cx="5674217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A chain reaction is an ongoing series of fission reactions.  Billions of reactions occur each second in a chain reaction.</a:t>
            </a:r>
          </a:p>
          <a:p>
            <a:pPr eaLnBrk="1" hangingPunct="1"/>
            <a:r>
              <a:rPr lang="en-US" altLang="en-US" dirty="0"/>
              <a:t>The additional neutrons produced from the previous reaction go on to split new atoms. </a:t>
            </a:r>
          </a:p>
        </p:txBody>
      </p:sp>
      <p:pic>
        <p:nvPicPr>
          <p:cNvPr id="8196" name="Picture 10" descr="http://www.weirdwarp.com/wp-content/uploads/2009/08/fission-reac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990600"/>
            <a:ext cx="5695950" cy="5791200"/>
          </a:xfrm>
          <a:noFill/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0287000" y="34290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630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6039" y="37766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Nuclear Energy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1390" y="1219199"/>
            <a:ext cx="5909257" cy="5374783"/>
          </a:xfrm>
        </p:spPr>
        <p:txBody>
          <a:bodyPr/>
          <a:lstStyle/>
          <a:p>
            <a:r>
              <a:rPr lang="en-US" altLang="en-US" dirty="0" smtClean="0"/>
              <a:t>There is a tremendous amount of energy found within atoms and there are special types of reactions that are unique to the nucleus of some atoms. </a:t>
            </a:r>
          </a:p>
          <a:p>
            <a:r>
              <a:rPr lang="en-US" altLang="en-US" dirty="0" smtClean="0"/>
              <a:t>These reactions have been important throughout history and still are important today. </a:t>
            </a:r>
          </a:p>
        </p:txBody>
      </p:sp>
      <p:pic>
        <p:nvPicPr>
          <p:cNvPr id="10244" name="Picture 5" descr="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17" y="274638"/>
            <a:ext cx="4716886" cy="609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668887" y="140237"/>
            <a:ext cx="86868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CONTROLLED </a:t>
            </a:r>
            <a:r>
              <a:rPr lang="en-US" altLang="en-US" dirty="0" smtClean="0"/>
              <a:t>Chain Reactions</a:t>
            </a:r>
            <a:endParaRPr lang="en-US" altLang="en-US" dirty="0" smtClean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39932" y="914400"/>
            <a:ext cx="6860146" cy="2640169"/>
          </a:xfrm>
        </p:spPr>
        <p:txBody>
          <a:bodyPr/>
          <a:lstStyle/>
          <a:p>
            <a:pPr eaLnBrk="1" hangingPunct="1"/>
            <a:r>
              <a:rPr lang="en-US" altLang="en-US" dirty="0"/>
              <a:t>On earth, nuclear fission reactions take place in nuclear reactors, which use </a:t>
            </a:r>
            <a:r>
              <a:rPr lang="en-US" altLang="en-US" u="sng" dirty="0"/>
              <a:t>controlled chain reactions</a:t>
            </a:r>
            <a:r>
              <a:rPr lang="en-US" altLang="en-US" dirty="0"/>
              <a:t> to generate electricity.</a:t>
            </a:r>
          </a:p>
          <a:p>
            <a:pPr eaLnBrk="1" hangingPunct="1"/>
            <a:r>
              <a:rPr lang="en-US" altLang="en-US" dirty="0"/>
              <a:t>Products are Radioactive and must be stored!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9220" name="Picture 8" descr="nuclearreactionh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12" y="3554569"/>
            <a:ext cx="3657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nuclear react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448" y="1042831"/>
            <a:ext cx="3200400" cy="3517900"/>
          </a:xfrm>
          <a:noFill/>
        </p:spPr>
      </p:pic>
    </p:spTree>
    <p:extLst>
      <p:ext uri="{BB962C8B-B14F-4D97-AF65-F5344CB8AC3E}">
        <p14:creationId xmlns:p14="http://schemas.microsoft.com/office/powerpoint/2010/main" val="3315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7439"/>
            <a:ext cx="11582400" cy="838200"/>
          </a:xfrm>
        </p:spPr>
        <p:txBody>
          <a:bodyPr/>
          <a:lstStyle/>
          <a:p>
            <a:pPr algn="ctr"/>
            <a:r>
              <a:rPr lang="en-US" dirty="0" smtClean="0"/>
              <a:t>Virtual Tour of Power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8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UNCONTROLLED</a:t>
            </a:r>
            <a:r>
              <a:rPr lang="en-US" altLang="en-US" dirty="0" smtClean="0"/>
              <a:t>  Chain Reactions</a:t>
            </a:r>
            <a:endParaRPr lang="en-US" altLang="en-US" dirty="0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73528" y="838200"/>
            <a:ext cx="85344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/>
              <a:t>Uncontrolled chain reactions take place during the explosion of an atomic bomb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0244" name="Picture 9" descr="http://www.thedailysheeple.com/wp-content/uploads/2012/09/nuclear-bomb-explos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715" y="1827726"/>
            <a:ext cx="10302026" cy="4933681"/>
          </a:xfrm>
          <a:noFill/>
        </p:spPr>
      </p:pic>
    </p:spTree>
    <p:extLst>
      <p:ext uri="{BB962C8B-B14F-4D97-AF65-F5344CB8AC3E}">
        <p14:creationId xmlns:p14="http://schemas.microsoft.com/office/powerpoint/2010/main" val="4012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496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Nuclear Reactions</vt:lpstr>
      <vt:lpstr>Nuclear Fission</vt:lpstr>
      <vt:lpstr>Nuclear Fission</vt:lpstr>
      <vt:lpstr>Fission</vt:lpstr>
      <vt:lpstr>Fission: Chain Reactions</vt:lpstr>
      <vt:lpstr>Nuclear Energy</vt:lpstr>
      <vt:lpstr>CONTROLLED Chain Reactions</vt:lpstr>
      <vt:lpstr>Virtual Tour of Power Plant</vt:lpstr>
      <vt:lpstr>UNCONTROLLED  Chain Reactions</vt:lpstr>
      <vt:lpstr>Some Nuclear Energy is Dangerous….        Like Using Atomic Bombs</vt:lpstr>
      <vt:lpstr>What would that do today? </vt:lpstr>
      <vt:lpstr>Red = 100 % building destruction     Green = Lethal Radiation dose 90%   Blue= Most building collapse           Orange = 3rd degree burns to all exposed </vt:lpstr>
      <vt:lpstr>WWII Was Bad…. BUT….</vt:lpstr>
      <vt:lpstr>So... What Does That Look Like? </vt:lpstr>
      <vt:lpstr>Nuclear Fusion</vt:lpstr>
      <vt:lpstr>Nuclear Fusion</vt:lpstr>
      <vt:lpstr>Nuclear Fusion</vt:lpstr>
      <vt:lpstr>Einstein’s Equation</vt:lpstr>
      <vt:lpstr>Einstein’s Equation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</dc:title>
  <dc:creator>MEGAN KOVACH</dc:creator>
  <cp:lastModifiedBy>MEGAN KOVACH</cp:lastModifiedBy>
  <cp:revision>17</cp:revision>
  <dcterms:created xsi:type="dcterms:W3CDTF">2016-08-20T16:02:27Z</dcterms:created>
  <dcterms:modified xsi:type="dcterms:W3CDTF">2017-02-02T13:23:10Z</dcterms:modified>
</cp:coreProperties>
</file>