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34" d="100"/>
          <a:sy n="34" d="100"/>
        </p:scale>
        <p:origin x="90" y="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47C688A-1DE5-467D-A17D-43943E33FB3C}" type="datetimeFigureOut">
              <a:rPr lang="en-US" smtClean="0"/>
              <a:t>12/21/2016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4A32463-24EB-4A13-9DD5-5A8CA688F91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79368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C688A-1DE5-467D-A17D-43943E33FB3C}" type="datetimeFigureOut">
              <a:rPr lang="en-US" smtClean="0"/>
              <a:t>12/21/2016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32463-24EB-4A13-9DD5-5A8CA688F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520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C688A-1DE5-467D-A17D-43943E33FB3C}" type="datetimeFigureOut">
              <a:rPr lang="en-US" smtClean="0"/>
              <a:t>12/21/2016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32463-24EB-4A13-9DD5-5A8CA688F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042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C688A-1DE5-467D-A17D-43943E33FB3C}" type="datetimeFigureOut">
              <a:rPr lang="en-US" smtClean="0"/>
              <a:t>12/21/2016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32463-24EB-4A13-9DD5-5A8CA688F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217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47C688A-1DE5-467D-A17D-43943E33FB3C}" type="datetimeFigureOut">
              <a:rPr lang="en-US" smtClean="0"/>
              <a:t>12/21/2016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4A32463-24EB-4A13-9DD5-5A8CA688F91D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0799048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C688A-1DE5-467D-A17D-43943E33FB3C}" type="datetimeFigureOut">
              <a:rPr lang="en-US" smtClean="0"/>
              <a:t>12/21/2016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32463-24EB-4A13-9DD5-5A8CA688F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08127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C688A-1DE5-467D-A17D-43943E33FB3C}" type="datetimeFigureOut">
              <a:rPr lang="en-US" smtClean="0"/>
              <a:t>12/21/2016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32463-24EB-4A13-9DD5-5A8CA688F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71601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C688A-1DE5-467D-A17D-43943E33FB3C}" type="datetimeFigureOut">
              <a:rPr lang="en-US" smtClean="0"/>
              <a:t>12/21/2016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32463-24EB-4A13-9DD5-5A8CA688F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154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C688A-1DE5-467D-A17D-43943E33FB3C}" type="datetimeFigureOut">
              <a:rPr lang="en-US" smtClean="0"/>
              <a:t>12/21/2016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32463-24EB-4A13-9DD5-5A8CA688F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770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247C688A-1DE5-467D-A17D-43943E33FB3C}" type="datetimeFigureOut">
              <a:rPr lang="en-US" smtClean="0"/>
              <a:t>12/21/2016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64A32463-24EB-4A13-9DD5-5A8CA688F91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9572250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247C688A-1DE5-467D-A17D-43943E33FB3C}" type="datetimeFigureOut">
              <a:rPr lang="en-US" smtClean="0"/>
              <a:t>12/21/2016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64A32463-24EB-4A13-9DD5-5A8CA688F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506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47C688A-1DE5-467D-A17D-43943E33FB3C}" type="datetimeFigureOut">
              <a:rPr lang="en-US" smtClean="0"/>
              <a:t>12/21/2016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4A32463-24EB-4A13-9DD5-5A8CA688F91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2905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Equilibrium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3830356"/>
            <a:ext cx="8045373" cy="742279"/>
          </a:xfrm>
        </p:spPr>
        <p:txBody>
          <a:bodyPr/>
          <a:lstStyle/>
          <a:p>
            <a:r>
              <a:rPr lang="en-US" dirty="0" smtClean="0"/>
              <a:t>The summation of all things!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79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/>
          <a:lstStyle/>
          <a:p>
            <a:r>
              <a:rPr lang="en-US" dirty="0" smtClean="0"/>
              <a:t>Le </a:t>
            </a:r>
            <a:r>
              <a:rPr lang="en-US" dirty="0" err="1"/>
              <a:t>ChÂtlier’s</a:t>
            </a:r>
            <a:r>
              <a:rPr lang="en-US" dirty="0"/>
              <a:t> </a:t>
            </a:r>
            <a:r>
              <a:rPr lang="en-US" dirty="0" smtClean="0"/>
              <a:t>principle: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		change in pressure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51678" y="2093490"/>
                <a:ext cx="10178322" cy="3729793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en-US" dirty="0" smtClean="0">
                    <a:solidFill>
                      <a:schemeClr val="tx1"/>
                    </a:solidFill>
                  </a:rPr>
                  <a:t>Changing the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pressure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of a chemical (either a reactant or a product) will shift the equilibrium to the side that would reduce the change in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pressure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. </a:t>
                </a: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0070C0"/>
                    </a:solidFill>
                  </a:rPr>
                  <a:t>Pressure is special because it only affects gases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. If there is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an increase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in pressure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, the equilibrium will shift to the side of the reaction with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fewer moles of gas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. (The opposite is true for a decrease in pressure.)</a:t>
                </a:r>
                <a:br>
                  <a:rPr lang="en-US" dirty="0" smtClean="0">
                    <a:solidFill>
                      <a:schemeClr val="tx1"/>
                    </a:solidFill>
                  </a:rPr>
                </a:br>
                <a:endParaRPr lang="en-US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chemeClr val="tx1"/>
                    </a:solidFill>
                  </a:rPr>
                  <a:t>For example. Look at the following reaction: </a:t>
                </a:r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chemeClr val="tx1"/>
                    </a:solidFill>
                  </a:rPr>
                  <a:t>	</a:t>
                </a:r>
                <a:r>
                  <a:rPr lang="en-US" sz="3600" dirty="0">
                    <a:solidFill>
                      <a:schemeClr val="tx1"/>
                    </a:solidFill>
                  </a:rPr>
                  <a:t>N</a:t>
                </a:r>
                <a:r>
                  <a:rPr lang="en-US" sz="3600" baseline="-25000" dirty="0" smtClean="0">
                    <a:solidFill>
                      <a:schemeClr val="tx1"/>
                    </a:solidFill>
                  </a:rPr>
                  <a:t>2 </a:t>
                </a:r>
                <a:r>
                  <a:rPr lang="en-US" sz="3600" baseline="-25000" dirty="0">
                    <a:solidFill>
                      <a:schemeClr val="tx1"/>
                    </a:solidFill>
                  </a:rPr>
                  <a:t>(g)</a:t>
                </a:r>
                <a:r>
                  <a:rPr lang="en-US" sz="3600" dirty="0">
                    <a:solidFill>
                      <a:schemeClr val="tx1"/>
                    </a:solidFill>
                  </a:rPr>
                  <a:t> + </a:t>
                </a:r>
                <a:r>
                  <a:rPr lang="en-US" sz="3600" dirty="0" smtClean="0">
                    <a:solidFill>
                      <a:schemeClr val="tx1"/>
                    </a:solidFill>
                  </a:rPr>
                  <a:t>3H</a:t>
                </a:r>
                <a:r>
                  <a:rPr lang="en-US" sz="3600" baseline="-25000" dirty="0" smtClean="0">
                    <a:solidFill>
                      <a:schemeClr val="tx1"/>
                    </a:solidFill>
                  </a:rPr>
                  <a:t>2 </a:t>
                </a:r>
                <a:r>
                  <a:rPr lang="en-US" sz="3600" baseline="-25000" dirty="0">
                    <a:solidFill>
                      <a:schemeClr val="tx1"/>
                    </a:solidFill>
                  </a:rPr>
                  <a:t>(g)</a:t>
                </a:r>
                <a:r>
                  <a:rPr lang="en-US" sz="3600" dirty="0">
                    <a:solidFill>
                      <a:schemeClr val="tx1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en-US" sz="3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⇌</m:t>
                    </m:r>
                  </m:oMath>
                </a14:m>
                <a:r>
                  <a:rPr lang="en-US" sz="3600" dirty="0">
                    <a:solidFill>
                      <a:schemeClr val="tx1"/>
                    </a:solidFill>
                  </a:rPr>
                  <a:t>   </a:t>
                </a:r>
                <a:r>
                  <a:rPr lang="en-US" sz="3600" dirty="0" smtClean="0">
                    <a:solidFill>
                      <a:schemeClr val="tx1"/>
                    </a:solidFill>
                  </a:rPr>
                  <a:t>2NH</a:t>
                </a:r>
                <a:r>
                  <a:rPr lang="en-US" sz="3600" baseline="-25000" dirty="0" smtClean="0">
                    <a:solidFill>
                      <a:schemeClr val="tx1"/>
                    </a:solidFill>
                  </a:rPr>
                  <a:t>3 </a:t>
                </a:r>
                <a:r>
                  <a:rPr lang="en-US" sz="3600" baseline="-25000" dirty="0">
                    <a:solidFill>
                      <a:schemeClr val="tx1"/>
                    </a:solidFill>
                  </a:rPr>
                  <a:t>(g)</a:t>
                </a:r>
                <a:r>
                  <a:rPr lang="en-US" sz="3600" dirty="0">
                    <a:solidFill>
                      <a:schemeClr val="tx1"/>
                    </a:solidFill>
                  </a:rPr>
                  <a:t> 		</a:t>
                </a:r>
                <a:r>
                  <a:rPr lang="el-GR" sz="3600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Δ</a:t>
                </a:r>
                <a:r>
                  <a:rPr lang="en-US" sz="3600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H = </a:t>
                </a:r>
                <a:r>
                  <a:rPr lang="en-US" sz="3600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-92.22 </a:t>
                </a:r>
                <a:r>
                  <a:rPr lang="en-US" sz="3600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kJ</a:t>
                </a:r>
                <a:endParaRPr lang="en-US" sz="3600" baseline="-250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sz="3600" baseline="-25000" dirty="0">
                  <a:solidFill>
                    <a:schemeClr val="tx1"/>
                  </a:solidFill>
                </a:endParaRP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Which side has more moles of gas? 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If we change the pressure from 1.00 </a:t>
                </a:r>
                <a:r>
                  <a:rPr lang="en-US" dirty="0" err="1">
                    <a:solidFill>
                      <a:schemeClr val="tx1"/>
                    </a:solidFill>
                  </a:rPr>
                  <a:t>atm</a:t>
                </a:r>
                <a:r>
                  <a:rPr lang="en-US" dirty="0">
                    <a:solidFill>
                      <a:schemeClr val="tx1"/>
                    </a:solidFill>
                  </a:rPr>
                  <a:t> to 0.25 </a:t>
                </a:r>
                <a:r>
                  <a:rPr lang="en-US" dirty="0" err="1">
                    <a:solidFill>
                      <a:schemeClr val="tx1"/>
                    </a:solidFill>
                  </a:rPr>
                  <a:t>atm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,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which direction would it shift towards?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If we change the pressure from 0.70 </a:t>
                </a:r>
                <a:r>
                  <a:rPr lang="en-US" dirty="0" err="1">
                    <a:solidFill>
                      <a:schemeClr val="tx1"/>
                    </a:solidFill>
                  </a:rPr>
                  <a:t>atm</a:t>
                </a:r>
                <a:r>
                  <a:rPr lang="en-US" dirty="0">
                    <a:solidFill>
                      <a:schemeClr val="tx1"/>
                    </a:solidFill>
                  </a:rPr>
                  <a:t> to 1.50 </a:t>
                </a:r>
                <a:r>
                  <a:rPr lang="en-US" dirty="0" err="1">
                    <a:solidFill>
                      <a:schemeClr val="tx1"/>
                    </a:solidFill>
                  </a:rPr>
                  <a:t>atm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,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which direction would it shift towards?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51678" y="2093490"/>
                <a:ext cx="10178322" cy="3729793"/>
              </a:xfrm>
              <a:blipFill rotWithShape="0">
                <a:blip r:embed="rId2"/>
                <a:stretch>
                  <a:fillRect l="-359" t="-11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0033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4621" y="182880"/>
            <a:ext cx="9738360" cy="2875375"/>
          </a:xfrm>
        </p:spPr>
        <p:txBody>
          <a:bodyPr>
            <a:normAutofit/>
          </a:bodyPr>
          <a:lstStyle/>
          <a:p>
            <a:r>
              <a:rPr lang="en-US" dirty="0" smtClean="0"/>
              <a:t>3 questions that chemists have: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34641" y="3058255"/>
            <a:ext cx="9349739" cy="1673765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en-US" sz="3200" dirty="0" smtClean="0"/>
              <a:t>Will a reaction occur? </a:t>
            </a:r>
          </a:p>
          <a:p>
            <a:pPr marL="457200" indent="-457200">
              <a:buAutoNum type="arabicPeriod"/>
            </a:pPr>
            <a:r>
              <a:rPr lang="en-US" sz="3200" dirty="0" smtClean="0"/>
              <a:t>If it does, </a:t>
            </a:r>
            <a:br>
              <a:rPr lang="en-US" sz="3200" dirty="0" smtClean="0"/>
            </a:br>
            <a:r>
              <a:rPr lang="en-US" sz="3200" dirty="0" smtClean="0"/>
              <a:t>		how fast will it happen? </a:t>
            </a:r>
          </a:p>
          <a:p>
            <a:pPr marL="457200" indent="-457200">
              <a:buAutoNum type="arabicPeriod"/>
            </a:pPr>
            <a:r>
              <a:rPr lang="en-US" sz="3200" dirty="0" smtClean="0"/>
              <a:t>If it does, </a:t>
            </a:r>
            <a:br>
              <a:rPr lang="en-US" sz="3200" dirty="0" smtClean="0"/>
            </a:br>
            <a:r>
              <a:rPr lang="en-US" sz="3200" dirty="0" smtClean="0"/>
              <a:t>		how far will it go?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0632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#1: 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	will a reaction occur?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165880"/>
            <a:ext cx="10178322" cy="3593591"/>
          </a:xfrm>
        </p:spPr>
        <p:txBody>
          <a:bodyPr/>
          <a:lstStyle/>
          <a:p>
            <a:r>
              <a:rPr lang="en-US" dirty="0" smtClean="0"/>
              <a:t>You learned about this in the unit on chemical reactions.</a:t>
            </a:r>
          </a:p>
          <a:p>
            <a:r>
              <a:rPr lang="en-US" dirty="0" smtClean="0"/>
              <a:t>Remember these?</a:t>
            </a:r>
          </a:p>
          <a:p>
            <a:r>
              <a:rPr lang="en-US" b="1" dirty="0">
                <a:solidFill>
                  <a:srgbClr val="FF0000"/>
                </a:solidFill>
              </a:rPr>
              <a:t>Certain reactions will not occur because certain metals are not reactive, or because a precipitate will not form.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6696" y="0"/>
            <a:ext cx="4574255" cy="64420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6142" y="0"/>
            <a:ext cx="9355362" cy="6806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489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 #2: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How fast will the reaction be?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7339" y="1874517"/>
            <a:ext cx="10178322" cy="359359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You learned about this in thermochemistry. </a:t>
            </a:r>
          </a:p>
          <a:p>
            <a:r>
              <a:rPr lang="en-US" dirty="0" smtClean="0"/>
              <a:t>Remember these?</a:t>
            </a:r>
          </a:p>
          <a:p>
            <a:r>
              <a:rPr lang="en-US" b="1" dirty="0">
                <a:solidFill>
                  <a:srgbClr val="FF0000"/>
                </a:solidFill>
              </a:rPr>
              <a:t>Certain reactions will </a:t>
            </a:r>
            <a:r>
              <a:rPr lang="en-US" b="1" i="1" dirty="0">
                <a:solidFill>
                  <a:srgbClr val="FF0000"/>
                </a:solidFill>
              </a:rPr>
              <a:t>absorb</a:t>
            </a:r>
            <a:r>
              <a:rPr lang="en-US" b="1" dirty="0">
                <a:solidFill>
                  <a:srgbClr val="FF0000"/>
                </a:solidFill>
              </a:rPr>
              <a:t> heat and certain reactions will </a:t>
            </a:r>
            <a:r>
              <a:rPr lang="en-US" b="1" i="1" dirty="0">
                <a:solidFill>
                  <a:srgbClr val="FF0000"/>
                </a:solidFill>
              </a:rPr>
              <a:t>release</a:t>
            </a:r>
            <a:r>
              <a:rPr lang="en-US" b="1" dirty="0">
                <a:solidFill>
                  <a:srgbClr val="FF0000"/>
                </a:solidFill>
              </a:rPr>
              <a:t> heat. </a:t>
            </a:r>
            <a:endParaRPr lang="en-US" dirty="0" smtClean="0"/>
          </a:p>
          <a:p>
            <a:r>
              <a:rPr lang="en-US" dirty="0" smtClean="0"/>
              <a:t>What are the factors that could increase the rates of reactions?  </a:t>
            </a:r>
          </a:p>
          <a:p>
            <a:pPr lvl="1"/>
            <a:r>
              <a:rPr lang="en-US" dirty="0" smtClean="0"/>
              <a:t>Increasing temperature  (and alternately… pressure!)</a:t>
            </a:r>
          </a:p>
          <a:p>
            <a:pPr lvl="1"/>
            <a:r>
              <a:rPr lang="en-US" dirty="0" smtClean="0"/>
              <a:t>Increasing concentration</a:t>
            </a:r>
          </a:p>
          <a:p>
            <a:pPr lvl="1"/>
            <a:r>
              <a:rPr lang="en-US" dirty="0" smtClean="0"/>
              <a:t>Increasing surface area </a:t>
            </a:r>
          </a:p>
          <a:p>
            <a:pPr lvl="1"/>
            <a:r>
              <a:rPr lang="en-US" dirty="0" smtClean="0"/>
              <a:t>Increasing stirring (agitation)</a:t>
            </a:r>
          </a:p>
          <a:p>
            <a:pPr lvl="1"/>
            <a:r>
              <a:rPr lang="en-US" dirty="0" smtClean="0"/>
              <a:t>Catalysts!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4199" y="143846"/>
            <a:ext cx="9372600" cy="6426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514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#3: 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how far will it go?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54157" y="2286001"/>
                <a:ext cx="10654747" cy="416780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 smtClean="0">
                    <a:solidFill>
                      <a:schemeClr val="tx1"/>
                    </a:solidFill>
                  </a:rPr>
                  <a:t>Dynamic Equilibrium: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The condition in which the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rate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of the forward reaction is equal to the </a:t>
                </a:r>
                <a:br>
                  <a:rPr lang="en-US" dirty="0" smtClean="0">
                    <a:solidFill>
                      <a:schemeClr val="tx1"/>
                    </a:solidFill>
                  </a:rPr>
                </a:br>
                <a:r>
                  <a:rPr lang="en-US" dirty="0" smtClean="0">
                    <a:solidFill>
                      <a:schemeClr val="tx1"/>
                    </a:solidFill>
                  </a:rPr>
                  <a:t>		          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rate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of the reverse reaction. </a:t>
                </a: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>			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      </a:t>
                </a:r>
                <a:r>
                  <a:rPr lang="en-US" sz="3600" dirty="0" smtClean="0">
                    <a:solidFill>
                      <a:schemeClr val="tx1"/>
                    </a:solidFill>
                  </a:rPr>
                  <a:t>H</a:t>
                </a:r>
                <a:r>
                  <a:rPr lang="en-US" sz="3600" baseline="-25000" dirty="0" smtClean="0">
                    <a:solidFill>
                      <a:schemeClr val="tx1"/>
                    </a:solidFill>
                  </a:rPr>
                  <a:t>2</a:t>
                </a:r>
                <a:r>
                  <a:rPr lang="en-US" sz="3600" dirty="0" smtClean="0">
                    <a:solidFill>
                      <a:schemeClr val="tx1"/>
                    </a:solidFill>
                  </a:rPr>
                  <a:t> + Cl</a:t>
                </a:r>
                <a:r>
                  <a:rPr lang="en-US" sz="3600" baseline="-25000" dirty="0" smtClean="0">
                    <a:solidFill>
                      <a:schemeClr val="tx1"/>
                    </a:solidFill>
                  </a:rPr>
                  <a:t>2</a:t>
                </a:r>
                <a:r>
                  <a:rPr lang="en-US" sz="3600" dirty="0" smtClean="0">
                    <a:solidFill>
                      <a:schemeClr val="tx1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en-US" sz="3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⇌</m:t>
                    </m:r>
                  </m:oMath>
                </a14:m>
                <a:r>
                  <a:rPr lang="en-US" sz="3600" dirty="0" smtClean="0">
                    <a:solidFill>
                      <a:schemeClr val="tx1"/>
                    </a:solidFill>
                  </a:rPr>
                  <a:t>   2HCl</a:t>
                </a: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When dynamic equilibrium is reached, the concentrations of the reactants and products no longer change.  </a:t>
                </a:r>
              </a:p>
              <a:p>
                <a:r>
                  <a:rPr lang="en-US" i="1" dirty="0" smtClean="0">
                    <a:solidFill>
                      <a:schemeClr val="tx1"/>
                    </a:solidFill>
                  </a:rPr>
                  <a:t>This DOES NOT mean that the concentrations of reactants and products are the same. </a:t>
                </a:r>
                <a:endParaRPr lang="en-US" dirty="0">
                  <a:solidFill>
                    <a:schemeClr val="tx1"/>
                  </a:solidFill>
                </a:endParaRP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Some reactions reach equilibrium when most of the reactants have formed products. </a:t>
                </a: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Some reactions reach equilibrium when only a small fraction of the reactants have formed products</a:t>
                </a:r>
                <a:r>
                  <a:rPr lang="en-US" dirty="0" smtClean="0"/>
                  <a:t>. </a:t>
                </a:r>
              </a:p>
              <a:p>
                <a:r>
                  <a:rPr lang="en-US" b="1" dirty="0" smtClean="0">
                    <a:solidFill>
                      <a:srgbClr val="0070C0"/>
                    </a:solidFill>
                  </a:rPr>
                  <a:t>THIS IS NOT ABOUT CONCENTRATION. THIS IS ABOUT RATES OF REACTIONS.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54157" y="2286001"/>
                <a:ext cx="10654747" cy="4167808"/>
              </a:xfrm>
              <a:blipFill rotWithShape="0">
                <a:blip r:embed="rId2"/>
                <a:stretch>
                  <a:fillRect l="-630" t="-585" r="-1259" b="-1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8610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 </a:t>
            </a:r>
            <a:r>
              <a:rPr lang="en-US" dirty="0" err="1" smtClean="0"/>
              <a:t>ChÂtlier’s</a:t>
            </a:r>
            <a:r>
              <a:rPr lang="en-US" dirty="0" smtClean="0"/>
              <a:t>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496291"/>
            <a:ext cx="10178322" cy="4383301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Le </a:t>
            </a:r>
            <a:r>
              <a:rPr lang="en-US" sz="3200" b="1" dirty="0" err="1" smtClean="0">
                <a:solidFill>
                  <a:schemeClr val="tx1"/>
                </a:solidFill>
              </a:rPr>
              <a:t>Châtlier’s</a:t>
            </a:r>
            <a:r>
              <a:rPr lang="en-US" sz="3200" b="1" dirty="0" smtClean="0">
                <a:solidFill>
                  <a:schemeClr val="tx1"/>
                </a:solidFill>
              </a:rPr>
              <a:t> principle: </a:t>
            </a:r>
            <a:r>
              <a:rPr lang="en-US" sz="3200" dirty="0" smtClean="0">
                <a:solidFill>
                  <a:schemeClr val="tx1"/>
                </a:solidFill>
              </a:rPr>
              <a:t/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When a chemical system at equilibrium is disturbed, 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the system shifts in a direction (towards the reactants or products) that 	minimizes the disturbance. </a:t>
            </a:r>
          </a:p>
        </p:txBody>
      </p:sp>
    </p:spTree>
    <p:extLst>
      <p:ext uri="{BB962C8B-B14F-4D97-AF65-F5344CB8AC3E}">
        <p14:creationId xmlns:p14="http://schemas.microsoft.com/office/powerpoint/2010/main" val="40702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So… what does that mean?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2526" y="1395663"/>
            <a:ext cx="10898170" cy="4483929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Remember the definition of Dynamic Equilibrium:</a:t>
            </a:r>
            <a:br>
              <a:rPr lang="en-US" sz="2400" b="1" dirty="0" smtClean="0">
                <a:solidFill>
                  <a:schemeClr val="tx1"/>
                </a:solidFill>
              </a:rPr>
            </a:br>
            <a:r>
              <a:rPr lang="en-US" sz="2400" b="1" dirty="0" smtClean="0">
                <a:solidFill>
                  <a:schemeClr val="tx1"/>
                </a:solidFill>
              </a:rPr>
              <a:t>		 </a:t>
            </a:r>
            <a:r>
              <a:rPr lang="en-US" sz="2400" b="1" dirty="0">
                <a:solidFill>
                  <a:schemeClr val="tx1"/>
                </a:solidFill>
              </a:rPr>
              <a:t>The condition in which the </a:t>
            </a:r>
            <a:r>
              <a:rPr lang="en-US" sz="2400" b="1" dirty="0">
                <a:solidFill>
                  <a:srgbClr val="0070C0"/>
                </a:solidFill>
              </a:rPr>
              <a:t>rate</a:t>
            </a:r>
            <a:r>
              <a:rPr lang="en-US" sz="2400" b="1" dirty="0">
                <a:solidFill>
                  <a:schemeClr val="tx1"/>
                </a:solidFill>
              </a:rPr>
              <a:t> of the forward </a:t>
            </a:r>
            <a:r>
              <a:rPr lang="en-US" sz="2400" b="1" dirty="0" smtClean="0">
                <a:solidFill>
                  <a:schemeClr val="tx1"/>
                </a:solidFill>
              </a:rPr>
              <a:t>				reaction </a:t>
            </a:r>
            <a:r>
              <a:rPr lang="en-US" sz="2400" b="1" dirty="0">
                <a:solidFill>
                  <a:schemeClr val="tx1"/>
                </a:solidFill>
              </a:rPr>
              <a:t>equals the </a:t>
            </a:r>
            <a:r>
              <a:rPr lang="en-US" sz="2400" b="1" dirty="0">
                <a:solidFill>
                  <a:srgbClr val="0070C0"/>
                </a:solidFill>
              </a:rPr>
              <a:t>rate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of </a:t>
            </a:r>
            <a:r>
              <a:rPr lang="en-US" sz="2400" b="1" dirty="0">
                <a:solidFill>
                  <a:schemeClr val="tx1"/>
                </a:solidFill>
              </a:rPr>
              <a:t>the </a:t>
            </a:r>
            <a:r>
              <a:rPr lang="en-US" sz="2400" b="1" dirty="0" smtClean="0">
                <a:solidFill>
                  <a:schemeClr val="tx1"/>
                </a:solidFill>
              </a:rPr>
              <a:t>reverse reaction</a:t>
            </a:r>
            <a:r>
              <a:rPr lang="en-US" sz="2400" b="1" dirty="0">
                <a:solidFill>
                  <a:schemeClr val="tx1"/>
                </a:solidFill>
              </a:rPr>
              <a:t>. </a:t>
            </a:r>
            <a:r>
              <a:rPr lang="en-US" sz="2400" b="1" dirty="0" smtClean="0">
                <a:solidFill>
                  <a:schemeClr val="tx1"/>
                </a:solidFill>
              </a:rPr>
              <a:t/>
            </a:r>
            <a:br>
              <a:rPr lang="en-US" sz="2400" b="1" dirty="0" smtClean="0">
                <a:solidFill>
                  <a:schemeClr val="tx1"/>
                </a:solidFill>
              </a:rPr>
            </a:br>
            <a:endParaRPr lang="en-US" sz="2400" b="1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Le </a:t>
            </a:r>
            <a:r>
              <a:rPr lang="en-US" sz="2400" b="1" dirty="0" err="1" smtClean="0">
                <a:solidFill>
                  <a:schemeClr val="tx1"/>
                </a:solidFill>
              </a:rPr>
              <a:t>Châtlier’s</a:t>
            </a:r>
            <a:r>
              <a:rPr lang="en-US" sz="2400" b="1" dirty="0" smtClean="0">
                <a:solidFill>
                  <a:schemeClr val="tx1"/>
                </a:solidFill>
              </a:rPr>
              <a:t> Principle </a:t>
            </a:r>
            <a:r>
              <a:rPr lang="en-US" sz="2400" dirty="0" smtClean="0">
                <a:solidFill>
                  <a:schemeClr val="tx1"/>
                </a:solidFill>
              </a:rPr>
              <a:t>discusses things that will change the </a:t>
            </a:r>
            <a:r>
              <a:rPr lang="en-US" sz="2400" b="1" dirty="0" smtClean="0">
                <a:solidFill>
                  <a:srgbClr val="0070C0"/>
                </a:solidFill>
              </a:rPr>
              <a:t>rates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of reactions. 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What are things that affect the rates of reactions, again? 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2"/>
            <a:r>
              <a:rPr lang="en-US" sz="2400" dirty="0" smtClean="0">
                <a:solidFill>
                  <a:schemeClr val="tx1"/>
                </a:solidFill>
              </a:rPr>
              <a:t>Concentration of reactants (and products!) </a:t>
            </a:r>
          </a:p>
          <a:p>
            <a:pPr lvl="2"/>
            <a:r>
              <a:rPr lang="en-US" sz="2400" dirty="0" smtClean="0">
                <a:solidFill>
                  <a:schemeClr val="tx1"/>
                </a:solidFill>
              </a:rPr>
              <a:t>Temperature</a:t>
            </a:r>
          </a:p>
          <a:p>
            <a:pPr lvl="2"/>
            <a:r>
              <a:rPr lang="en-US" sz="2400" dirty="0" smtClean="0">
                <a:solidFill>
                  <a:schemeClr val="tx1"/>
                </a:solidFill>
              </a:rPr>
              <a:t>Pressure</a:t>
            </a:r>
          </a:p>
        </p:txBody>
      </p:sp>
    </p:spTree>
    <p:extLst>
      <p:ext uri="{BB962C8B-B14F-4D97-AF65-F5344CB8AC3E}">
        <p14:creationId xmlns:p14="http://schemas.microsoft.com/office/powerpoint/2010/main" val="691858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 </a:t>
            </a:r>
            <a:r>
              <a:rPr lang="en-US" dirty="0" err="1"/>
              <a:t>ChÂtlier’s</a:t>
            </a:r>
            <a:r>
              <a:rPr lang="en-US" dirty="0"/>
              <a:t> </a:t>
            </a:r>
            <a:r>
              <a:rPr lang="en-US" dirty="0" smtClean="0"/>
              <a:t>principle: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		change in concentration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51678" y="1874517"/>
                <a:ext cx="10178322" cy="4764510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en-US" dirty="0" smtClean="0">
                    <a:solidFill>
                      <a:schemeClr val="tx1"/>
                    </a:solidFill>
                  </a:rPr>
                  <a:t>Changing the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concentration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of a chemical (either a reactant or a product) will shift the equilibrium to the side that would reduce the change in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concentration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.</a:t>
                </a:r>
              </a:p>
              <a:p>
                <a:pPr marL="0" indent="0">
                  <a:buNone/>
                </a:pPr>
                <a:endParaRPr lang="en-US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chemeClr val="tx1"/>
                    </a:solidFill>
                  </a:rPr>
                  <a:t>For example. Look at the following reaction: </a:t>
                </a:r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chemeClr val="tx1"/>
                    </a:solidFill>
                  </a:rPr>
                  <a:t>	</a:t>
                </a:r>
                <a:r>
                  <a:rPr lang="en-US" sz="3600" dirty="0" smtClean="0">
                    <a:solidFill>
                      <a:schemeClr val="tx1"/>
                    </a:solidFill>
                  </a:rPr>
                  <a:t>H</a:t>
                </a:r>
                <a:r>
                  <a:rPr lang="en-US" sz="3600" baseline="-25000" dirty="0" smtClean="0">
                    <a:solidFill>
                      <a:schemeClr val="tx1"/>
                    </a:solidFill>
                  </a:rPr>
                  <a:t>2 (g)</a:t>
                </a:r>
                <a:r>
                  <a:rPr lang="en-US" sz="36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3600" dirty="0">
                    <a:solidFill>
                      <a:schemeClr val="tx1"/>
                    </a:solidFill>
                  </a:rPr>
                  <a:t>+ </a:t>
                </a:r>
                <a:r>
                  <a:rPr lang="en-US" sz="3600" dirty="0" smtClean="0">
                    <a:solidFill>
                      <a:schemeClr val="tx1"/>
                    </a:solidFill>
                  </a:rPr>
                  <a:t>Cl</a:t>
                </a:r>
                <a:r>
                  <a:rPr lang="en-US" sz="3600" baseline="-25000" dirty="0" smtClean="0">
                    <a:solidFill>
                      <a:schemeClr val="tx1"/>
                    </a:solidFill>
                  </a:rPr>
                  <a:t>2 (g)</a:t>
                </a:r>
                <a:r>
                  <a:rPr lang="en-US" sz="3600" dirty="0" smtClean="0">
                    <a:solidFill>
                      <a:schemeClr val="tx1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en-US" sz="3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⇌</m:t>
                    </m:r>
                  </m:oMath>
                </a14:m>
                <a:r>
                  <a:rPr lang="en-US" sz="3600" dirty="0">
                    <a:solidFill>
                      <a:schemeClr val="tx1"/>
                    </a:solidFill>
                  </a:rPr>
                  <a:t>   </a:t>
                </a:r>
                <a:r>
                  <a:rPr lang="en-US" sz="3600" dirty="0" smtClean="0">
                    <a:solidFill>
                      <a:schemeClr val="tx1"/>
                    </a:solidFill>
                  </a:rPr>
                  <a:t>2HCl</a:t>
                </a:r>
                <a:r>
                  <a:rPr lang="en-US" sz="3600" baseline="-25000" dirty="0" smtClean="0">
                    <a:solidFill>
                      <a:schemeClr val="tx1"/>
                    </a:solidFill>
                  </a:rPr>
                  <a:t> (g)</a:t>
                </a:r>
                <a:r>
                  <a:rPr lang="en-US" sz="3600" dirty="0">
                    <a:solidFill>
                      <a:schemeClr val="tx1"/>
                    </a:solidFill>
                  </a:rPr>
                  <a:t> </a:t>
                </a:r>
                <a:r>
                  <a:rPr lang="en-US" sz="3600" dirty="0" smtClean="0">
                    <a:solidFill>
                      <a:schemeClr val="tx1"/>
                    </a:solidFill>
                  </a:rPr>
                  <a:t>		</a:t>
                </a:r>
                <a:r>
                  <a:rPr lang="el-GR" sz="3600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Δ</a:t>
                </a:r>
                <a:r>
                  <a:rPr lang="en-US" sz="3600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H = -184.60 kJ</a:t>
                </a:r>
                <a:endParaRPr lang="en-US" sz="3600" baseline="-25000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sz="3600" baseline="-25000" dirty="0">
                  <a:solidFill>
                    <a:schemeClr val="tx1"/>
                  </a:solidFill>
                </a:endParaRP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If we added more H</a:t>
                </a:r>
                <a:r>
                  <a:rPr lang="en-US" baseline="-25000" dirty="0" smtClean="0">
                    <a:solidFill>
                      <a:schemeClr val="tx1"/>
                    </a:solidFill>
                  </a:rPr>
                  <a:t>2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gas to the reaction, which direction would it shift towards?</a:t>
                </a: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If we added more 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HCl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to the reaction, which direction would it shift towards?</a:t>
                </a: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If we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remove Cl</a:t>
                </a:r>
                <a:r>
                  <a:rPr lang="en-US" baseline="-25000" dirty="0" smtClean="0">
                    <a:solidFill>
                      <a:schemeClr val="tx1"/>
                    </a:solidFill>
                  </a:rPr>
                  <a:t>2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from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the reaction, which direction would it shift towards?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/>
                </a:r>
                <a:br>
                  <a:rPr lang="en-US" dirty="0" smtClean="0">
                    <a:solidFill>
                      <a:schemeClr val="tx1"/>
                    </a:solidFill>
                  </a:rPr>
                </a:br>
                <a:endParaRPr lang="en-US" dirty="0" smtClean="0">
                  <a:solidFill>
                    <a:schemeClr val="tx1"/>
                  </a:solidFill>
                </a:endParaRPr>
              </a:p>
              <a:p>
                <a:r>
                  <a:rPr lang="en-US" b="1" dirty="0" smtClean="0">
                    <a:solidFill>
                      <a:srgbClr val="0070C0"/>
                    </a:solidFill>
                  </a:rPr>
                  <a:t>SOLIDS have NO EFFECT ON CHANGES IN CONCENTRATION. </a:t>
                </a:r>
                <a:endParaRPr lang="en-US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51678" y="1874517"/>
                <a:ext cx="10178322" cy="4764510"/>
              </a:xfrm>
              <a:blipFill rotWithShape="0">
                <a:blip r:embed="rId2"/>
                <a:stretch>
                  <a:fillRect l="-539" t="-512" r="-2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2207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/>
          <a:lstStyle/>
          <a:p>
            <a:r>
              <a:rPr lang="en-US" dirty="0" smtClean="0"/>
              <a:t>Le </a:t>
            </a:r>
            <a:r>
              <a:rPr lang="en-US" dirty="0" err="1"/>
              <a:t>ChÂtlier’s</a:t>
            </a:r>
            <a:r>
              <a:rPr lang="en-US" dirty="0"/>
              <a:t> </a:t>
            </a:r>
            <a:r>
              <a:rPr lang="en-US" dirty="0" smtClean="0"/>
              <a:t>principle: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		change in temperature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51678" y="2093490"/>
                <a:ext cx="10178322" cy="3729793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dirty="0" smtClean="0">
                    <a:solidFill>
                      <a:schemeClr val="tx1"/>
                    </a:solidFill>
                  </a:rPr>
                  <a:t>Changing the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temperature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of a chemical (either a reactant or a product) will shift the equilibrium to the side that would reduce the change in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temperature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.</a:t>
                </a:r>
              </a:p>
              <a:p>
                <a:pPr marL="0" indent="0">
                  <a:buNone/>
                </a:pPr>
                <a:endParaRPr lang="en-US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chemeClr val="tx1"/>
                    </a:solidFill>
                  </a:rPr>
                  <a:t>For example. Look at the following reaction: </a:t>
                </a:r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chemeClr val="tx1"/>
                    </a:solidFill>
                  </a:rPr>
                  <a:t>	</a:t>
                </a:r>
                <a:r>
                  <a:rPr lang="en-US" sz="3600" dirty="0" smtClean="0">
                    <a:solidFill>
                      <a:schemeClr val="tx1"/>
                    </a:solidFill>
                  </a:rPr>
                  <a:t>H</a:t>
                </a:r>
                <a:r>
                  <a:rPr lang="en-US" sz="3600" baseline="-25000" dirty="0" smtClean="0">
                    <a:solidFill>
                      <a:schemeClr val="tx1"/>
                    </a:solidFill>
                  </a:rPr>
                  <a:t>2 </a:t>
                </a:r>
                <a:r>
                  <a:rPr lang="en-US" sz="3600" baseline="-25000" dirty="0">
                    <a:solidFill>
                      <a:schemeClr val="tx1"/>
                    </a:solidFill>
                  </a:rPr>
                  <a:t>(g)</a:t>
                </a:r>
                <a:r>
                  <a:rPr lang="en-US" sz="3600" dirty="0">
                    <a:solidFill>
                      <a:schemeClr val="tx1"/>
                    </a:solidFill>
                  </a:rPr>
                  <a:t> + Cl</a:t>
                </a:r>
                <a:r>
                  <a:rPr lang="en-US" sz="3600" baseline="-25000" dirty="0">
                    <a:solidFill>
                      <a:schemeClr val="tx1"/>
                    </a:solidFill>
                  </a:rPr>
                  <a:t>2 (g)</a:t>
                </a:r>
                <a:r>
                  <a:rPr lang="en-US" sz="3600" dirty="0">
                    <a:solidFill>
                      <a:schemeClr val="tx1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en-US" sz="3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⇌</m:t>
                    </m:r>
                  </m:oMath>
                </a14:m>
                <a:r>
                  <a:rPr lang="en-US" sz="3600" dirty="0">
                    <a:solidFill>
                      <a:schemeClr val="tx1"/>
                    </a:solidFill>
                  </a:rPr>
                  <a:t>   2HCl</a:t>
                </a:r>
                <a:r>
                  <a:rPr lang="en-US" sz="3600" baseline="-25000" dirty="0">
                    <a:solidFill>
                      <a:schemeClr val="tx1"/>
                    </a:solidFill>
                  </a:rPr>
                  <a:t> (g)</a:t>
                </a:r>
                <a:r>
                  <a:rPr lang="en-US" sz="3600" dirty="0">
                    <a:solidFill>
                      <a:schemeClr val="tx1"/>
                    </a:solidFill>
                  </a:rPr>
                  <a:t> 		</a:t>
                </a:r>
                <a:r>
                  <a:rPr lang="el-GR" sz="3600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Δ</a:t>
                </a:r>
                <a:r>
                  <a:rPr lang="en-US" sz="3600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H = -184.60 kJ</a:t>
                </a:r>
                <a:endParaRPr lang="en-US" sz="3600" baseline="-250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sz="3600" baseline="-25000" dirty="0">
                  <a:solidFill>
                    <a:schemeClr val="tx1"/>
                  </a:solidFill>
                </a:endParaRP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Is the reaction endothermic or exothermic?</a:t>
                </a:r>
                <a:endParaRPr lang="en-US" dirty="0" smtClean="0">
                  <a:solidFill>
                    <a:schemeClr val="tx1"/>
                  </a:solidFill>
                </a:endParaRP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If we put this reaction in ice water, which direction would it shift towards?</a:t>
                </a: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If we put this reaction on a hot plate, which direction would it shift towards?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51678" y="2093490"/>
                <a:ext cx="10178322" cy="3729793"/>
              </a:xfrm>
              <a:blipFill rotWithShape="0">
                <a:blip r:embed="rId2"/>
                <a:stretch>
                  <a:fillRect l="-539" t="-9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9509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301</TotalTime>
  <Words>321</Words>
  <Application>Microsoft Office PowerPoint</Application>
  <PresentationFormat>Widescreen</PresentationFormat>
  <Paragraphs>64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Cambria Math</vt:lpstr>
      <vt:lpstr>Gill Sans MT</vt:lpstr>
      <vt:lpstr>Impact</vt:lpstr>
      <vt:lpstr>Badge</vt:lpstr>
      <vt:lpstr>Equilibrium</vt:lpstr>
      <vt:lpstr>3 questions that chemists have: </vt:lpstr>
      <vt:lpstr>Question #1:    will a reaction occur?</vt:lpstr>
      <vt:lpstr>Question #2:  How fast will the reaction be?</vt:lpstr>
      <vt:lpstr>Question #3:   how far will it go? </vt:lpstr>
      <vt:lpstr>Le ChÂtlier’s principle</vt:lpstr>
      <vt:lpstr>So… what does that mean? </vt:lpstr>
      <vt:lpstr>Le ChÂtlier’s principle:    change in concentration</vt:lpstr>
      <vt:lpstr>Le ChÂtlier’s principle:    change in temperature</vt:lpstr>
      <vt:lpstr>Le ChÂtlier’s principle:    change in pressure</vt:lpstr>
    </vt:vector>
  </TitlesOfParts>
  <Company>CCSD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Equilibrium</dc:title>
  <dc:creator>MEGAN KOVACH</dc:creator>
  <cp:lastModifiedBy>MEGAN KOVACH</cp:lastModifiedBy>
  <cp:revision>43</cp:revision>
  <dcterms:created xsi:type="dcterms:W3CDTF">2015-12-17T12:26:13Z</dcterms:created>
  <dcterms:modified xsi:type="dcterms:W3CDTF">2016-12-21T17:27:07Z</dcterms:modified>
</cp:coreProperties>
</file>