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401" r:id="rId2"/>
    <p:sldId id="362" r:id="rId3"/>
    <p:sldId id="257" r:id="rId4"/>
    <p:sldId id="307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D00"/>
    <a:srgbClr val="FFFFFF"/>
    <a:srgbClr val="618FFD"/>
    <a:srgbClr val="FF9999"/>
    <a:srgbClr val="001661"/>
    <a:srgbClr val="767F7B"/>
    <a:srgbClr val="00FF00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4660"/>
  </p:normalViewPr>
  <p:slideViewPr>
    <p:cSldViewPr>
      <p:cViewPr varScale="1">
        <p:scale>
          <a:sx n="93" d="100"/>
          <a:sy n="93" d="100"/>
        </p:scale>
        <p:origin x="-1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444A19DC-1239-4EFC-848D-8BCC764D6328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6658796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4AF34807-75C2-467B-A935-285F2DA8CB60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245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237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18926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78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E041D9-DDB4-494E-8CBF-645B9116987D}" type="slidenum">
              <a:rPr lang="tr-TR" altLang="en-US" smtClean="0"/>
              <a:pPr>
                <a:spcBef>
                  <a:spcPct val="0"/>
                </a:spcBef>
              </a:pPr>
              <a:t>10</a:t>
            </a:fld>
            <a:endParaRPr lang="tr-TR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23386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E47480-5E67-456F-A077-3E6DA26B0FA2}" type="slidenum">
              <a:rPr lang="tr-TR" altLang="en-US" smtClean="0"/>
              <a:pPr>
                <a:spcBef>
                  <a:spcPct val="0"/>
                </a:spcBef>
              </a:pPr>
              <a:t>11</a:t>
            </a:fld>
            <a:endParaRPr lang="tr-TR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342002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71195A-9847-4F41-A3F9-5BD092C8C20C}" type="slidenum">
              <a:rPr lang="tr-TR" altLang="en-US" smtClean="0"/>
              <a:pPr>
                <a:spcBef>
                  <a:spcPct val="0"/>
                </a:spcBef>
              </a:pPr>
              <a:t>12</a:t>
            </a:fld>
            <a:endParaRPr lang="tr-TR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33686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8D00AF-B064-4E48-A18F-EB76F9C5D557}" type="slidenum">
              <a:rPr lang="tr-TR" altLang="en-US" smtClean="0"/>
              <a:pPr>
                <a:spcBef>
                  <a:spcPct val="0"/>
                </a:spcBef>
              </a:pPr>
              <a:t>13</a:t>
            </a:fld>
            <a:endParaRPr lang="tr-TR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396809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BF675E-D668-4EA7-8D86-3E41823F760A}" type="slidenum">
              <a:rPr lang="tr-TR" altLang="en-US" smtClean="0"/>
              <a:pPr>
                <a:spcBef>
                  <a:spcPct val="0"/>
                </a:spcBef>
              </a:pPr>
              <a:t>14</a:t>
            </a:fld>
            <a:endParaRPr lang="tr-TR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19523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96193-1F38-4FC1-8F20-AA8D79142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DE8A-B52A-4254-94D1-523D187694C9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C57-8307-4C6D-BF02-A908CF59D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1304-5855-4C7C-BE30-B39E1EEF9119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D352-164E-4768-894E-23D837E63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A752-86D9-4BC0-8B88-9C96E456E5CA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3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3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39118-95D0-429E-BC7F-9E4E6F4BB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493A-BE07-4510-92CF-F340BB80EFEA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4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B9B6-771B-4179-A12E-C07D3B928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C9B0-E23F-41D2-BCB9-E1D9C98891BF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3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1A6C-09DB-4E73-BFA9-8543D4581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9097-0D7C-466D-B394-AD1BCA4C0578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3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8AB7B-1F76-4402-BB68-4ED638195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F845-CB32-4A95-BF28-5F1295184035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9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ABE90-F936-4360-85E7-A347B1553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29EAC-0022-4F4F-AEDE-EBFA97812246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8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8B5F-0539-42BB-9656-73E6BC0B8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490A-B6BE-4F7B-9353-3B5118934694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2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D894-DD4C-4AB4-B280-2EE7F700C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CB80-0042-4211-AA0D-0F42FB8C9502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2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E6891-5B3A-448B-96EF-A54A460F6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B4EE9-60A9-44AA-B01C-70B33FDAAD03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853CE8-0352-42D8-86F9-F69646643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58829A5-F4C2-43C2-8A4D-DEA2B5F24DDA}" type="datetime1">
              <a:rPr lang="en-US"/>
              <a:pPr>
                <a:defRPr/>
              </a:pPr>
              <a:t>11/6/16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tqvjbkLArM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543800" cy="1298575"/>
          </a:xfrm>
        </p:spPr>
        <p:txBody>
          <a:bodyPr/>
          <a:lstStyle/>
          <a:p>
            <a:pPr algn="ctr"/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8220" y="3200400"/>
            <a:ext cx="6461760" cy="1066800"/>
          </a:xfrm>
        </p:spPr>
        <p:txBody>
          <a:bodyPr/>
          <a:lstStyle/>
          <a:p>
            <a:pPr algn="ctr"/>
            <a:r>
              <a:rPr lang="en-US" dirty="0" smtClean="0"/>
              <a:t>They’re </a:t>
            </a:r>
            <a:r>
              <a:rPr lang="en-US" dirty="0" err="1" smtClean="0"/>
              <a:t>baaaaaaaack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Solubility Curve</a:t>
            </a:r>
            <a:r>
              <a:rPr lang="en-US" altLang="en-US" sz="4000" smtClean="0"/>
              <a:t> </a:t>
            </a:r>
          </a:p>
        </p:txBody>
      </p:sp>
      <p:pic>
        <p:nvPicPr>
          <p:cNvPr id="20483" name="Picture 4" descr="s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" t="19691" r="8684" b="638"/>
          <a:stretch>
            <a:fillRect/>
          </a:stretch>
        </p:blipFill>
        <p:spPr bwMode="auto">
          <a:xfrm>
            <a:off x="320675" y="1328738"/>
            <a:ext cx="8135938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Freeform 6"/>
          <p:cNvSpPr>
            <a:spLocks/>
          </p:cNvSpPr>
          <p:nvPr/>
        </p:nvSpPr>
        <p:spPr bwMode="auto">
          <a:xfrm>
            <a:off x="2642393" y="2076450"/>
            <a:ext cx="4549775" cy="3259138"/>
          </a:xfrm>
          <a:custGeom>
            <a:avLst/>
            <a:gdLst>
              <a:gd name="T0" fmla="*/ 0 w 1014"/>
              <a:gd name="T1" fmla="*/ 2147483646 h 726"/>
              <a:gd name="T2" fmla="*/ 0 w 1014"/>
              <a:gd name="T3" fmla="*/ 2147483646 h 726"/>
              <a:gd name="T4" fmla="*/ 2147483646 w 1014"/>
              <a:gd name="T5" fmla="*/ 2147483646 h 726"/>
              <a:gd name="T6" fmla="*/ 2147483646 w 1014"/>
              <a:gd name="T7" fmla="*/ 0 h 726"/>
              <a:gd name="T8" fmla="*/ 2147483646 w 1014"/>
              <a:gd name="T9" fmla="*/ 2147483646 h 726"/>
              <a:gd name="T10" fmla="*/ 2147483646 w 1014"/>
              <a:gd name="T11" fmla="*/ 2147483646 h 726"/>
              <a:gd name="T12" fmla="*/ 2147483646 w 1014"/>
              <a:gd name="T13" fmla="*/ 2147483646 h 726"/>
              <a:gd name="T14" fmla="*/ 2147483646 w 1014"/>
              <a:gd name="T15" fmla="*/ 2147483646 h 726"/>
              <a:gd name="T16" fmla="*/ 0 w 1014"/>
              <a:gd name="T17" fmla="*/ 2147483646 h 7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14"/>
              <a:gd name="T28" fmla="*/ 0 h 726"/>
              <a:gd name="T29" fmla="*/ 1014 w 1014"/>
              <a:gd name="T30" fmla="*/ 726 h 7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14" h="726">
                <a:moveTo>
                  <a:pt x="0" y="596"/>
                </a:moveTo>
                <a:lnTo>
                  <a:pt x="0" y="726"/>
                </a:lnTo>
                <a:lnTo>
                  <a:pt x="1014" y="726"/>
                </a:lnTo>
                <a:lnTo>
                  <a:pt x="1014" y="0"/>
                </a:lnTo>
                <a:lnTo>
                  <a:pt x="842" y="150"/>
                </a:lnTo>
                <a:lnTo>
                  <a:pt x="690" y="266"/>
                </a:lnTo>
                <a:lnTo>
                  <a:pt x="530" y="376"/>
                </a:lnTo>
                <a:lnTo>
                  <a:pt x="264" y="508"/>
                </a:lnTo>
                <a:lnTo>
                  <a:pt x="0" y="596"/>
                </a:lnTo>
                <a:close/>
              </a:path>
            </a:pathLst>
          </a:custGeom>
          <a:solidFill>
            <a:srgbClr val="FF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>
            <a:off x="2652713" y="2076450"/>
            <a:ext cx="4549775" cy="2665413"/>
          </a:xfrm>
          <a:custGeom>
            <a:avLst/>
            <a:gdLst>
              <a:gd name="T0" fmla="*/ 2147483646 w 1014"/>
              <a:gd name="T1" fmla="*/ 0 h 594"/>
              <a:gd name="T2" fmla="*/ 0 w 1014"/>
              <a:gd name="T3" fmla="*/ 0 h 594"/>
              <a:gd name="T4" fmla="*/ 0 w 1014"/>
              <a:gd name="T5" fmla="*/ 2147483646 h 594"/>
              <a:gd name="T6" fmla="*/ 2147483646 w 1014"/>
              <a:gd name="T7" fmla="*/ 0 h 594"/>
              <a:gd name="T8" fmla="*/ 0 60000 65536"/>
              <a:gd name="T9" fmla="*/ 0 60000 65536"/>
              <a:gd name="T10" fmla="*/ 0 60000 65536"/>
              <a:gd name="T11" fmla="*/ 0 60000 65536"/>
              <a:gd name="T12" fmla="*/ 0 w 1014"/>
              <a:gd name="T13" fmla="*/ 0 h 594"/>
              <a:gd name="T14" fmla="*/ 1014 w 1014"/>
              <a:gd name="T15" fmla="*/ 594 h 5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4" h="594">
                <a:moveTo>
                  <a:pt x="1014" y="0"/>
                </a:moveTo>
                <a:lnTo>
                  <a:pt x="0" y="0"/>
                </a:lnTo>
                <a:cubicBezTo>
                  <a:pt x="0" y="0"/>
                  <a:pt x="0" y="297"/>
                  <a:pt x="0" y="594"/>
                </a:cubicBezTo>
                <a:cubicBezTo>
                  <a:pt x="632" y="434"/>
                  <a:pt x="1014" y="0"/>
                  <a:pt x="1014" y="0"/>
                </a:cubicBezTo>
                <a:close/>
              </a:path>
            </a:pathLst>
          </a:custGeom>
          <a:solidFill>
            <a:srgbClr val="A7A7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Freeform 5"/>
          <p:cNvSpPr>
            <a:spLocks/>
          </p:cNvSpPr>
          <p:nvPr/>
        </p:nvSpPr>
        <p:spPr bwMode="auto">
          <a:xfrm>
            <a:off x="2635250" y="2119313"/>
            <a:ext cx="4564063" cy="2646362"/>
          </a:xfrm>
          <a:custGeom>
            <a:avLst/>
            <a:gdLst>
              <a:gd name="T0" fmla="*/ 0 w 1017"/>
              <a:gd name="T1" fmla="*/ 2147483646 h 596"/>
              <a:gd name="T2" fmla="*/ 2147483646 w 1017"/>
              <a:gd name="T3" fmla="*/ 0 h 596"/>
              <a:gd name="T4" fmla="*/ 0 60000 65536"/>
              <a:gd name="T5" fmla="*/ 0 60000 65536"/>
              <a:gd name="T6" fmla="*/ 0 w 1017"/>
              <a:gd name="T7" fmla="*/ 0 h 596"/>
              <a:gd name="T8" fmla="*/ 1017 w 1017"/>
              <a:gd name="T9" fmla="*/ 596 h 5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17" h="596">
                <a:moveTo>
                  <a:pt x="0" y="596"/>
                </a:moveTo>
                <a:cubicBezTo>
                  <a:pt x="561" y="458"/>
                  <a:pt x="861" y="125"/>
                  <a:pt x="1017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743700" y="2439988"/>
            <a:ext cx="1831975" cy="815975"/>
            <a:chOff x="4248" y="1537"/>
            <a:chExt cx="1154" cy="514"/>
          </a:xfrm>
        </p:grpSpPr>
        <p:sp>
          <p:nvSpPr>
            <p:cNvPr id="20490" name="Arc 8"/>
            <p:cNvSpPr>
              <a:spLocks/>
            </p:cNvSpPr>
            <p:nvPr/>
          </p:nvSpPr>
          <p:spPr bwMode="auto">
            <a:xfrm rot="3721231" flipV="1">
              <a:off x="4248" y="1537"/>
              <a:ext cx="514" cy="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9"/>
            <p:cNvSpPr txBox="1">
              <a:spLocks noChangeArrowheads="1"/>
            </p:cNvSpPr>
            <p:nvPr/>
          </p:nvSpPr>
          <p:spPr bwMode="auto">
            <a:xfrm>
              <a:off x="4457" y="1641"/>
              <a:ext cx="9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tr-TR" altLang="en-US" sz="2000" b="1"/>
                <a:t>Saturated</a:t>
              </a:r>
            </a:p>
          </p:txBody>
        </p:sp>
      </p:grp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654550" y="4621213"/>
            <a:ext cx="16891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2000" b="1"/>
              <a:t>Unsaturated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141663" y="3065463"/>
            <a:ext cx="19526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2000" b="1"/>
              <a:t>Supersaturated</a:t>
            </a:r>
          </a:p>
        </p:txBody>
      </p:sp>
    </p:spTree>
    <p:extLst>
      <p:ext uri="{BB962C8B-B14F-4D97-AF65-F5344CB8AC3E}">
        <p14:creationId xmlns:p14="http://schemas.microsoft.com/office/powerpoint/2010/main" val="28355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  <p:bldP spid="59399" grpId="0" animBg="1"/>
      <p:bldP spid="59397" grpId="0" animBg="1"/>
      <p:bldP spid="59402" grpId="0" animBg="1"/>
      <p:bldP spid="594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Solubility Curve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077200" cy="5329238"/>
          </a:xfrm>
        </p:spPr>
        <p:txBody>
          <a:bodyPr/>
          <a:lstStyle/>
          <a:p>
            <a:pPr marL="114300" indent="0" eaLnBrk="1" hangingPunct="1">
              <a:buNone/>
            </a:pPr>
            <a:r>
              <a:rPr lang="en-US" altLang="en-US" sz="2400" b="1" dirty="0" smtClean="0"/>
              <a:t>Any </a:t>
            </a:r>
            <a:r>
              <a:rPr lang="en-US" altLang="en-US" sz="2400" b="1" dirty="0"/>
              <a:t>point on a line represents a </a:t>
            </a:r>
            <a:r>
              <a:rPr lang="en-US" altLang="en-US" sz="3600" b="1" dirty="0">
                <a:solidFill>
                  <a:srgbClr val="00B0F0"/>
                </a:solidFill>
              </a:rPr>
              <a:t>Saturated Solution. </a:t>
            </a:r>
            <a:endParaRPr lang="en-US" altLang="en-US" sz="2400" b="1" dirty="0" smtClean="0"/>
          </a:p>
          <a:p>
            <a:pPr marL="114300" indent="0" eaLnBrk="1" hangingPunct="1">
              <a:buNone/>
            </a:pPr>
            <a:endParaRPr lang="en-US" altLang="en-US" b="1" dirty="0" smtClean="0"/>
          </a:p>
          <a:p>
            <a:pPr marL="114300" indent="0" eaLnBrk="1" hangingPunct="1">
              <a:buNone/>
            </a:pPr>
            <a:r>
              <a:rPr lang="en-US" altLang="en-US" b="1" dirty="0" smtClean="0"/>
              <a:t>Example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At 90</a:t>
            </a:r>
            <a:r>
              <a:rPr lang="en-US" altLang="en-US" baseline="30000" dirty="0" smtClean="0"/>
              <a:t>o</a:t>
            </a:r>
            <a:r>
              <a:rPr lang="en-US" altLang="en-US" dirty="0" smtClean="0"/>
              <a:t>C, 40 g of </a:t>
            </a:r>
            <a:r>
              <a:rPr lang="en-US" altLang="en-US" dirty="0" err="1" smtClean="0"/>
              <a:t>NaCl</a:t>
            </a:r>
            <a:r>
              <a:rPr lang="en-US" altLang="en-US" dirty="0" smtClean="0"/>
              <a:t>(s) in 100g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O(l) represent a saturated solution.</a:t>
            </a:r>
          </a:p>
          <a:p>
            <a:pPr eaLnBrk="1" hangingPunct="1"/>
            <a:r>
              <a:rPr lang="en-US" altLang="en-US" dirty="0" smtClean="0"/>
              <a:t>In </a:t>
            </a:r>
            <a:r>
              <a:rPr lang="en-US" altLang="en-US" dirty="0" smtClean="0"/>
              <a:t>a saturated solution, the solvent contains the maximum amount of solute. </a:t>
            </a:r>
            <a:endParaRPr lang="tr-TR" altLang="en-US" dirty="0" smtClean="0"/>
          </a:p>
          <a:p>
            <a:pPr eaLnBrk="1" hangingPunct="1"/>
            <a:endParaRPr lang="tr-TR" altLang="en-US" dirty="0" smtClean="0"/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16388" name="Picture 4" descr="ai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7103"/>
            <a:ext cx="4419600" cy="442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47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Solubility Curve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153400" cy="42057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In an unsaturated solution, the solvent contains less than the maximum amount of solute.</a:t>
            </a:r>
            <a:br>
              <a:rPr lang="en-US" altLang="en-US" dirty="0" smtClean="0"/>
            </a:br>
            <a:endParaRPr lang="en-US" altLang="en-US" sz="2000" b="1" dirty="0" smtClean="0"/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en-US" altLang="en-US" b="1" dirty="0" smtClean="0"/>
              <a:t>Example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At 90</a:t>
            </a:r>
            <a:r>
              <a:rPr lang="en-US" altLang="en-US" baseline="30000" dirty="0" smtClean="0"/>
              <a:t>o</a:t>
            </a:r>
            <a:r>
              <a:rPr lang="en-US" altLang="en-US" dirty="0" smtClean="0"/>
              <a:t>C, 30 g of </a:t>
            </a:r>
            <a:r>
              <a:rPr lang="en-US" altLang="en-US" dirty="0" err="1" smtClean="0"/>
              <a:t>NaCl</a:t>
            </a:r>
            <a:r>
              <a:rPr lang="en-US" altLang="en-US" dirty="0" smtClean="0"/>
              <a:t>(s) in 100g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O(l) represent an unsaturated solution.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How much is required to saturate the solution?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17412" name="Picture 4" descr="ai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39010"/>
            <a:ext cx="39608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914400"/>
            <a:ext cx="8686800" cy="8494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+mn-lt"/>
                <a:cs typeface="Arial" charset="0"/>
              </a:rPr>
              <a:t>Any </a:t>
            </a:r>
            <a:r>
              <a:rPr lang="en-US" sz="2400" b="1" dirty="0">
                <a:latin typeface="+mn-lt"/>
                <a:cs typeface="Arial" charset="0"/>
              </a:rPr>
              <a:t>point below a line </a:t>
            </a:r>
            <a:r>
              <a:rPr lang="en-US" sz="2400" b="1" dirty="0" smtClean="0">
                <a:latin typeface="+mn-lt"/>
                <a:cs typeface="Arial" charset="0"/>
              </a:rPr>
              <a:t>is an</a:t>
            </a:r>
            <a:r>
              <a:rPr lang="en-US" sz="3200" dirty="0" smtClean="0">
                <a:latin typeface="+mn-lt"/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  <a:cs typeface="Arial" charset="0"/>
              </a:rPr>
              <a:t>Unsaturated 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Arial" charset="0"/>
              </a:rPr>
              <a:t>Solution.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48006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Solubility Curve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7848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In a supersaturated solution, the solvent contains more than the maximum amount of solute. A supersaturated solution is unstable and the excess amount can precipitate or crystallize.</a:t>
            </a:r>
            <a:br>
              <a:rPr lang="en-US" altLang="en-US" sz="2400" dirty="0" smtClean="0"/>
            </a:br>
            <a:endParaRPr lang="en-US" alt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 smtClean="0"/>
              <a:t>Example</a:t>
            </a: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At 90</a:t>
            </a:r>
            <a:r>
              <a:rPr lang="en-US" altLang="en-US" sz="2400" baseline="30000" dirty="0" smtClean="0"/>
              <a:t>o</a:t>
            </a:r>
            <a:r>
              <a:rPr lang="en-US" altLang="en-US" sz="2400" dirty="0" smtClean="0"/>
              <a:t>C, 50 g of </a:t>
            </a:r>
            <a:r>
              <a:rPr lang="en-US" altLang="en-US" sz="2400" dirty="0" err="1" smtClean="0"/>
              <a:t>NaCl</a:t>
            </a:r>
            <a:r>
              <a:rPr lang="en-US" altLang="en-US" sz="2400" dirty="0" smtClean="0"/>
              <a:t>(s) in 100g H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O(l).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How much will </a:t>
            </a:r>
            <a:r>
              <a:rPr lang="en-US" altLang="en-US" sz="2400" dirty="0" err="1" smtClean="0"/>
              <a:t>NaCl</a:t>
            </a:r>
            <a:r>
              <a:rPr lang="en-US" altLang="en-US" sz="2400" dirty="0" smtClean="0"/>
              <a:t>(s) will precipitate?</a:t>
            </a:r>
          </a:p>
        </p:txBody>
      </p:sp>
      <p:pic>
        <p:nvPicPr>
          <p:cNvPr id="18436" name="Picture 4" descr="ai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91953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838200"/>
            <a:ext cx="86106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+mn-lt"/>
                <a:cs typeface="Arial" charset="0"/>
              </a:rPr>
              <a:t>Any </a:t>
            </a:r>
            <a:r>
              <a:rPr lang="en-US" sz="2400" b="1" dirty="0">
                <a:latin typeface="+mn-lt"/>
                <a:cs typeface="Arial" charset="0"/>
              </a:rPr>
              <a:t>point above a line </a:t>
            </a:r>
            <a:r>
              <a:rPr lang="en-US" sz="2400" b="1" dirty="0" smtClean="0">
                <a:latin typeface="+mn-lt"/>
                <a:cs typeface="Arial" charset="0"/>
              </a:rPr>
              <a:t>is a</a:t>
            </a:r>
            <a:r>
              <a:rPr lang="en-US" sz="2400" dirty="0" smtClean="0">
                <a:latin typeface="+mn-lt"/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  <a:cs typeface="Arial" charset="0"/>
              </a:rPr>
              <a:t>Supersaturated Solution</a:t>
            </a:r>
            <a:endParaRPr lang="en-US" sz="3600" dirty="0">
              <a:latin typeface="+mn-lt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33528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6482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3587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Solubility Curve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90600"/>
            <a:ext cx="8424862" cy="16557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Any solution can be made saturated, unsaturated, or supersaturated by changing the temperature.</a:t>
            </a:r>
          </a:p>
        </p:txBody>
      </p:sp>
      <p:pic>
        <p:nvPicPr>
          <p:cNvPr id="28676" name="Picture 4" descr="ai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905000"/>
            <a:ext cx="8397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2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403600"/>
            <a:ext cx="7659688" cy="1168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What is a solution?</a:t>
            </a:r>
            <a:endParaRPr lang="en-US" sz="4400" dirty="0"/>
          </a:p>
        </p:txBody>
      </p:sp>
      <p:sp>
        <p:nvSpPr>
          <p:cNvPr id="7171" name="Text Placeholder 3"/>
          <p:cNvSpPr>
            <a:spLocks noGrp="1"/>
          </p:cNvSpPr>
          <p:nvPr>
            <p:ph type="body" idx="1"/>
          </p:nvPr>
        </p:nvSpPr>
        <p:spPr>
          <a:xfrm>
            <a:off x="722313" y="3657600"/>
            <a:ext cx="6135687" cy="1633538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</a:rPr>
              <a:t>Talk to your neighbor and try to come up with a definition.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/>
                </a:solidFill>
                <a:latin typeface="+mn-lt"/>
              </a:rPr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4191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solution is a </a:t>
            </a: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homogeneous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mixture of 2 or more substances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-consistent throughout</a:t>
            </a:r>
          </a:p>
        </p:txBody>
      </p:sp>
      <p:pic>
        <p:nvPicPr>
          <p:cNvPr id="8196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2667000" cy="615884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Parts of a Solution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5814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SOLUTE </a:t>
            </a:r>
            <a:r>
              <a:rPr lang="en-US" sz="2800" dirty="0" smtClean="0"/>
              <a:t>– the part of a solution that is being dissolved (usually the lesser amount)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SOLVENT </a:t>
            </a:r>
            <a:r>
              <a:rPr lang="en-US" sz="2800" dirty="0" smtClean="0"/>
              <a:t>– the part of a solution that dissolves the solute (usually the greater amount)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Solute + Solvent = Solution</a:t>
            </a:r>
          </a:p>
        </p:txBody>
      </p:sp>
      <p:graphicFrame>
        <p:nvGraphicFramePr>
          <p:cNvPr id="76848" name="Group 4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9638250"/>
              </p:ext>
            </p:extLst>
          </p:nvPr>
        </p:nvGraphicFramePr>
        <p:xfrm>
          <a:off x="4114800" y="1447800"/>
          <a:ext cx="4343400" cy="4856165"/>
        </p:xfrm>
        <a:graphic>
          <a:graphicData uri="http://schemas.openxmlformats.org/drawingml/2006/table">
            <a:tbl>
              <a:tblPr/>
              <a:tblGrid>
                <a:gridCol w="974725"/>
                <a:gridCol w="1125538"/>
                <a:gridCol w="224313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Alloys (brass, steel)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Salt 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bubbles in ice cubes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Tea Lemonade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 drinks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Clr>
                <a:schemeClr val="bg2"/>
              </a:buClr>
              <a:buFontTx/>
              <a:buNone/>
            </a:pPr>
            <a:r>
              <a:rPr lang="en-US" altLang="en-US" sz="4000" b="1" dirty="0" smtClean="0"/>
              <a:t>Solubility</a:t>
            </a:r>
            <a:r>
              <a:rPr lang="en-US" altLang="en-US" sz="4000" dirty="0" smtClean="0"/>
              <a:t> </a:t>
            </a:r>
            <a:endParaRPr lang="en-US" altLang="en-US" sz="3200" dirty="0" smtClean="0"/>
          </a:p>
          <a:p>
            <a:pPr>
              <a:buClr>
                <a:schemeClr val="bg2"/>
              </a:buClr>
            </a:pPr>
            <a:r>
              <a:rPr lang="en-US" altLang="en-US" sz="3200" dirty="0" smtClean="0"/>
              <a:t>The amount of solute that dissolves in a specific amount of solvent. </a:t>
            </a:r>
          </a:p>
          <a:p>
            <a:pPr>
              <a:buClr>
                <a:schemeClr val="bg2"/>
              </a:buClr>
              <a:buFontTx/>
              <a:buChar char="•"/>
            </a:pPr>
            <a:r>
              <a:rPr lang="en-US" altLang="en-US" sz="3200" dirty="0" smtClean="0"/>
              <a:t>Expressed as grams of solute in 100 grams ( or ml) of solvent water.</a:t>
            </a:r>
          </a:p>
          <a:p>
            <a:pPr lvl="2">
              <a:buFontTx/>
              <a:buNone/>
            </a:pPr>
            <a:r>
              <a:rPr lang="en-US" altLang="en-US" sz="3200" dirty="0" smtClean="0"/>
              <a:t>		</a:t>
            </a:r>
            <a:r>
              <a:rPr lang="en-US" altLang="en-US" sz="3200" u="sng" dirty="0" smtClean="0"/>
              <a:t> Grams of solute</a:t>
            </a:r>
          </a:p>
          <a:p>
            <a:pPr lvl="2">
              <a:buFontTx/>
              <a:buNone/>
            </a:pPr>
            <a:r>
              <a:rPr lang="en-US" altLang="en-US" sz="3200" dirty="0" smtClean="0"/>
              <a:t>		 100 g/ml water</a:t>
            </a:r>
          </a:p>
          <a:p>
            <a:pPr lvl="2">
              <a:buFontTx/>
              <a:buNone/>
            </a:pPr>
            <a:r>
              <a:rPr lang="en-US" altLang="en-US" sz="32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7351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152400" y="457200"/>
            <a:ext cx="4876800" cy="563562"/>
          </a:xfrm>
        </p:spPr>
        <p:txBody>
          <a:bodyPr/>
          <a:lstStyle/>
          <a:p>
            <a:r>
              <a:rPr lang="en-US" altLang="en-US" dirty="0" smtClean="0"/>
              <a:t>Types of Solutions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6006" y="1295400"/>
            <a:ext cx="4648200" cy="4525962"/>
          </a:xfrm>
        </p:spPr>
        <p:txBody>
          <a:bodyPr/>
          <a:lstStyle/>
          <a:p>
            <a:pPr marL="114300" indent="0">
              <a:buNone/>
            </a:pPr>
            <a:r>
              <a:rPr lang="en-US" altLang="en-US" sz="5400" dirty="0" smtClean="0">
                <a:solidFill>
                  <a:srgbClr val="FF0000"/>
                </a:solidFill>
              </a:rPr>
              <a:t>Unsaturated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chemeClr val="bg2"/>
              </a:buClr>
              <a:buFontTx/>
              <a:buChar char="•"/>
            </a:pPr>
            <a:r>
              <a:rPr lang="en-US" altLang="en-US" sz="3200" dirty="0" smtClean="0"/>
              <a:t>Contain less than the maximum amount of solute. </a:t>
            </a: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chemeClr val="bg2"/>
              </a:buClr>
              <a:buFontTx/>
              <a:buChar char="•"/>
            </a:pPr>
            <a:r>
              <a:rPr lang="en-US" altLang="en-US" sz="3200" dirty="0" smtClean="0"/>
              <a:t>Can dissolve more solute. </a:t>
            </a:r>
          </a:p>
          <a:p>
            <a:pPr lvl="1"/>
            <a:endParaRPr lang="en-US" altLang="en-US" dirty="0" smtClean="0"/>
          </a:p>
        </p:txBody>
      </p:sp>
      <p:pic>
        <p:nvPicPr>
          <p:cNvPr id="14340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"/>
            <a:ext cx="2500313" cy="61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32"/>
          <p:cNvSpPr txBox="1">
            <a:spLocks noChangeArrowheads="1"/>
          </p:cNvSpPr>
          <p:nvPr/>
        </p:nvSpPr>
        <p:spPr bwMode="auto">
          <a:xfrm>
            <a:off x="7789863" y="3810000"/>
            <a:ext cx="1430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Dissolved solute</a:t>
            </a:r>
          </a:p>
        </p:txBody>
      </p:sp>
    </p:spTree>
    <p:extLst>
      <p:ext uri="{BB962C8B-B14F-4D97-AF65-F5344CB8AC3E}">
        <p14:creationId xmlns:p14="http://schemas.microsoft.com/office/powerpoint/2010/main" val="365060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>
          <a:xfrm>
            <a:off x="152400" y="218068"/>
            <a:ext cx="4800600" cy="563562"/>
          </a:xfrm>
        </p:spPr>
        <p:txBody>
          <a:bodyPr/>
          <a:lstStyle/>
          <a:p>
            <a:r>
              <a:rPr lang="en-US" altLang="en-US" dirty="0" smtClean="0"/>
              <a:t>Types of Solutions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768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altLang="en-US" sz="5400" dirty="0" smtClean="0">
                <a:solidFill>
                  <a:srgbClr val="00B0F0"/>
                </a:solidFill>
              </a:rPr>
              <a:t>Saturated</a:t>
            </a:r>
            <a:endParaRPr lang="en-US" altLang="en-US" sz="4000" dirty="0" smtClean="0">
              <a:solidFill>
                <a:srgbClr val="00B0F0"/>
              </a:solidFill>
            </a:endParaRPr>
          </a:p>
          <a:p>
            <a:endParaRPr lang="en-US" altLang="en-US" sz="1200" dirty="0" smtClean="0">
              <a:solidFill>
                <a:srgbClr val="FF0000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Tx/>
              <a:buChar char="•"/>
            </a:pPr>
            <a:r>
              <a:rPr lang="en-US" altLang="en-US" sz="3200" dirty="0" smtClean="0"/>
              <a:t>Contain the </a:t>
            </a:r>
            <a:r>
              <a:rPr lang="en-US" altLang="en-US" sz="3200" u="sng" dirty="0" smtClean="0"/>
              <a:t>maximum</a:t>
            </a:r>
            <a:r>
              <a:rPr lang="en-US" altLang="en-US" sz="3200" dirty="0" smtClean="0"/>
              <a:t> amount of solute that can dissolve. 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Tx/>
              <a:buChar char="•"/>
            </a:pPr>
            <a:r>
              <a:rPr lang="en-US" altLang="en-US" sz="3200" dirty="0" smtClean="0"/>
              <a:t>Has </a:t>
            </a:r>
            <a:r>
              <a:rPr lang="en-US" altLang="en-US" sz="3200" dirty="0" err="1" smtClean="0"/>
              <a:t>undissolved</a:t>
            </a:r>
            <a:r>
              <a:rPr lang="en-US" altLang="en-US" sz="3200" dirty="0" smtClean="0"/>
              <a:t> solute at the bottom of the container. </a:t>
            </a:r>
          </a:p>
          <a:p>
            <a:pPr lvl="1"/>
            <a:endParaRPr lang="en-US" altLang="en-US" dirty="0" smtClean="0"/>
          </a:p>
        </p:txBody>
      </p:sp>
      <p:grpSp>
        <p:nvGrpSpPr>
          <p:cNvPr id="15364" name="Group 27"/>
          <p:cNvGrpSpPr>
            <a:grpSpLocks/>
          </p:cNvGrpSpPr>
          <p:nvPr/>
        </p:nvGrpSpPr>
        <p:grpSpPr bwMode="auto">
          <a:xfrm>
            <a:off x="5029200" y="0"/>
            <a:ext cx="4114800" cy="6477000"/>
            <a:chOff x="3168" y="912"/>
            <a:chExt cx="1766" cy="2697"/>
          </a:xfrm>
        </p:grpSpPr>
        <p:pic>
          <p:nvPicPr>
            <p:cNvPr id="15365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960"/>
              <a:ext cx="1574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Rectangle 26"/>
            <p:cNvSpPr>
              <a:spLocks noChangeArrowheads="1"/>
            </p:cNvSpPr>
            <p:nvPr/>
          </p:nvSpPr>
          <p:spPr bwMode="auto">
            <a:xfrm>
              <a:off x="3168" y="912"/>
              <a:ext cx="432" cy="11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57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8700" cy="563562"/>
          </a:xfrm>
        </p:spPr>
        <p:txBody>
          <a:bodyPr/>
          <a:lstStyle/>
          <a:p>
            <a:r>
              <a:rPr lang="en-US" altLang="en-US" dirty="0" smtClean="0"/>
              <a:t>Types of Solutions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43000"/>
            <a:ext cx="48768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altLang="en-US" sz="4800" dirty="0" smtClean="0">
                <a:solidFill>
                  <a:srgbClr val="00B050"/>
                </a:solidFill>
              </a:rPr>
              <a:t>Supersaturated</a:t>
            </a:r>
            <a:endParaRPr lang="en-US" altLang="en-US" sz="4000" dirty="0" smtClean="0">
              <a:solidFill>
                <a:srgbClr val="00B050"/>
              </a:solidFill>
            </a:endParaRPr>
          </a:p>
          <a:p>
            <a:endParaRPr lang="en-US" altLang="en-US" sz="900" dirty="0" smtClean="0">
              <a:solidFill>
                <a:srgbClr val="00B050"/>
              </a:solidFill>
            </a:endParaRPr>
          </a:p>
          <a:p>
            <a:r>
              <a:rPr lang="en-US" altLang="en-US" sz="3200" dirty="0" smtClean="0"/>
              <a:t>An unstable solution that contains an amount of solute </a:t>
            </a:r>
            <a:r>
              <a:rPr lang="en-US" altLang="en-US" sz="3200" u="sng" dirty="0" smtClean="0"/>
              <a:t>greater</a:t>
            </a:r>
            <a:r>
              <a:rPr lang="en-US" altLang="en-US" sz="3200" dirty="0" smtClean="0"/>
              <a:t> than normal.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Tx/>
              <a:buNone/>
            </a:pPr>
            <a:endParaRPr lang="en-US" altLang="en-US" sz="32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sz="3200" dirty="0" smtClean="0"/>
          </a:p>
        </p:txBody>
      </p:sp>
      <p:pic>
        <p:nvPicPr>
          <p:cNvPr id="16388" name="Picture 8" descr="http://people.uwplatt.edu/~sundin/114/image/crys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7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0" descr="http://cdn.c.photoshelter.com/img-get/I00002E2wvLDNuNA/s/860/860/Fphoto-26649004F-2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21075"/>
            <a:ext cx="27432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38" y="990600"/>
            <a:ext cx="8915400" cy="50292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 smtClean="0"/>
              <a:t>At 40</a:t>
            </a:r>
            <a:r>
              <a:rPr lang="en-US" altLang="en-US" sz="2800" dirty="0" smtClean="0">
                <a:sym typeface="Symbol" panose="05050102010706020507" pitchFamily="18" charset="2"/>
              </a:rPr>
              <a:t>C, the solubility of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KBr</a:t>
            </a:r>
            <a:r>
              <a:rPr lang="en-US" altLang="en-US" sz="2800" dirty="0" smtClean="0">
                <a:sym typeface="Symbol" panose="05050102010706020507" pitchFamily="18" charset="2"/>
              </a:rPr>
              <a:t> is 80 g/100 g H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2800" dirty="0" smtClean="0">
                <a:sym typeface="Symbol" panose="05050102010706020507" pitchFamily="18" charset="2"/>
              </a:rPr>
              <a:t>O.</a:t>
            </a:r>
            <a:br>
              <a:rPr lang="en-US" altLang="en-US" sz="2800" dirty="0" smtClean="0">
                <a:sym typeface="Symbol" panose="05050102010706020507" pitchFamily="18" charset="2"/>
              </a:rPr>
            </a:br>
            <a:endParaRPr lang="en-US" altLang="en-US" sz="2800" dirty="0" smtClean="0">
              <a:sym typeface="Symbol" panose="05050102010706020507" pitchFamily="18" charset="2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Identify the following solutions as either saturated, 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unsaturated, or supersaturated.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	A.  60 g </a:t>
            </a:r>
            <a:r>
              <a:rPr lang="en-US" altLang="en-US" dirty="0" err="1" smtClean="0">
                <a:sym typeface="Symbol" panose="05050102010706020507" pitchFamily="18" charset="2"/>
              </a:rPr>
              <a:t>KBr</a:t>
            </a:r>
            <a:r>
              <a:rPr lang="en-US" altLang="en-US" dirty="0" smtClean="0">
                <a:sym typeface="Symbol" panose="05050102010706020507" pitchFamily="18" charset="2"/>
              </a:rPr>
              <a:t> added to 100 g of water at 40C.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	B.  120 g </a:t>
            </a:r>
            <a:r>
              <a:rPr lang="en-US" altLang="en-US" dirty="0" err="1" smtClean="0">
                <a:sym typeface="Symbol" panose="05050102010706020507" pitchFamily="18" charset="2"/>
              </a:rPr>
              <a:t>KBr</a:t>
            </a:r>
            <a:r>
              <a:rPr lang="en-US" altLang="en-US" dirty="0" smtClean="0">
                <a:sym typeface="Symbol" panose="05050102010706020507" pitchFamily="18" charset="2"/>
              </a:rPr>
              <a:t> added to 200 g of water at 40C.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	C.  75 g </a:t>
            </a:r>
            <a:r>
              <a:rPr lang="en-US" altLang="en-US" dirty="0" err="1" smtClean="0">
                <a:sym typeface="Symbol" panose="05050102010706020507" pitchFamily="18" charset="2"/>
              </a:rPr>
              <a:t>KBr</a:t>
            </a:r>
            <a:r>
              <a:rPr lang="en-US" altLang="en-US" dirty="0" smtClean="0">
                <a:sym typeface="Symbol" panose="05050102010706020507" pitchFamily="18" charset="2"/>
              </a:rPr>
              <a:t> added to 50 g of water at 40C.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algn="ctr"/>
            <a:r>
              <a:rPr lang="en-US" altLang="en-US" sz="3600" b="1" smtClean="0"/>
              <a:t>Learning Check</a:t>
            </a:r>
          </a:p>
        </p:txBody>
      </p:sp>
    </p:spTree>
    <p:extLst>
      <p:ext uri="{BB962C8B-B14F-4D97-AF65-F5344CB8AC3E}">
        <p14:creationId xmlns:p14="http://schemas.microsoft.com/office/powerpoint/2010/main" val="245336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16249</TotalTime>
  <Pages>46</Pages>
  <Words>369</Words>
  <Application>Microsoft Macintosh PowerPoint</Application>
  <PresentationFormat>Letter Paper (8.5x11 in)</PresentationFormat>
  <Paragraphs>93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Solutions</vt:lpstr>
      <vt:lpstr>What is a solution?</vt:lpstr>
      <vt:lpstr>Definitions</vt:lpstr>
      <vt:lpstr>Parts of a Solution</vt:lpstr>
      <vt:lpstr>PowerPoint Presentation</vt:lpstr>
      <vt:lpstr>Types of Solutions</vt:lpstr>
      <vt:lpstr>Types of Solutions</vt:lpstr>
      <vt:lpstr>Types of Solutions</vt:lpstr>
      <vt:lpstr>Learning Check</vt:lpstr>
      <vt:lpstr>Solubility Curve </vt:lpstr>
      <vt:lpstr>Solubility Curve</vt:lpstr>
      <vt:lpstr>Solubility Curve</vt:lpstr>
      <vt:lpstr>Solubility Curve</vt:lpstr>
      <vt:lpstr>Solubility Curve</vt:lpstr>
    </vt:vector>
  </TitlesOfParts>
  <LinksUpToDate>false</LinksUpToDate>
  <SharedDoc>false</SharedDoc>
  <HyperlinkBase>chemistrygeek.com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subject>Chemistry I (High School)</dc:subject>
  <dc:creator>Neil Rapp</dc:creator>
  <cp:keywords>solute, solvent, solution, solubility, electrolyte, molarity, molality, freezing point depression, boiling point elevation</cp:keywords>
  <cp:lastModifiedBy>Meg Kovach</cp:lastModifiedBy>
  <cp:revision>282</cp:revision>
  <cp:lastPrinted>2002-09-07T17:47:57Z</cp:lastPrinted>
  <dcterms:created xsi:type="dcterms:W3CDTF">1996-06-19T17:35:58Z</dcterms:created>
  <dcterms:modified xsi:type="dcterms:W3CDTF">2016-11-06T21:15:09Z</dcterms:modified>
</cp:coreProperties>
</file>