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3" r:id="rId2"/>
    <p:sldId id="288" r:id="rId3"/>
    <p:sldId id="289" r:id="rId4"/>
    <p:sldId id="29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64" r:id="rId15"/>
    <p:sldId id="260" r:id="rId16"/>
    <p:sldId id="261" r:id="rId17"/>
    <p:sldId id="262" r:id="rId18"/>
    <p:sldId id="263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2" autoAdjust="0"/>
    <p:restoredTop sz="94660"/>
  </p:normalViewPr>
  <p:slideViewPr>
    <p:cSldViewPr>
      <p:cViewPr varScale="1">
        <p:scale>
          <a:sx n="74" d="100"/>
          <a:sy n="74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44DC2-7034-448D-BA7C-013672E5039D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F68A2-D2E6-4853-997F-485436103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0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1934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5695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1173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060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621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7835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011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F68A2-D2E6-4853-997F-4854361030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6968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6027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367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593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D72E6B-9152-4F5F-AA70-5D84088F0A51}" type="datetimeFigureOut">
              <a:rPr lang="en-US" smtClean="0"/>
              <a:pPr/>
              <a:t>1/25/2017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1DF0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5F9B7-12C9-465C-AAD0-B36D1F25DDF4}" type="slidenum">
              <a:rPr lang="en-US" smtClean="0">
                <a:solidFill>
                  <a:srgbClr val="41DF0F"/>
                </a:solidFill>
              </a:rPr>
              <a:pPr/>
              <a:t>‹#›</a:t>
            </a:fld>
            <a:endParaRPr lang="en-US">
              <a:solidFill>
                <a:srgbClr val="41DF0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615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4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4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982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33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00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9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71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8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B5F9B7-12C9-465C-AAD0-B36D1F25DDF4}" type="slidenum">
              <a:rPr lang="en-US" smtClean="0">
                <a:solidFill>
                  <a:srgbClr val="000050"/>
                </a:solidFill>
              </a:rPr>
              <a:pPr/>
              <a:t>‹#›</a:t>
            </a:fld>
            <a:endParaRPr lang="en-US">
              <a:solidFill>
                <a:srgbClr val="000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3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859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939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D72E6B-9152-4F5F-AA70-5D84088F0A51}" type="datetimeFigureOut">
              <a:rPr lang="en-US" smtClean="0">
                <a:solidFill>
                  <a:srgbClr val="000050"/>
                </a:solidFill>
              </a:rPr>
              <a:pPr/>
              <a:t>1/25/2017</a:t>
            </a:fld>
            <a:endParaRPr lang="en-US">
              <a:solidFill>
                <a:srgbClr val="00005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00050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B5F9B7-12C9-465C-AAD0-B36D1F25D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rct=j&amp;q=map+of+world&amp;source=images&amp;cd=&amp;cad=rja&amp;docid=19EM_yJbKFXQIM&amp;tbnid=WyeCmd4K74fpMM:&amp;ved=0CAUQjRw&amp;url=http://geology.com/world/world-map.shtml&amp;ei=bIjqUu2jMcTjoAT6-oLACw&amp;bvm=bv.60444564,d.cGU&amp;psig=AFQjCNFQzM9uWrsmK4fNqora0Y_hCtzelQ&amp;ust=1391188447150140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Calculations: </a:t>
            </a:r>
            <a:br>
              <a:rPr lang="en-US" dirty="0" smtClean="0"/>
            </a:br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05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3200" smtClean="0"/>
              <a:t>How many seconds are in 1.4000 days?</a:t>
            </a:r>
            <a:endParaRPr lang="en-US" altLang="en-US" sz="3200" smtClean="0">
              <a:solidFill>
                <a:schemeClr val="accent1"/>
              </a:solidFill>
            </a:endParaRPr>
          </a:p>
          <a:p>
            <a:pPr>
              <a:buFontTx/>
              <a:buNone/>
            </a:pPr>
            <a:r>
              <a:rPr lang="en-US" altLang="en-US" sz="3200" smtClean="0">
                <a:solidFill>
                  <a:schemeClr val="accent2"/>
                </a:solidFill>
              </a:rPr>
              <a:t>What do you know?</a:t>
            </a:r>
          </a:p>
          <a:p>
            <a:pPr lvl="1"/>
            <a:r>
              <a:rPr lang="en-US" altLang="en-US" smtClean="0">
                <a:solidFill>
                  <a:schemeClr val="accent1"/>
                </a:solidFill>
              </a:rPr>
              <a:t>1.4000 days</a:t>
            </a:r>
          </a:p>
          <a:p>
            <a:pPr lvl="1"/>
            <a:r>
              <a:rPr lang="en-US" altLang="en-US" smtClean="0">
                <a:solidFill>
                  <a:schemeClr val="accent1"/>
                </a:solidFill>
              </a:rPr>
              <a:t>1 day = 24 hours</a:t>
            </a:r>
          </a:p>
          <a:p>
            <a:pPr lvl="1"/>
            <a:r>
              <a:rPr lang="en-US" altLang="en-US" smtClean="0">
                <a:solidFill>
                  <a:schemeClr val="accent1"/>
                </a:solidFill>
              </a:rPr>
              <a:t>1 hour = 60 minutes</a:t>
            </a:r>
          </a:p>
          <a:p>
            <a:pPr lvl="1"/>
            <a:r>
              <a:rPr lang="en-US" altLang="en-US" smtClean="0">
                <a:solidFill>
                  <a:schemeClr val="accent1"/>
                </a:solidFill>
              </a:rPr>
              <a:t>1 minute = 60 seconds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20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3200" smtClean="0"/>
          </a:p>
          <a:p>
            <a:pPr>
              <a:buFontTx/>
              <a:buNone/>
            </a:pPr>
            <a:r>
              <a:rPr lang="en-US" altLang="en-US" sz="3200" smtClean="0"/>
              <a:t>1.400 days   x   </a:t>
            </a:r>
            <a:r>
              <a:rPr lang="en-US" altLang="en-US" sz="3200" u="sng" smtClean="0"/>
              <a:t>24 hr</a:t>
            </a:r>
            <a:r>
              <a:rPr lang="en-US" altLang="en-US" sz="3200" smtClean="0"/>
              <a:t>     x    </a:t>
            </a:r>
            <a:r>
              <a:rPr lang="en-US" altLang="en-US" sz="3200" smtClean="0">
                <a:solidFill>
                  <a:schemeClr val="accent1"/>
                </a:solidFill>
              </a:rPr>
              <a:t>??</a:t>
            </a:r>
          </a:p>
          <a:p>
            <a:pPr>
              <a:buFontTx/>
              <a:buNone/>
            </a:pPr>
            <a:r>
              <a:rPr lang="en-US" altLang="en-US" sz="3200" smtClean="0"/>
              <a:t>			        1 day	</a:t>
            </a:r>
            <a:r>
              <a:rPr lang="en-US" altLang="en-US" sz="2100" smtClean="0"/>
              <a:t>	</a:t>
            </a: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4</a:t>
            </a:r>
          </a:p>
        </p:txBody>
      </p:sp>
    </p:spTree>
    <p:extLst>
      <p:ext uri="{BB962C8B-B14F-4D97-AF65-F5344CB8AC3E}">
        <p14:creationId xmlns:p14="http://schemas.microsoft.com/office/powerpoint/2010/main" val="333922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7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467600" y="2649538"/>
            <a:ext cx="4572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=</a:t>
            </a:r>
            <a:endParaRPr lang="en-US" altLang="en-US" sz="2000" smtClean="0"/>
          </a:p>
        </p:txBody>
      </p:sp>
      <p:sp>
        <p:nvSpPr>
          <p:cNvPr id="33796" name="Content Placeholder 2"/>
          <p:cNvSpPr txBox="1">
            <a:spLocks/>
          </p:cNvSpPr>
          <p:nvPr/>
        </p:nvSpPr>
        <p:spPr bwMode="auto">
          <a:xfrm>
            <a:off x="2201862" y="2916238"/>
            <a:ext cx="174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 dirty="0">
                <a:solidFill>
                  <a:srgbClr val="00003A"/>
                </a:solidFill>
                <a:latin typeface="Constantia" pitchFamily="18" charset="0"/>
              </a:rPr>
              <a:t>1 day</a:t>
            </a:r>
            <a:endParaRPr lang="en-US" altLang="en-US" sz="2000" dirty="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33797" name="Content Placeholder 2"/>
          <p:cNvSpPr txBox="1">
            <a:spLocks/>
          </p:cNvSpPr>
          <p:nvPr/>
        </p:nvSpPr>
        <p:spPr bwMode="auto">
          <a:xfrm>
            <a:off x="2187314" y="2354736"/>
            <a:ext cx="174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>
                <a:solidFill>
                  <a:srgbClr val="00003A"/>
                </a:solidFill>
                <a:latin typeface="Constantia" pitchFamily="18" charset="0"/>
              </a:rPr>
              <a:t>24 hours</a:t>
            </a:r>
            <a:endParaRPr lang="en-US" altLang="en-US" sz="200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083050" y="2368550"/>
            <a:ext cx="1749425" cy="5334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000F2E"/>
              </a:buClr>
              <a:buFontTx/>
              <a:buNone/>
              <a:defRPr/>
            </a:pPr>
            <a:r>
              <a:rPr lang="en-US" sz="2800" dirty="0" smtClean="0">
                <a:solidFill>
                  <a:srgbClr val="00003A"/>
                </a:solidFill>
              </a:rPr>
              <a:t>60 minutes</a:t>
            </a:r>
            <a:endParaRPr lang="en-US" sz="2000" dirty="0">
              <a:solidFill>
                <a:srgbClr val="00003A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1287" y="2916238"/>
            <a:ext cx="174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>
                <a:solidFill>
                  <a:srgbClr val="00003A"/>
                </a:solidFill>
                <a:latin typeface="Constantia" pitchFamily="18" charset="0"/>
              </a:rPr>
              <a:t>1 hour</a:t>
            </a:r>
            <a:endParaRPr lang="en-US" altLang="en-US" sz="200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832475" y="2382838"/>
            <a:ext cx="174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>
                <a:solidFill>
                  <a:srgbClr val="00003A"/>
                </a:solidFill>
                <a:latin typeface="Constantia" pitchFamily="18" charset="0"/>
              </a:rPr>
              <a:t>60 sec</a:t>
            </a:r>
            <a:endParaRPr lang="en-US" altLang="en-US" sz="200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832475" y="2916238"/>
            <a:ext cx="17494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>
                <a:solidFill>
                  <a:srgbClr val="00003A"/>
                </a:solidFill>
                <a:latin typeface="Constantia" pitchFamily="18" charset="0"/>
              </a:rPr>
              <a:t>1 minute</a:t>
            </a:r>
            <a:endParaRPr lang="en-US" altLang="en-US" sz="2000">
              <a:solidFill>
                <a:srgbClr val="00003A"/>
              </a:solidFill>
              <a:latin typeface="Constantia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51087" y="2895600"/>
            <a:ext cx="1450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81700" y="2901950"/>
            <a:ext cx="1450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32275" y="2901950"/>
            <a:ext cx="1450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5" name="Content Placeholder 2"/>
          <p:cNvSpPr txBox="1">
            <a:spLocks/>
          </p:cNvSpPr>
          <p:nvPr/>
        </p:nvSpPr>
        <p:spPr bwMode="auto">
          <a:xfrm>
            <a:off x="0" y="2590800"/>
            <a:ext cx="2057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>
                <a:solidFill>
                  <a:srgbClr val="00003A"/>
                </a:solidFill>
                <a:latin typeface="Constantia" pitchFamily="18" charset="0"/>
              </a:rPr>
              <a:t>1.4000 days</a:t>
            </a:r>
            <a:endParaRPr lang="en-US" altLang="en-US" sz="200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707062" y="25908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>
                <a:solidFill>
                  <a:srgbClr val="00003A"/>
                </a:solidFill>
                <a:latin typeface="Constantia" pitchFamily="18" charset="0"/>
              </a:rPr>
              <a:t>x</a:t>
            </a:r>
            <a:endParaRPr lang="en-US" altLang="en-US" sz="200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33807" name="Content Placeholder 2"/>
          <p:cNvSpPr txBox="1">
            <a:spLocks/>
          </p:cNvSpPr>
          <p:nvPr/>
        </p:nvSpPr>
        <p:spPr bwMode="auto">
          <a:xfrm>
            <a:off x="3802062" y="2628900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 dirty="0">
                <a:solidFill>
                  <a:srgbClr val="00003A"/>
                </a:solidFill>
                <a:latin typeface="Constantia" pitchFamily="18" charset="0"/>
              </a:rPr>
              <a:t>x</a:t>
            </a:r>
            <a:endParaRPr lang="en-US" altLang="en-US" sz="2000" dirty="0">
              <a:solidFill>
                <a:srgbClr val="00003A"/>
              </a:solidFill>
              <a:latin typeface="Constantia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267200" y="3886200"/>
            <a:ext cx="3630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000F2E"/>
                </a:solidFill>
              </a:rPr>
              <a:t>What will your answer be?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5159375" y="4648200"/>
            <a:ext cx="28416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3200" b="1">
                <a:solidFill>
                  <a:srgbClr val="00003A"/>
                </a:solidFill>
                <a:latin typeface="Constantia" pitchFamily="18" charset="0"/>
              </a:rPr>
              <a:t>120960 sec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873487" y="2590800"/>
            <a:ext cx="457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 dirty="0">
                <a:solidFill>
                  <a:srgbClr val="00003A"/>
                </a:solidFill>
                <a:latin typeface="Constantia" pitchFamily="18" charset="0"/>
              </a:rPr>
              <a:t>x</a:t>
            </a:r>
            <a:endParaRPr lang="en-US" altLang="en-US" sz="2000" dirty="0">
              <a:solidFill>
                <a:srgbClr val="00003A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9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dirty="0" smtClean="0">
                <a:solidFill>
                  <a:schemeClr val="accent2"/>
                </a:solidFill>
              </a:rPr>
              <a:t>What is </a:t>
            </a:r>
            <a:r>
              <a:rPr lang="en-US" sz="3200" b="1" i="1" dirty="0" smtClean="0">
                <a:solidFill>
                  <a:schemeClr val="accent2"/>
                </a:solidFill>
              </a:rPr>
              <a:t>wrong</a:t>
            </a:r>
            <a:r>
              <a:rPr lang="en-US" sz="3200" dirty="0" smtClean="0">
                <a:solidFill>
                  <a:schemeClr val="accent2"/>
                </a:solidFill>
              </a:rPr>
              <a:t> with the following setup?</a:t>
            </a:r>
            <a:br>
              <a:rPr lang="en-US" sz="3200" dirty="0" smtClean="0">
                <a:solidFill>
                  <a:schemeClr val="accent2"/>
                </a:solidFill>
              </a:rPr>
            </a:b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Tx/>
              <a:buNone/>
              <a:defRPr/>
            </a:pPr>
            <a:r>
              <a:rPr lang="en-US" sz="3200" b="1" dirty="0" smtClean="0"/>
              <a:t>1.4 day     x   </a:t>
            </a:r>
            <a:r>
              <a:rPr lang="en-US" sz="3200" b="1" u="sng" dirty="0" smtClean="0"/>
              <a:t>1 day  </a:t>
            </a:r>
            <a:r>
              <a:rPr lang="en-US" sz="3200" b="1" dirty="0" smtClean="0"/>
              <a:t>   x   </a:t>
            </a:r>
            <a:r>
              <a:rPr lang="en-US" sz="3200" b="1" u="sng" dirty="0" smtClean="0"/>
              <a:t>  60 min </a:t>
            </a:r>
            <a:r>
              <a:rPr lang="en-US" sz="3200" b="1" dirty="0" smtClean="0"/>
              <a:t>   x </a:t>
            </a:r>
            <a:r>
              <a:rPr lang="en-US" sz="3200" b="1" u="sng" dirty="0" smtClean="0"/>
              <a:t> 60 sec</a:t>
            </a:r>
          </a:p>
          <a:p>
            <a:pPr>
              <a:buFontTx/>
              <a:buNone/>
              <a:defRPr/>
            </a:pPr>
            <a:r>
              <a:rPr lang="en-US" sz="3200" b="1" dirty="0" smtClean="0"/>
              <a:t>                       24 </a:t>
            </a:r>
            <a:r>
              <a:rPr lang="en-US" sz="3200" b="1" dirty="0" err="1" smtClean="0"/>
              <a:t>hr</a:t>
            </a:r>
            <a:r>
              <a:rPr lang="en-US" sz="3200" b="1" dirty="0" smtClean="0"/>
              <a:t>             1 </a:t>
            </a:r>
            <a:r>
              <a:rPr lang="en-US" sz="3200" b="1" dirty="0" err="1" smtClean="0"/>
              <a:t>hr</a:t>
            </a:r>
            <a:r>
              <a:rPr lang="en-US" sz="3200" b="1" dirty="0" smtClean="0"/>
              <a:t>           1 min</a:t>
            </a:r>
          </a:p>
          <a:p>
            <a:pPr>
              <a:buFontTx/>
              <a:buNone/>
              <a:defRPr/>
            </a:pPr>
            <a:endParaRPr lang="en-US" sz="3200" dirty="0" smtClean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4</a:t>
            </a:r>
          </a:p>
        </p:txBody>
      </p:sp>
    </p:spTree>
    <p:extLst>
      <p:ext uri="{BB962C8B-B14F-4D97-AF65-F5344CB8AC3E}">
        <p14:creationId xmlns:p14="http://schemas.microsoft.com/office/powerpoint/2010/main" val="20864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3200" dirty="0" smtClean="0"/>
              <a:t>An adult human has 4.65 L of blood.  How many gallons of blood is that?</a:t>
            </a:r>
          </a:p>
          <a:p>
            <a:pPr>
              <a:buFontTx/>
              <a:buNone/>
              <a:defRPr/>
            </a:pPr>
            <a:r>
              <a:rPr lang="en-US" sz="3200" dirty="0" smtClean="0">
                <a:solidFill>
                  <a:schemeClr val="accent1"/>
                </a:solidFill>
              </a:rPr>
              <a:t>	What do you know:</a:t>
            </a:r>
            <a:r>
              <a:rPr lang="en-US" sz="3200" dirty="0" smtClean="0"/>
              <a:t>	</a:t>
            </a:r>
          </a:p>
          <a:p>
            <a:pPr>
              <a:buFontTx/>
              <a:buNone/>
              <a:defRPr/>
            </a:pPr>
            <a:r>
              <a:rPr lang="en-US" sz="3200" dirty="0"/>
              <a:t>	</a:t>
            </a:r>
            <a:r>
              <a:rPr lang="en-US" sz="3200" dirty="0" smtClean="0"/>
              <a:t>	1 quart = 0.946 L </a:t>
            </a:r>
          </a:p>
          <a:p>
            <a:pPr>
              <a:buFontTx/>
              <a:buNone/>
              <a:defRPr/>
            </a:pPr>
            <a:r>
              <a:rPr lang="en-US" sz="3200" dirty="0" smtClean="0"/>
              <a:t>		1 gallon = 4 quarts </a:t>
            </a:r>
          </a:p>
          <a:p>
            <a:pPr>
              <a:buFontTx/>
              <a:buNone/>
              <a:defRPr/>
            </a:pPr>
            <a:r>
              <a:rPr lang="en-US" sz="3200" dirty="0"/>
              <a:t>	</a:t>
            </a:r>
            <a:r>
              <a:rPr lang="en-US" sz="3200" dirty="0" smtClean="0"/>
              <a:t>	4.65 L</a:t>
            </a:r>
          </a:p>
          <a:p>
            <a:pPr>
              <a:lnSpc>
                <a:spcPct val="30000"/>
              </a:lnSpc>
              <a:buFontTx/>
              <a:buNone/>
              <a:defRPr/>
            </a:pPr>
            <a:endParaRPr lang="en-US" sz="3200" dirty="0" smtClean="0"/>
          </a:p>
          <a:p>
            <a:pPr>
              <a:buFontTx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4.65 L   x      </a:t>
            </a:r>
            <a:r>
              <a:rPr lang="en-US" sz="32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  </a:t>
            </a:r>
            <a:r>
              <a:rPr lang="en-US" sz="3200" u="sng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qt</a:t>
            </a:r>
            <a:r>
              <a:rPr lang="en-US" sz="32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x   </a:t>
            </a:r>
            <a:r>
              <a:rPr lang="en-US" sz="32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 gal   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=   1.23 gal</a:t>
            </a:r>
            <a:endParaRPr lang="en-US" sz="3200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                 0.946 L         4 </a:t>
            </a:r>
            <a:r>
              <a:rPr lang="en-US" sz="32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qt</a:t>
            </a:r>
            <a:r>
              <a:rPr lang="en-US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320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  <a:defRPr/>
            </a:pPr>
            <a:endParaRPr lang="en-US" sz="3200" dirty="0" smtClean="0"/>
          </a:p>
        </p:txBody>
      </p:sp>
      <p:graphicFrame>
        <p:nvGraphicFramePr>
          <p:cNvPr id="35843" name="Object 6"/>
          <p:cNvGraphicFramePr>
            <a:graphicFrameLocks noChangeAspect="1"/>
          </p:cNvGraphicFramePr>
          <p:nvPr/>
        </p:nvGraphicFramePr>
        <p:xfrm>
          <a:off x="6248400" y="2514600"/>
          <a:ext cx="1408113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lip" r:id="rId4" imgW="2614613" imgH="3535363" progId="">
                  <p:embed/>
                </p:oleObj>
              </mc:Choice>
              <mc:Fallback>
                <p:oleObj name="Clip" r:id="rId4" imgW="2614613" imgH="3535363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514600"/>
                        <a:ext cx="1408113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5</a:t>
            </a:r>
          </a:p>
        </p:txBody>
      </p:sp>
      <p:sp>
        <p:nvSpPr>
          <p:cNvPr id="3" name="Rectangle 2"/>
          <p:cNvSpPr/>
          <p:nvPr/>
        </p:nvSpPr>
        <p:spPr>
          <a:xfrm>
            <a:off x="6762750" y="5016500"/>
            <a:ext cx="1752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7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Independent or with small group of 2-3 people.</a:t>
            </a:r>
          </a:p>
        </p:txBody>
      </p:sp>
    </p:spTree>
    <p:extLst>
      <p:ext uri="{BB962C8B-B14F-4D97-AF65-F5344CB8AC3E}">
        <p14:creationId xmlns:p14="http://schemas.microsoft.com/office/powerpoint/2010/main" val="37043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Metric System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Base Units [BU]</a:t>
            </a:r>
          </a:p>
          <a:p>
            <a:pPr lvl="1"/>
            <a:r>
              <a:rPr lang="en-US" altLang="en-US" dirty="0" smtClean="0"/>
              <a:t>Liters</a:t>
            </a:r>
          </a:p>
          <a:p>
            <a:pPr lvl="1"/>
            <a:r>
              <a:rPr lang="en-US" altLang="en-US" dirty="0" smtClean="0"/>
              <a:t>Meters</a:t>
            </a:r>
          </a:p>
          <a:p>
            <a:pPr lvl="1"/>
            <a:r>
              <a:rPr lang="en-US" altLang="en-US" dirty="0" smtClean="0"/>
              <a:t>Grams</a:t>
            </a:r>
          </a:p>
          <a:p>
            <a:r>
              <a:rPr lang="en-US" altLang="en-US" dirty="0" smtClean="0"/>
              <a:t>Multiples of 10</a:t>
            </a:r>
          </a:p>
          <a:p>
            <a:pPr lvl="1"/>
            <a:r>
              <a:rPr lang="en-US" altLang="en-US" dirty="0" smtClean="0"/>
              <a:t>1 Kilo = 1000 [BU]</a:t>
            </a:r>
          </a:p>
          <a:p>
            <a:pPr lvl="1"/>
            <a:r>
              <a:rPr lang="en-US" altLang="en-US" dirty="0" smtClean="0"/>
              <a:t>1 [BU] = 100 </a:t>
            </a:r>
            <a:r>
              <a:rPr lang="en-US" altLang="en-US" dirty="0" err="1" smtClean="0"/>
              <a:t>centi</a:t>
            </a:r>
            <a:r>
              <a:rPr lang="en-US" altLang="en-US" dirty="0" smtClean="0"/>
              <a:t> = 1000 </a:t>
            </a:r>
            <a:r>
              <a:rPr lang="en-US" altLang="en-US" dirty="0" err="1" smtClean="0"/>
              <a:t>milli</a:t>
            </a:r>
            <a:r>
              <a:rPr lang="en-US" altLang="en-US" dirty="0" smtClean="0"/>
              <a:t> =1,000,000 micro = 1,000,000,000 </a:t>
            </a:r>
            <a:r>
              <a:rPr lang="en-US" altLang="en-US" dirty="0" err="1" smtClean="0"/>
              <a:t>nano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25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133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many centigrams are in 605 grams?</a:t>
            </a:r>
          </a:p>
          <a:p>
            <a:pPr lvl="1">
              <a:defRPr/>
            </a:pPr>
            <a:r>
              <a:rPr lang="en-US" dirty="0" smtClean="0"/>
              <a:t>What do you know?</a:t>
            </a:r>
          </a:p>
          <a:p>
            <a:pPr lvl="2">
              <a:defRPr/>
            </a:pPr>
            <a:r>
              <a:rPr lang="en-US" dirty="0" smtClean="0"/>
              <a:t>605 grams</a:t>
            </a:r>
          </a:p>
          <a:p>
            <a:pPr lvl="2">
              <a:defRPr/>
            </a:pPr>
            <a:r>
              <a:rPr lang="en-US" dirty="0" smtClean="0"/>
              <a:t>1 gram = 100 centigrams</a:t>
            </a:r>
          </a:p>
          <a:p>
            <a:pPr lvl="2">
              <a:defRPr/>
            </a:pPr>
            <a:endParaRPr lang="en-US" dirty="0"/>
          </a:p>
          <a:p>
            <a:pPr marL="685800" lvl="2" indent="0"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4495800"/>
            <a:ext cx="175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605 grams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06663" y="4775200"/>
            <a:ext cx="30559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18150" y="44958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82963" y="4776788"/>
            <a:ext cx="1236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1 gram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9088" y="4214813"/>
            <a:ext cx="2405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100 centigrams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03950" y="4506913"/>
            <a:ext cx="30460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solidFill>
                  <a:srgbClr val="00003A"/>
                </a:solidFill>
              </a:rPr>
              <a:t>60500 </a:t>
            </a:r>
            <a:r>
              <a:rPr lang="en-US" altLang="en-US" sz="2800" dirty="0">
                <a:solidFill>
                  <a:srgbClr val="00003A"/>
                </a:solidFill>
              </a:rPr>
              <a:t>centigrams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162768" y="4486275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 dirty="0">
                <a:solidFill>
                  <a:srgbClr val="00003A"/>
                </a:solidFill>
                <a:latin typeface="Constantia" pitchFamily="18" charset="0"/>
              </a:rPr>
              <a:t>x</a:t>
            </a:r>
            <a:endParaRPr lang="en-US" altLang="en-US" sz="2000" dirty="0">
              <a:solidFill>
                <a:srgbClr val="00003A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2590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How many meters are in 14 nanometers?</a:t>
            </a:r>
          </a:p>
          <a:p>
            <a:pPr>
              <a:defRPr/>
            </a:pPr>
            <a:r>
              <a:rPr lang="en-US" dirty="0" smtClean="0"/>
              <a:t>What do you know?</a:t>
            </a:r>
          </a:p>
          <a:p>
            <a:pPr lvl="1">
              <a:defRPr/>
            </a:pPr>
            <a:r>
              <a:rPr lang="en-US" dirty="0" smtClean="0"/>
              <a:t>14 nanometers</a:t>
            </a:r>
          </a:p>
          <a:p>
            <a:pPr lvl="1">
              <a:defRPr/>
            </a:pPr>
            <a:r>
              <a:rPr lang="en-US" dirty="0" smtClean="0"/>
              <a:t>1 meter = 1,000,000,000 nanometers or 10</a:t>
            </a:r>
            <a:r>
              <a:rPr lang="en-US" baseline="30000" dirty="0" smtClean="0"/>
              <a:t>9</a:t>
            </a:r>
            <a:r>
              <a:rPr lang="en-US" dirty="0" smtClean="0"/>
              <a:t> nm</a:t>
            </a:r>
          </a:p>
          <a:p>
            <a:pPr lvl="1">
              <a:defRPr/>
            </a:pPr>
            <a:endParaRPr lang="en-US" dirty="0"/>
          </a:p>
          <a:p>
            <a:pPr marL="365760" lvl="1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89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7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7475" y="4876800"/>
            <a:ext cx="1176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rgbClr val="00003A"/>
                </a:solidFill>
              </a:rPr>
              <a:t>14 nm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09738" y="5159375"/>
            <a:ext cx="290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1,000,000,000 nm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613" y="4592828"/>
            <a:ext cx="2736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0003A"/>
                </a:solidFill>
              </a:rPr>
              <a:t>1 m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744663" y="5138737"/>
            <a:ext cx="30559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343400" y="48768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29200" y="4940300"/>
            <a:ext cx="27368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>
                <a:solidFill>
                  <a:srgbClr val="00003A"/>
                </a:solidFill>
              </a:rPr>
              <a:t>1.4 x 10</a:t>
            </a:r>
            <a:r>
              <a:rPr lang="en-US" altLang="en-US" sz="2800" baseline="30000">
                <a:solidFill>
                  <a:srgbClr val="00003A"/>
                </a:solidFill>
              </a:rPr>
              <a:t>-8</a:t>
            </a:r>
            <a:r>
              <a:rPr lang="en-US" altLang="en-US" sz="2800">
                <a:solidFill>
                  <a:srgbClr val="00003A"/>
                </a:solidFill>
              </a:rPr>
              <a:t> m</a:t>
            </a:r>
          </a:p>
          <a:p>
            <a:pPr algn="ctr"/>
            <a:r>
              <a:rPr lang="en-US" altLang="en-US" sz="2800">
                <a:solidFill>
                  <a:srgbClr val="00003A"/>
                </a:solidFill>
              </a:rPr>
              <a:t>Or</a:t>
            </a:r>
          </a:p>
          <a:p>
            <a:pPr algn="ctr"/>
            <a:r>
              <a:rPr lang="en-US" altLang="en-US" sz="2800">
                <a:solidFill>
                  <a:srgbClr val="00003A"/>
                </a:solidFill>
              </a:rPr>
              <a:t>0.000000014 m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301750" y="4854765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 dirty="0">
                <a:solidFill>
                  <a:srgbClr val="00003A"/>
                </a:solidFill>
                <a:latin typeface="Constantia" pitchFamily="18" charset="0"/>
              </a:rPr>
              <a:t>x</a:t>
            </a:r>
            <a:endParaRPr lang="en-US" altLang="en-US" sz="2000" dirty="0">
              <a:solidFill>
                <a:srgbClr val="00003A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2" grpId="0"/>
      <p:bldP spid="13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895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How many meters are in 42.0 feet?</a:t>
            </a:r>
          </a:p>
          <a:p>
            <a:pPr lvl="1">
              <a:defRPr/>
            </a:pPr>
            <a:r>
              <a:rPr lang="en-US" dirty="0" smtClean="0"/>
              <a:t>What do you know?</a:t>
            </a:r>
          </a:p>
          <a:p>
            <a:pPr lvl="2">
              <a:defRPr/>
            </a:pPr>
            <a:r>
              <a:rPr lang="en-US" dirty="0" smtClean="0"/>
              <a:t>42.0 feet</a:t>
            </a:r>
          </a:p>
          <a:p>
            <a:pPr lvl="2">
              <a:defRPr/>
            </a:pPr>
            <a:r>
              <a:rPr lang="en-US" dirty="0" smtClean="0"/>
              <a:t>1 foot = 12 inches</a:t>
            </a:r>
          </a:p>
          <a:p>
            <a:pPr lvl="2">
              <a:defRPr/>
            </a:pPr>
            <a:r>
              <a:rPr lang="en-US" dirty="0" smtClean="0"/>
              <a:t>1 inch = 2.54 cm</a:t>
            </a:r>
          </a:p>
          <a:p>
            <a:pPr lvl="2">
              <a:defRPr/>
            </a:pPr>
            <a:r>
              <a:rPr lang="en-US" dirty="0" smtClean="0"/>
              <a:t>100 cm = 1 m</a:t>
            </a:r>
          </a:p>
          <a:p>
            <a:pPr marL="91440" indent="0">
              <a:buFont typeface="Wingdings 2" pitchFamily="18" charset="2"/>
              <a:buNone/>
              <a:defRPr/>
            </a:pPr>
            <a:endParaRPr lang="en-US" dirty="0" smtClean="0"/>
          </a:p>
          <a:p>
            <a:pPr marL="91440" indent="0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876800"/>
            <a:ext cx="133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42.0 feet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150" y="5111750"/>
            <a:ext cx="927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1 foot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81200" y="4649788"/>
            <a:ext cx="1333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12 inches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410200" y="4646613"/>
            <a:ext cx="1138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1 meter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6350" y="4646613"/>
            <a:ext cx="1169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2.54 cm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6350" y="5111750"/>
            <a:ext cx="906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1 inch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16550" y="5111750"/>
            <a:ext cx="1103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100 cm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981200" y="5106988"/>
            <a:ext cx="13319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740150" y="5106988"/>
            <a:ext cx="1331912" cy="47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46700" y="5106988"/>
            <a:ext cx="12493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60750" y="487680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x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78412" y="488156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x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635750" y="4876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026275" y="4876800"/>
            <a:ext cx="1050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rgbClr val="00003A"/>
                </a:solidFill>
              </a:rPr>
              <a:t>12.8 m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574800" y="4809332"/>
            <a:ext cx="457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19088" indent="-3190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700"/>
              </a:spcBef>
              <a:buClr>
                <a:srgbClr val="000F2E"/>
              </a:buClr>
              <a:buSzPct val="60000"/>
            </a:pPr>
            <a:r>
              <a:rPr lang="en-US" altLang="en-US" sz="2800" dirty="0">
                <a:solidFill>
                  <a:srgbClr val="00003A"/>
                </a:solidFill>
                <a:latin typeface="Constantia" pitchFamily="18" charset="0"/>
              </a:rPr>
              <a:t>x</a:t>
            </a:r>
            <a:endParaRPr lang="en-US" altLang="en-US" sz="2000" dirty="0">
              <a:solidFill>
                <a:srgbClr val="00003A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2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8" grpId="0"/>
      <p:bldP spid="20" grpId="0"/>
      <p:bldP spid="21" grpId="0"/>
      <p:bldP spid="22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162800" cy="3200400"/>
          </a:xfrm>
        </p:spPr>
        <p:txBody>
          <a:bodyPr/>
          <a:lstStyle/>
          <a:p>
            <a:r>
              <a:rPr lang="en-US" sz="2800" dirty="0" smtClean="0"/>
              <a:t>Use the conversion factors you already know, but when you square or cube the unit, don’t forget to cube the number also!</a:t>
            </a:r>
          </a:p>
          <a:p>
            <a:r>
              <a:rPr lang="en-US" sz="2800" dirty="0" smtClean="0"/>
              <a:t>Best way:  Square or cube </a:t>
            </a:r>
            <a:r>
              <a:rPr lang="en-US" sz="2800" smtClean="0"/>
              <a:t>the ENTIRE </a:t>
            </a:r>
            <a:r>
              <a:rPr lang="en-US" sz="2800" dirty="0" smtClean="0"/>
              <a:t>conversion factor</a:t>
            </a:r>
          </a:p>
          <a:p>
            <a:r>
              <a:rPr lang="en-US" sz="2800" dirty="0" smtClean="0"/>
              <a:t>Example:  Convert 4.3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to mm</a:t>
            </a:r>
            <a:r>
              <a:rPr lang="en-US" sz="2800" baseline="30000" dirty="0" smtClean="0"/>
              <a:t>3</a:t>
            </a:r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>
            <a:off x="2205882" y="5409212"/>
            <a:ext cx="140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3A"/>
              </a:solidFill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4191000" y="51054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CC33"/>
                </a:solidFill>
              </a:rPr>
              <a:t>or </a:t>
            </a:r>
            <a:r>
              <a:rPr lang="en-US" dirty="0">
                <a:solidFill>
                  <a:srgbClr val="00003A"/>
                </a:solidFill>
              </a:rPr>
              <a:t> </a:t>
            </a: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6553200" y="4876800"/>
            <a:ext cx="19050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400" i="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en-US" sz="2400" i="0" baseline="3000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2400" i="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mm</a:t>
            </a:r>
            <a:r>
              <a:rPr lang="en-US" sz="2400" i="0" baseline="3000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2400" i="0" baseline="3000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i="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en-US" sz="2400" i="0" baseline="3000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2400" i="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cm</a:t>
            </a:r>
            <a:r>
              <a:rPr lang="en-US" sz="2400" i="0" baseline="3000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22539" name="Line 12"/>
          <p:cNvSpPr>
            <a:spLocks noChangeShapeType="1"/>
          </p:cNvSpPr>
          <p:nvPr/>
        </p:nvSpPr>
        <p:spPr bwMode="auto">
          <a:xfrm>
            <a:off x="6553200" y="53340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3A"/>
              </a:solidFill>
            </a:endParaRPr>
          </a:p>
        </p:txBody>
      </p:sp>
      <p:sp>
        <p:nvSpPr>
          <p:cNvPr id="22542" name="Text Box 16"/>
          <p:cNvSpPr txBox="1">
            <a:spLocks noChangeArrowheads="1"/>
          </p:cNvSpPr>
          <p:nvPr/>
        </p:nvSpPr>
        <p:spPr bwMode="auto">
          <a:xfrm>
            <a:off x="3733800" y="63246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3A"/>
                </a:solidFill>
              </a:rPr>
              <a:t>= 4300 mm</a:t>
            </a:r>
            <a:r>
              <a:rPr lang="en-US" sz="2400" baseline="30000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Squares and Cubes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07641" y="5072390"/>
            <a:ext cx="1367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4.3 cm</a:t>
            </a:r>
            <a:r>
              <a:rPr lang="en-US" sz="2800" baseline="30000" dirty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2800" dirty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800" dirty="0">
              <a:solidFill>
                <a:srgbClr val="00003A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5123021"/>
            <a:ext cx="13676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4.3 cm</a:t>
            </a:r>
            <a:r>
              <a:rPr lang="en-US" sz="2800" baseline="30000" dirty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2800" dirty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800" dirty="0">
              <a:solidFill>
                <a:srgbClr val="00003A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1905000" y="4953000"/>
            <a:ext cx="19050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2400" i="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10  mm</a:t>
            </a:r>
            <a:endParaRPr lang="en-US" sz="2400" i="0" baseline="30000" dirty="0" smtClean="0">
              <a:solidFill>
                <a:srgbClr val="00003A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400" i="0" baseline="3000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i="0" dirty="0" smtClean="0">
                <a:solidFill>
                  <a:srgbClr val="00003A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cm</a:t>
            </a:r>
            <a:endParaRPr lang="en-US" sz="2400" i="0" baseline="30000" dirty="0" smtClean="0">
              <a:solidFill>
                <a:srgbClr val="00003A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1750" y="4724400"/>
            <a:ext cx="2157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rgbClr val="00003A"/>
                </a:solidFill>
              </a:rPr>
              <a:t>(    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8409" y="487434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652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020762"/>
          </a:xfrm>
          <a:noFill/>
          <a:ln w="57150"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Calculations Using Sig 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There are different rules for different mathematical operations: </a:t>
            </a:r>
          </a:p>
          <a:p>
            <a:pPr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RULE: When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multiplying and dividing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the answer has the same number of significant digits as the value with the fewest.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429000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Example: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23.0 cm x 432 cm x 19 cm =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calculated</a:t>
            </a:r>
            <a:r>
              <a:rPr lang="en-US" sz="2400" dirty="0" smtClean="0"/>
              <a:t> answer is 188,784 cm</a:t>
            </a:r>
            <a:r>
              <a:rPr lang="en-US" sz="2400" baseline="30000" dirty="0" smtClean="0"/>
              <a:t>3</a:t>
            </a:r>
            <a:br>
              <a:rPr lang="en-US" sz="2400" baseline="30000" dirty="0" smtClean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reported</a:t>
            </a:r>
            <a:r>
              <a:rPr lang="en-US" sz="2400" dirty="0" smtClean="0"/>
              <a:t> answer is rounded to </a:t>
            </a:r>
            <a:r>
              <a:rPr lang="en-US" sz="2400" dirty="0" smtClean="0">
                <a:solidFill>
                  <a:srgbClr val="7030A0"/>
                </a:solidFill>
              </a:rPr>
              <a:t>two sig figs </a:t>
            </a:r>
            <a:r>
              <a:rPr lang="en-US" sz="2400" dirty="0" smtClean="0"/>
              <a:t>because 19 cm has the least amount in the problem.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690118" y="6320135"/>
            <a:ext cx="35582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answer is 190,000 cm</a:t>
            </a:r>
            <a:r>
              <a:rPr lang="en-US" sz="2400" b="1" baseline="30000" dirty="0" smtClean="0">
                <a:solidFill>
                  <a:srgbClr val="7030A0"/>
                </a:solidFill>
              </a:rPr>
              <a:t>3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r>
              <a:rPr lang="en-US" sz="4400" dirty="0" smtClean="0">
                <a:latin typeface="Cambria" pitchFamily="18" charset="0"/>
              </a:rPr>
              <a:t>Learning Check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41148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Cambria" pitchFamily="18" charset="0"/>
              </a:rPr>
              <a:t>    A Nalgene water bottle holds 1000 cm</a:t>
            </a:r>
            <a:r>
              <a:rPr lang="en-US" sz="3200" baseline="30000" dirty="0" smtClean="0">
                <a:solidFill>
                  <a:schemeClr val="tx2"/>
                </a:solidFill>
                <a:latin typeface="Cambria" pitchFamily="18" charset="0"/>
              </a:rPr>
              <a:t>3</a:t>
            </a:r>
            <a:r>
              <a:rPr lang="en-US" sz="3200" dirty="0" smtClean="0">
                <a:solidFill>
                  <a:schemeClr val="tx2"/>
                </a:solidFill>
                <a:latin typeface="Cambria" pitchFamily="18" charset="0"/>
              </a:rPr>
              <a:t> of dihydrogen monoxide (DHMO).  How many cubic decimeters is that?</a:t>
            </a:r>
          </a:p>
          <a:p>
            <a:r>
              <a:rPr lang="en-US" sz="3200" dirty="0" smtClean="0">
                <a:solidFill>
                  <a:schemeClr val="tx2"/>
                </a:solidFill>
                <a:latin typeface="Cambria" pitchFamily="18" charset="0"/>
              </a:rPr>
              <a:t>1 </a:t>
            </a:r>
            <a:r>
              <a:rPr lang="en-US" sz="3200" dirty="0" err="1" smtClean="0">
                <a:solidFill>
                  <a:schemeClr val="tx2"/>
                </a:solidFill>
                <a:latin typeface="Cambria" pitchFamily="18" charset="0"/>
              </a:rPr>
              <a:t>dm</a:t>
            </a:r>
            <a:r>
              <a:rPr lang="en-US" sz="3200" dirty="0" smtClean="0">
                <a:solidFill>
                  <a:schemeClr val="tx2"/>
                </a:solidFill>
                <a:latin typeface="Cambria" pitchFamily="18" charset="0"/>
              </a:rPr>
              <a:t> = 10 cm</a:t>
            </a:r>
          </a:p>
        </p:txBody>
      </p:sp>
      <p:pic>
        <p:nvPicPr>
          <p:cNvPr id="23556" name="Picture 5" descr="10202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7526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0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2057400"/>
            <a:ext cx="1139952" cy="68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1 </a:t>
            </a:r>
            <a:r>
              <a:rPr lang="en-US" sz="3200" dirty="0" err="1" smtClean="0">
                <a:solidFill>
                  <a:schemeClr val="tx2"/>
                </a:solidFill>
              </a:rPr>
              <a:t>dm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  <a:endParaRPr lang="en-US" sz="3200" baseline="30000" dirty="0" smtClean="0">
              <a:solidFill>
                <a:schemeClr val="tx2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333247" y="1905000"/>
            <a:ext cx="2514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 b="1" i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 b="1" i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 b="1" i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 b="1" i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0" i="0" dirty="0">
                <a:solidFill>
                  <a:srgbClr val="000050"/>
                </a:solidFill>
              </a:rPr>
              <a:t>(    </a:t>
            </a:r>
            <a:r>
              <a:rPr lang="en-US" sz="7200" b="0" i="0" dirty="0" smtClean="0">
                <a:solidFill>
                  <a:srgbClr val="000050"/>
                </a:solidFill>
              </a:rPr>
              <a:t>  )</a:t>
            </a:r>
            <a:endParaRPr lang="en-US" sz="7200" b="0" i="0" dirty="0">
              <a:solidFill>
                <a:srgbClr val="000050"/>
              </a:solidFill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5867400" y="3734792"/>
            <a:ext cx="2743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000050"/>
                </a:solidFill>
              </a:rPr>
              <a:t>=   1 dm</a:t>
            </a:r>
            <a:r>
              <a:rPr lang="en-US" sz="3200" baseline="30000" dirty="0">
                <a:solidFill>
                  <a:srgbClr val="000050"/>
                </a:solidFill>
              </a:rPr>
              <a:t>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Practice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2329934"/>
            <a:ext cx="1694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50"/>
                </a:solidFill>
              </a:rPr>
              <a:t>1000 cm</a:t>
            </a:r>
            <a:r>
              <a:rPr lang="en-US" sz="2800" b="1" baseline="30000" dirty="0">
                <a:solidFill>
                  <a:srgbClr val="000050"/>
                </a:solidFill>
              </a:rPr>
              <a:t>3</a:t>
            </a:r>
            <a:r>
              <a:rPr lang="en-US" sz="2800" b="1" dirty="0">
                <a:solidFill>
                  <a:srgbClr val="000050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32895" y="2591544"/>
            <a:ext cx="188670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947095" y="2570818"/>
            <a:ext cx="1058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50"/>
                </a:solidFill>
              </a:rPr>
              <a:t>10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198978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33247" y="3048000"/>
            <a:ext cx="70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F2E"/>
                </a:solidFill>
              </a:rPr>
              <a:t>or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124200" y="3611562"/>
            <a:ext cx="1139952" cy="6858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F2E"/>
              </a:buClr>
              <a:buFontTx/>
              <a:buNone/>
              <a:defRPr/>
            </a:pPr>
            <a:r>
              <a:rPr lang="en-US" sz="3200" dirty="0" smtClean="0">
                <a:solidFill>
                  <a:srgbClr val="000050"/>
                </a:solidFill>
              </a:rPr>
              <a:t>1   </a:t>
            </a:r>
            <a:r>
              <a:rPr lang="en-US" sz="3200" dirty="0" err="1" smtClean="0">
                <a:solidFill>
                  <a:srgbClr val="000050"/>
                </a:solidFill>
              </a:rPr>
              <a:t>dm</a:t>
            </a:r>
            <a:r>
              <a:rPr lang="en-US" sz="3200" dirty="0" smtClean="0">
                <a:solidFill>
                  <a:srgbClr val="000050"/>
                </a:solidFill>
              </a:rPr>
              <a:t>  </a:t>
            </a:r>
            <a:endParaRPr lang="en-US" sz="3200" baseline="30000" dirty="0" smtClean="0">
              <a:solidFill>
                <a:srgbClr val="000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400" y="3884096"/>
            <a:ext cx="1694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50"/>
                </a:solidFill>
              </a:rPr>
              <a:t>1000 cm</a:t>
            </a:r>
            <a:r>
              <a:rPr lang="en-US" sz="2800" b="1" baseline="30000" dirty="0">
                <a:solidFill>
                  <a:srgbClr val="000050"/>
                </a:solidFill>
              </a:rPr>
              <a:t>3</a:t>
            </a:r>
            <a:r>
              <a:rPr lang="en-US" sz="2800" b="1" dirty="0">
                <a:solidFill>
                  <a:srgbClr val="000050"/>
                </a:solidFill>
              </a:rPr>
              <a:t>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685295" y="4145706"/>
            <a:ext cx="188670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971800" y="4124980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50"/>
                </a:solidFill>
              </a:rPr>
              <a:t>10   cm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7343" y="35331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2096" y="35052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82872" y="411269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40264" y="412498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124200" y="5364162"/>
            <a:ext cx="1139952" cy="6858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F2E"/>
              </a:buClr>
              <a:buFontTx/>
              <a:buNone/>
              <a:defRPr/>
            </a:pPr>
            <a:r>
              <a:rPr lang="en-US" sz="3200" dirty="0" smtClean="0">
                <a:solidFill>
                  <a:srgbClr val="000050"/>
                </a:solidFill>
              </a:rPr>
              <a:t>1   </a:t>
            </a:r>
            <a:r>
              <a:rPr lang="en-US" sz="3200" dirty="0" err="1" smtClean="0">
                <a:solidFill>
                  <a:srgbClr val="000050"/>
                </a:solidFill>
              </a:rPr>
              <a:t>dm</a:t>
            </a:r>
            <a:r>
              <a:rPr lang="en-US" sz="3200" dirty="0" smtClean="0">
                <a:solidFill>
                  <a:srgbClr val="000050"/>
                </a:solidFill>
              </a:rPr>
              <a:t>  </a:t>
            </a:r>
            <a:endParaRPr lang="en-US" sz="3200" baseline="30000" dirty="0" smtClean="0">
              <a:solidFill>
                <a:srgbClr val="000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14400" y="5636696"/>
            <a:ext cx="1694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50"/>
                </a:solidFill>
              </a:rPr>
              <a:t>1000 cm</a:t>
            </a:r>
            <a:r>
              <a:rPr lang="en-US" sz="2800" b="1" baseline="30000" dirty="0">
                <a:solidFill>
                  <a:srgbClr val="000050"/>
                </a:solidFill>
              </a:rPr>
              <a:t>3</a:t>
            </a:r>
            <a:r>
              <a:rPr lang="en-US" sz="2800" b="1" dirty="0">
                <a:solidFill>
                  <a:srgbClr val="000050"/>
                </a:solidFill>
              </a:rPr>
              <a:t> 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2685295" y="5898306"/>
            <a:ext cx="24403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075029" y="5941547"/>
            <a:ext cx="16337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50"/>
                </a:solidFill>
              </a:rPr>
              <a:t>1,000  cm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32096" y="5257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565496" y="591343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274026" y="4779387"/>
            <a:ext cx="703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F2E"/>
                </a:solidFill>
              </a:rPr>
              <a:t>or</a:t>
            </a:r>
          </a:p>
        </p:txBody>
      </p:sp>
      <p:cxnSp>
        <p:nvCxnSpPr>
          <p:cNvPr id="12" name="Straight Arrow Connector 11"/>
          <p:cNvCxnSpPr>
            <a:stCxn id="24582" idx="3"/>
          </p:cNvCxnSpPr>
          <p:nvPr/>
        </p:nvCxnSpPr>
        <p:spPr>
          <a:xfrm>
            <a:off x="4847847" y="2499519"/>
            <a:ext cx="1171953" cy="1454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51559" idx="1"/>
          </p:cNvCxnSpPr>
          <p:nvPr/>
        </p:nvCxnSpPr>
        <p:spPr>
          <a:xfrm flipV="1">
            <a:off x="4730904" y="4024511"/>
            <a:ext cx="1136496" cy="82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299152" y="4297362"/>
            <a:ext cx="568248" cy="1600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5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many cubic meters are </a:t>
            </a:r>
            <a:r>
              <a:rPr lang="en-US" smtClean="0"/>
              <a:t>in 50</a:t>
            </a:r>
            <a:r>
              <a:rPr lang="en-US" dirty="0" smtClean="0"/>
              <a:t>. cubic centimeters?</a:t>
            </a:r>
          </a:p>
          <a:p>
            <a:pPr lvl="1"/>
            <a:r>
              <a:rPr lang="en-US" dirty="0" smtClean="0"/>
              <a:t>What do you know?</a:t>
            </a:r>
          </a:p>
          <a:p>
            <a:pPr lvl="2"/>
            <a:r>
              <a:rPr lang="en-US" dirty="0" smtClean="0"/>
              <a:t>50. 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100</a:t>
            </a:r>
            <a:r>
              <a:rPr lang="en-US" baseline="30000" dirty="0" smtClean="0"/>
              <a:t> 3</a:t>
            </a:r>
            <a:r>
              <a:rPr lang="en-US" dirty="0" smtClean="0"/>
              <a:t> cm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</a:t>
            </a:r>
            <a:r>
              <a:rPr lang="en-US" baseline="30000" dirty="0" smtClean="0"/>
              <a:t> 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 - Example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24200" y="4068762"/>
            <a:ext cx="1139952" cy="68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F2E"/>
              </a:buClr>
              <a:buFontTx/>
              <a:buNone/>
              <a:defRPr/>
            </a:pPr>
            <a:r>
              <a:rPr lang="en-US" sz="3200" dirty="0" smtClean="0">
                <a:solidFill>
                  <a:srgbClr val="000050"/>
                </a:solidFill>
              </a:rPr>
              <a:t>1   m  </a:t>
            </a:r>
            <a:endParaRPr lang="en-US" sz="3200" baseline="30000" dirty="0" smtClean="0">
              <a:solidFill>
                <a:srgbClr val="000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341296"/>
            <a:ext cx="1406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50"/>
                </a:solidFill>
              </a:rPr>
              <a:t>50. cm</a:t>
            </a:r>
            <a:r>
              <a:rPr lang="en-US" sz="2800" b="1" baseline="30000" dirty="0">
                <a:solidFill>
                  <a:srgbClr val="000050"/>
                </a:solidFill>
              </a:rPr>
              <a:t>3</a:t>
            </a:r>
            <a:r>
              <a:rPr lang="en-US" sz="2800" b="1" dirty="0">
                <a:solidFill>
                  <a:srgbClr val="000050"/>
                </a:solidFill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85295" y="4602906"/>
            <a:ext cx="188670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11352" y="4582180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50"/>
                </a:solidFill>
              </a:rPr>
              <a:t>100   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7343" y="399038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2096" y="3962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2872" y="456989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0264" y="458218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441824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62954" y="5181600"/>
            <a:ext cx="2467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3A"/>
                </a:solidFill>
              </a:rPr>
              <a:t>5.0 x 10</a:t>
            </a:r>
            <a:r>
              <a:rPr lang="en-US" sz="3200" baseline="30000" dirty="0">
                <a:solidFill>
                  <a:srgbClr val="00003A"/>
                </a:solidFill>
              </a:rPr>
              <a:t>-5 </a:t>
            </a:r>
            <a:r>
              <a:rPr lang="en-US" sz="3200" dirty="0">
                <a:solidFill>
                  <a:srgbClr val="00003A"/>
                </a:solidFill>
              </a:rPr>
              <a:t>m </a:t>
            </a:r>
            <a:r>
              <a:rPr lang="en-US" sz="3200" baseline="30000" dirty="0">
                <a:solidFill>
                  <a:srgbClr val="00003A"/>
                </a:solidFill>
              </a:rPr>
              <a:t>3</a:t>
            </a:r>
            <a:endParaRPr lang="en-US" sz="3200" dirty="0">
              <a:solidFill>
                <a:srgbClr val="0000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58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Work with the people around you- this means supporting your lab mates if you understand this!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62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StoryTime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Once upon a time there was a man named Paddy...</a:t>
            </a:r>
            <a:endParaRPr lang="en-US" sz="3200" dirty="0"/>
          </a:p>
        </p:txBody>
      </p:sp>
      <p:pic>
        <p:nvPicPr>
          <p:cNvPr id="4098" name="Picture 2" descr="http://geology.com/world/world-map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7524465" cy="4487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3048000" y="3962400"/>
            <a:ext cx="1219200" cy="14478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Paddy’s Pool</a:t>
            </a:r>
            <a:endParaRPr lang="en-US" dirty="0"/>
          </a:p>
        </p:txBody>
      </p:sp>
      <p:pic>
        <p:nvPicPr>
          <p:cNvPr id="1026" name="Picture 2" descr="C:\Users\kbjorge\Dropbox\Chemistry\7_Numbers and Moles\Conversions - Prior to 2012\Paddy's P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629" y="1600200"/>
            <a:ext cx="7239000" cy="484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07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Homework/Reminders/Etc.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BRING A CALCULATOR TO CLASS</a:t>
            </a:r>
          </a:p>
          <a:p>
            <a:endParaRPr lang="en-US" dirty="0"/>
          </a:p>
          <a:p>
            <a:r>
              <a:rPr lang="en-US" dirty="0" smtClean="0"/>
              <a:t>Homework: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noFill/>
          <a:ln w="57150"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Calculations Using Sig Figs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There are different rules for different mathematical operations: </a:t>
            </a:r>
          </a:p>
          <a:p>
            <a:pPr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RULE: When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</a:rPr>
              <a:t>adding and subtracting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the answer is limited not by the significant digits, but the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limit of precision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!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494544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Example: </a:t>
            </a:r>
          </a:p>
          <a:p>
            <a:r>
              <a:rPr lang="en-US" sz="2400" dirty="0" smtClean="0"/>
              <a:t>	123.25 </a:t>
            </a:r>
            <a:r>
              <a:rPr lang="en-US" sz="2400" dirty="0" err="1" smtClean="0"/>
              <a:t>mL</a:t>
            </a:r>
            <a:r>
              <a:rPr lang="en-US" sz="2400" dirty="0" smtClean="0"/>
              <a:t> + 46.0 </a:t>
            </a:r>
            <a:r>
              <a:rPr lang="en-US" sz="2400" dirty="0" err="1" smtClean="0"/>
              <a:t>mL</a:t>
            </a:r>
            <a:r>
              <a:rPr lang="en-US" sz="2400" dirty="0" smtClean="0"/>
              <a:t> + 86.257 </a:t>
            </a:r>
            <a:r>
              <a:rPr lang="en-US" sz="2400" dirty="0" err="1" smtClean="0"/>
              <a:t>mL</a:t>
            </a:r>
            <a:r>
              <a:rPr lang="en-US" sz="2400" dirty="0" smtClean="0"/>
              <a:t> =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calculated</a:t>
            </a:r>
            <a:r>
              <a:rPr lang="en-US" sz="2400" dirty="0" smtClean="0"/>
              <a:t> answer is 255.507 </a:t>
            </a:r>
            <a:r>
              <a:rPr lang="en-US" sz="2400" dirty="0" err="1" smtClean="0"/>
              <a:t>mL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/>
            </a:r>
            <a:br>
              <a:rPr lang="en-US" sz="2400" baseline="30000" dirty="0" smtClean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b="1" u="sng" dirty="0" smtClean="0"/>
              <a:t>reported</a:t>
            </a:r>
            <a:r>
              <a:rPr lang="en-US" sz="2400" dirty="0" smtClean="0"/>
              <a:t> answer is rounded to </a:t>
            </a:r>
            <a:r>
              <a:rPr lang="en-US" sz="2400" dirty="0" smtClean="0">
                <a:solidFill>
                  <a:srgbClr val="7030A0"/>
                </a:solidFill>
              </a:rPr>
              <a:t>the tenths place </a:t>
            </a:r>
            <a:r>
              <a:rPr lang="en-US" sz="2400" dirty="0" smtClean="0"/>
              <a:t>because 46.0 </a:t>
            </a:r>
            <a:r>
              <a:rPr lang="en-US" sz="2400" dirty="0" err="1" smtClean="0"/>
              <a:t>mL</a:t>
            </a:r>
            <a:r>
              <a:rPr lang="en-US" sz="2400" dirty="0" smtClean="0"/>
              <a:t> has the lowest limit of precision.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873489" y="6167735"/>
            <a:ext cx="3146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The answer is 255.5 </a:t>
            </a:r>
            <a:r>
              <a:rPr lang="en-US" sz="2400" b="1" dirty="0" err="1" smtClean="0">
                <a:solidFill>
                  <a:srgbClr val="7030A0"/>
                </a:solidFill>
              </a:rPr>
              <a:t>mL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Makes Permanent!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</a:p>
          <a:p>
            <a:pPr algn="ctr">
              <a:buNone/>
            </a:pPr>
            <a:r>
              <a:rPr lang="en-US" dirty="0" smtClean="0"/>
              <a:t>The Dice Game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975" y="1428750"/>
            <a:ext cx="8274050" cy="51133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2800" smtClean="0">
                <a:latin typeface="Cambria" pitchFamily="18" charset="0"/>
              </a:rPr>
              <a:t>Fractions in which the numerator and denominator are EQUAL quantities expressed in different units</a:t>
            </a: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2100" smtClean="0">
                <a:latin typeface="Cambria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mtClean="0">
                <a:latin typeface="Cambria" pitchFamily="18" charset="0"/>
              </a:rPr>
              <a:t>	Example:    	</a:t>
            </a:r>
            <a:r>
              <a:rPr lang="en-US" altLang="en-US" b="1" smtClean="0">
                <a:solidFill>
                  <a:schemeClr val="accent2"/>
                </a:solidFill>
                <a:latin typeface="Cambria" pitchFamily="18" charset="0"/>
              </a:rPr>
              <a:t>1 in. = 2.54 cm</a:t>
            </a:r>
          </a:p>
          <a:p>
            <a:pPr>
              <a:buFontTx/>
              <a:buNone/>
            </a:pPr>
            <a:r>
              <a:rPr lang="en-US" altLang="en-US" smtClean="0">
                <a:latin typeface="Cambria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mtClean="0">
                <a:latin typeface="Cambria" pitchFamily="18" charset="0"/>
              </a:rPr>
              <a:t>	Factors:	</a:t>
            </a:r>
            <a:r>
              <a:rPr lang="en-US" altLang="en-US" b="1" u="sng" smtClean="0">
                <a:solidFill>
                  <a:schemeClr val="accent2"/>
                </a:solidFill>
                <a:latin typeface="Cambria" pitchFamily="18" charset="0"/>
              </a:rPr>
              <a:t>  1 in.   </a:t>
            </a:r>
            <a:r>
              <a:rPr lang="en-US" altLang="en-US" b="1" smtClean="0">
                <a:solidFill>
                  <a:schemeClr val="accent2"/>
                </a:solidFill>
                <a:latin typeface="Cambria" pitchFamily="18" charset="0"/>
              </a:rPr>
              <a:t>     Or     </a:t>
            </a:r>
            <a:r>
              <a:rPr lang="en-US" altLang="en-US" b="1" u="sng" smtClean="0">
                <a:solidFill>
                  <a:schemeClr val="accent2"/>
                </a:solidFill>
                <a:latin typeface="Cambria" pitchFamily="18" charset="0"/>
              </a:rPr>
              <a:t> 2.54 cm  </a:t>
            </a:r>
            <a:endParaRPr lang="en-US" altLang="en-US" b="1" smtClean="0">
              <a:solidFill>
                <a:schemeClr val="accent2"/>
              </a:solidFill>
              <a:latin typeface="Cambria" pitchFamily="18" charset="0"/>
            </a:endParaRPr>
          </a:p>
          <a:p>
            <a:pPr>
              <a:buFontTx/>
              <a:buNone/>
            </a:pPr>
            <a:r>
              <a:rPr lang="en-US" altLang="en-US" b="1" smtClean="0">
                <a:solidFill>
                  <a:schemeClr val="accent2"/>
                </a:solidFill>
                <a:latin typeface="Cambria" pitchFamily="18" charset="0"/>
              </a:rPr>
              <a:t>			2.54 cm	           1 in.</a:t>
            </a:r>
            <a:r>
              <a:rPr lang="en-US" altLang="en-US" sz="2100" smtClean="0">
                <a:latin typeface="Cambria" pitchFamily="18" charset="0"/>
              </a:rPr>
              <a:t>	</a:t>
            </a:r>
          </a:p>
          <a:p>
            <a:pPr>
              <a:lnSpc>
                <a:spcPct val="40000"/>
              </a:lnSpc>
              <a:buFontTx/>
              <a:buNone/>
            </a:pPr>
            <a:r>
              <a:rPr lang="en-US" altLang="en-US" sz="2100" smtClean="0">
                <a:latin typeface="Cambria" pitchFamily="18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ambria" pitchFamily="18" charset="0"/>
              </a:rPr>
              <a:t>	</a:t>
            </a:r>
            <a:endParaRPr lang="en-US" altLang="en-US" sz="2000" i="1" smtClean="0">
              <a:latin typeface="Cambria" pitchFamily="18" charset="0"/>
            </a:endParaRPr>
          </a:p>
          <a:p>
            <a:pPr>
              <a:buFontTx/>
              <a:buNone/>
            </a:pPr>
            <a:endParaRPr lang="en-US" altLang="en-US" sz="2000" smtClean="0">
              <a:latin typeface="Cambria" pitchFamily="18" charset="0"/>
            </a:endParaRPr>
          </a:p>
          <a:p>
            <a:pPr>
              <a:buFontTx/>
              <a:buNone/>
            </a:pPr>
            <a:r>
              <a:rPr lang="en-US" altLang="en-US" sz="2000" smtClean="0">
                <a:latin typeface="Cambria" pitchFamily="18" charset="0"/>
              </a:rPr>
              <a:t>	</a:t>
            </a:r>
          </a:p>
        </p:txBody>
      </p:sp>
      <p:sp>
        <p:nvSpPr>
          <p:cNvPr id="2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Conversion Factors</a:t>
            </a:r>
          </a:p>
        </p:txBody>
      </p:sp>
    </p:spTree>
    <p:extLst>
      <p:ext uri="{BB962C8B-B14F-4D97-AF65-F5344CB8AC3E}">
        <p14:creationId xmlns:p14="http://schemas.microsoft.com/office/powerpoint/2010/main" val="6882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conversion factor?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Your units are clearly indicated.</a:t>
            </a:r>
            <a:r>
              <a:rPr lang="en-US" sz="3700" dirty="0" smtClean="0"/>
              <a:t/>
            </a:r>
            <a:br>
              <a:rPr lang="en-US" sz="3700" dirty="0" smtClean="0"/>
            </a:br>
            <a:endParaRPr lang="en-US" sz="3700" dirty="0" smtClean="0"/>
          </a:p>
          <a:p>
            <a:r>
              <a:rPr lang="en-US" sz="4000" dirty="0" smtClean="0"/>
              <a:t>Reduces confusion on whether to multiply or divide.</a:t>
            </a:r>
            <a:br>
              <a:rPr lang="en-US" sz="4000" dirty="0" smtClean="0"/>
            </a:br>
            <a:endParaRPr lang="en-US" sz="4000" dirty="0" smtClean="0"/>
          </a:p>
          <a:p>
            <a:r>
              <a:rPr lang="en-US" sz="4000" dirty="0" smtClean="0"/>
              <a:t>Prepares you to complete more complex problems.</a:t>
            </a:r>
          </a:p>
        </p:txBody>
      </p:sp>
    </p:spTree>
    <p:extLst>
      <p:ext uri="{BB962C8B-B14F-4D97-AF65-F5344CB8AC3E}">
        <p14:creationId xmlns:p14="http://schemas.microsoft.com/office/powerpoint/2010/main" val="12286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many minutes are in 2.5 hours?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 smtClean="0"/>
              <a:t>What do you know about the problem?</a:t>
            </a:r>
          </a:p>
          <a:p>
            <a:endParaRPr lang="en-US" altLang="en-US" dirty="0" smtClean="0"/>
          </a:p>
          <a:p>
            <a:pPr lvl="1"/>
            <a:r>
              <a:rPr lang="en-US" altLang="en-US" sz="3200" dirty="0" smtClean="0"/>
              <a:t>2.5 hours</a:t>
            </a:r>
          </a:p>
          <a:p>
            <a:pPr lvl="1"/>
            <a:r>
              <a:rPr lang="en-US" altLang="en-US" sz="3200" dirty="0" smtClean="0"/>
              <a:t>1 hour = 60 minutes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824" y="4141271"/>
            <a:ext cx="1493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rgbClr val="00003A"/>
                </a:solidFill>
              </a:rPr>
              <a:t>2.5 hours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460375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60638" y="4657725"/>
            <a:ext cx="10969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1 hour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4048125"/>
            <a:ext cx="1711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60 minutes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14800" y="4343400"/>
            <a:ext cx="423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38663" y="4343400"/>
            <a:ext cx="19097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150 minutes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2787" y="5715000"/>
            <a:ext cx="3613944" cy="52322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b="1" dirty="0">
                <a:solidFill>
                  <a:srgbClr val="00003A"/>
                </a:solidFill>
              </a:rPr>
              <a:t>Units must </a:t>
            </a:r>
            <a:r>
              <a:rPr lang="en-US" altLang="en-US" sz="2800" b="1" dirty="0" smtClean="0">
                <a:solidFill>
                  <a:srgbClr val="00003A"/>
                </a:solidFill>
              </a:rPr>
              <a:t>cancel!</a:t>
            </a:r>
            <a:endParaRPr lang="en-US" altLang="en-US" sz="2800" b="1" dirty="0">
              <a:solidFill>
                <a:srgbClr val="00003A"/>
              </a:solidFill>
            </a:endParaRPr>
          </a:p>
        </p:txBody>
      </p:sp>
      <p:sp>
        <p:nvSpPr>
          <p:cNvPr id="29707" name="TextBox 10"/>
          <p:cNvSpPr txBox="1">
            <a:spLocks noChangeArrowheads="1"/>
          </p:cNvSpPr>
          <p:nvPr/>
        </p:nvSpPr>
        <p:spPr bwMode="auto">
          <a:xfrm>
            <a:off x="4538663" y="5181600"/>
            <a:ext cx="3767137" cy="12001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 dirty="0">
                <a:solidFill>
                  <a:prstClr val="white"/>
                </a:solidFill>
              </a:rPr>
              <a:t>Sig Figs:</a:t>
            </a:r>
          </a:p>
          <a:p>
            <a:r>
              <a:rPr lang="en-US" altLang="en-US" sz="2400" b="1" dirty="0">
                <a:solidFill>
                  <a:prstClr val="white"/>
                </a:solidFill>
              </a:rPr>
              <a:t>Conversion factors are </a:t>
            </a:r>
            <a:r>
              <a:rPr lang="en-US" altLang="en-US" sz="2400" b="1" dirty="0" smtClean="0">
                <a:solidFill>
                  <a:prstClr val="white"/>
                </a:solidFill>
              </a:rPr>
              <a:t>defined numbers</a:t>
            </a:r>
            <a:endParaRPr lang="en-US" altLang="en-US" sz="2400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43881" y="4403209"/>
            <a:ext cx="46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25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7848600" cy="4114800"/>
          </a:xfrm>
        </p:spPr>
        <p:txBody>
          <a:bodyPr/>
          <a:lstStyle/>
          <a:p>
            <a:r>
              <a:rPr lang="en-US" altLang="en-US" sz="3200" dirty="0" smtClean="0">
                <a:solidFill>
                  <a:schemeClr val="accent2"/>
                </a:solidFill>
              </a:rPr>
              <a:t>You have $7.25 in your pocket in quarters.  How many quarters do you have?</a:t>
            </a:r>
          </a:p>
          <a:p>
            <a:pPr lvl="1"/>
            <a:r>
              <a:rPr lang="en-US" altLang="en-US" dirty="0" smtClean="0"/>
              <a:t>Identify what you know</a:t>
            </a:r>
          </a:p>
          <a:p>
            <a:pPr lvl="2"/>
            <a:r>
              <a:rPr lang="en-US" altLang="en-US" dirty="0" smtClean="0"/>
              <a:t>You have $7.25</a:t>
            </a:r>
          </a:p>
          <a:p>
            <a:pPr lvl="2"/>
            <a:r>
              <a:rPr lang="en-US" altLang="en-US" dirty="0" smtClean="0"/>
              <a:t>$1 = 4 quarters</a:t>
            </a:r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4764088"/>
            <a:ext cx="1057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rgbClr val="00003A"/>
                </a:solidFill>
              </a:rPr>
              <a:t>$7.25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73288" y="5026025"/>
            <a:ext cx="1789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5114925"/>
            <a:ext cx="5826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$1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33600" y="4502150"/>
            <a:ext cx="168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rgbClr val="00003A"/>
                </a:solidFill>
              </a:rPr>
              <a:t>4 quarters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4745038"/>
            <a:ext cx="423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10063" y="4764088"/>
            <a:ext cx="215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rgbClr val="00003A"/>
                </a:solidFill>
              </a:rPr>
              <a:t>29.0 quarters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5749" y="4821515"/>
            <a:ext cx="46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  <p:bldP spid="3" grpId="0"/>
      <p:bldP spid="7" grpId="0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7848600" cy="4114800"/>
          </a:xfrm>
        </p:spPr>
        <p:txBody>
          <a:bodyPr/>
          <a:lstStyle/>
          <a:p>
            <a:r>
              <a:rPr lang="en-US" altLang="en-US" sz="3200" smtClean="0">
                <a:solidFill>
                  <a:schemeClr val="accent2"/>
                </a:solidFill>
              </a:rPr>
              <a:t>How many days old are you on your 16</a:t>
            </a:r>
            <a:r>
              <a:rPr lang="en-US" altLang="en-US" sz="3200" baseline="30000" smtClean="0">
                <a:solidFill>
                  <a:schemeClr val="accent2"/>
                </a:solidFill>
              </a:rPr>
              <a:t>th</a:t>
            </a:r>
            <a:r>
              <a:rPr lang="en-US" altLang="en-US" sz="3200" smtClean="0">
                <a:solidFill>
                  <a:schemeClr val="accent2"/>
                </a:solidFill>
              </a:rPr>
              <a:t> birthday?</a:t>
            </a:r>
          </a:p>
          <a:p>
            <a:pPr lvl="1"/>
            <a:r>
              <a:rPr lang="en-US" altLang="en-US" smtClean="0"/>
              <a:t>Identify what you know</a:t>
            </a:r>
          </a:p>
          <a:p>
            <a:pPr lvl="2"/>
            <a:r>
              <a:rPr lang="en-US" altLang="en-US" smtClean="0"/>
              <a:t>16 years</a:t>
            </a:r>
          </a:p>
          <a:p>
            <a:pPr lvl="2"/>
            <a:r>
              <a:rPr lang="en-US" altLang="en-US" smtClean="0"/>
              <a:t>1 year = 365 days</a:t>
            </a: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Practice Problem 3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4764088"/>
            <a:ext cx="1100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rgbClr val="00003A"/>
                </a:solidFill>
              </a:rPr>
              <a:t>16 </a:t>
            </a:r>
            <a:r>
              <a:rPr lang="en-US" altLang="en-US" sz="2800" dirty="0" err="1">
                <a:solidFill>
                  <a:srgbClr val="00003A"/>
                </a:solidFill>
              </a:rPr>
              <a:t>yrs</a:t>
            </a:r>
            <a:endParaRPr lang="en-US" altLang="en-US" sz="2800" dirty="0">
              <a:solidFill>
                <a:srgbClr val="00003A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92350" y="5026025"/>
            <a:ext cx="1746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5114925"/>
            <a:ext cx="11541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1 year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33600" y="4502150"/>
            <a:ext cx="1570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365 days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86200" y="4745038"/>
            <a:ext cx="4238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=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10063" y="4764088"/>
            <a:ext cx="1768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800">
                <a:solidFill>
                  <a:srgbClr val="00003A"/>
                </a:solidFill>
              </a:rPr>
              <a:t>5840 days</a:t>
            </a:r>
          </a:p>
        </p:txBody>
      </p:sp>
      <p:cxnSp>
        <p:nvCxnSpPr>
          <p:cNvPr id="16" name="Straight Arrow Connector 15"/>
          <p:cNvCxnSpPr>
            <a:stCxn id="11" idx="2"/>
          </p:cNvCxnSpPr>
          <p:nvPr/>
        </p:nvCxnSpPr>
        <p:spPr>
          <a:xfrm flipH="1">
            <a:off x="5194300" y="5287963"/>
            <a:ext cx="0" cy="5032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194300" y="5791200"/>
            <a:ext cx="6731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78538" y="5546725"/>
            <a:ext cx="26908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 b="1">
                <a:solidFill>
                  <a:srgbClr val="00003A"/>
                </a:solidFill>
              </a:rPr>
              <a:t>Significant Figures?</a:t>
            </a:r>
          </a:p>
          <a:p>
            <a:r>
              <a:rPr lang="en-US" altLang="en-US" sz="2400" b="1">
                <a:solidFill>
                  <a:srgbClr val="00003A"/>
                </a:solidFill>
              </a:rPr>
              <a:t>5800 days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2105" y="4841359"/>
            <a:ext cx="46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2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10" grpId="0"/>
      <p:bldP spid="11" grpId="0"/>
      <p:bldP spid="2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Seattle">
      <a:dk1>
        <a:srgbClr val="00003A"/>
      </a:dk1>
      <a:lt1>
        <a:sysClr val="window" lastClr="FFFFFF"/>
      </a:lt1>
      <a:dk2>
        <a:srgbClr val="000050"/>
      </a:dk2>
      <a:lt2>
        <a:srgbClr val="41DF0F"/>
      </a:lt2>
      <a:accent1>
        <a:srgbClr val="41DF0F"/>
      </a:accent1>
      <a:accent2>
        <a:srgbClr val="000F2E"/>
      </a:accent2>
      <a:accent3>
        <a:srgbClr val="000050"/>
      </a:accent3>
      <a:accent4>
        <a:srgbClr val="000F2E"/>
      </a:accent4>
      <a:accent5>
        <a:srgbClr val="77D5EA"/>
      </a:accent5>
      <a:accent6>
        <a:srgbClr val="77D5EA"/>
      </a:accent6>
      <a:hlink>
        <a:srgbClr val="A5A5A5"/>
      </a:hlink>
      <a:folHlink>
        <a:srgbClr val="FF000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710</Words>
  <Application>Microsoft Office PowerPoint</Application>
  <PresentationFormat>On-screen Show (4:3)</PresentationFormat>
  <Paragraphs>234</Paragraphs>
  <Slides>26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</vt:lpstr>
      <vt:lpstr>Comic Sans MS</vt:lpstr>
      <vt:lpstr>Constantia</vt:lpstr>
      <vt:lpstr>Tw Cen MT</vt:lpstr>
      <vt:lpstr>Wingdings</vt:lpstr>
      <vt:lpstr>Wingdings 2</vt:lpstr>
      <vt:lpstr>Median</vt:lpstr>
      <vt:lpstr>Clip</vt:lpstr>
      <vt:lpstr>Calculations:  Dimensional Analysis</vt:lpstr>
      <vt:lpstr>Calculations Using Sig Figs</vt:lpstr>
      <vt:lpstr>Calculations Using Sig Figs</vt:lpstr>
      <vt:lpstr>Practice Makes Permanent! </vt:lpstr>
      <vt:lpstr>Conversion Factors</vt:lpstr>
      <vt:lpstr>Why use a conversion factor?</vt:lpstr>
      <vt:lpstr>How many minutes are in 2.5 hours?</vt:lpstr>
      <vt:lpstr>Practice Problem</vt:lpstr>
      <vt:lpstr>Practice Problem 3</vt:lpstr>
      <vt:lpstr>Practice Problem 4</vt:lpstr>
      <vt:lpstr>Practice Problem 4</vt:lpstr>
      <vt:lpstr>Practice Problem 4</vt:lpstr>
      <vt:lpstr>Practice Problem 5</vt:lpstr>
      <vt:lpstr>Your Turn!</vt:lpstr>
      <vt:lpstr>The Metric System</vt:lpstr>
      <vt:lpstr>Practice Problem 6</vt:lpstr>
      <vt:lpstr>Practice Problem 7</vt:lpstr>
      <vt:lpstr>Practice Problem 8</vt:lpstr>
      <vt:lpstr>Squares and Cubes</vt:lpstr>
      <vt:lpstr>Learning Check</vt:lpstr>
      <vt:lpstr>Cubic Practice</vt:lpstr>
      <vt:lpstr>Cubic - Example</vt:lpstr>
      <vt:lpstr>Practice Time!</vt:lpstr>
      <vt:lpstr>StoryTime!</vt:lpstr>
      <vt:lpstr>Paddy’s Pool</vt:lpstr>
      <vt:lpstr>Homework/Reminders/Etc.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MEGAN KOVACH</cp:lastModifiedBy>
  <cp:revision>43</cp:revision>
  <dcterms:created xsi:type="dcterms:W3CDTF">2015-08-24T17:16:23Z</dcterms:created>
  <dcterms:modified xsi:type="dcterms:W3CDTF">2017-01-25T13:01:03Z</dcterms:modified>
</cp:coreProperties>
</file>