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9271-9865-4FC3-9913-6D7DA49FCE0A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D1CDB-749E-40A8-AA6B-E91359E50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407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9271-9865-4FC3-9913-6D7DA49FCE0A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D1CDB-749E-40A8-AA6B-E91359E50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4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9271-9865-4FC3-9913-6D7DA49FCE0A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D1CDB-749E-40A8-AA6B-E91359E50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94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9271-9865-4FC3-9913-6D7DA49FCE0A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D1CDB-749E-40A8-AA6B-E91359E50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5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9271-9865-4FC3-9913-6D7DA49FCE0A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D1CDB-749E-40A8-AA6B-E91359E50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4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9271-9865-4FC3-9913-6D7DA49FCE0A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D1CDB-749E-40A8-AA6B-E91359E50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8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9271-9865-4FC3-9913-6D7DA49FCE0A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D1CDB-749E-40A8-AA6B-E91359E50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27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9271-9865-4FC3-9913-6D7DA49FCE0A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D1CDB-749E-40A8-AA6B-E91359E50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99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9271-9865-4FC3-9913-6D7DA49FCE0A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D1CDB-749E-40A8-AA6B-E91359E50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1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9271-9865-4FC3-9913-6D7DA49FCE0A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D1CDB-749E-40A8-AA6B-E91359E50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9271-9865-4FC3-9913-6D7DA49FCE0A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D1CDB-749E-40A8-AA6B-E91359E50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6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99271-9865-4FC3-9913-6D7DA49FCE0A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D1CDB-749E-40A8-AA6B-E91359E50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4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Redox Reactions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happens when the electrons are moving?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78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And now, the tricky part…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 substance that has been </a:t>
            </a:r>
            <a:r>
              <a:rPr lang="en-US" dirty="0" smtClean="0">
                <a:solidFill>
                  <a:srgbClr val="0070C0"/>
                </a:solidFill>
              </a:rPr>
              <a:t>oxidized </a:t>
            </a:r>
            <a:r>
              <a:rPr lang="en-US" dirty="0" smtClean="0"/>
              <a:t>is called a </a:t>
            </a:r>
            <a:r>
              <a:rPr lang="en-US" dirty="0" smtClean="0">
                <a:solidFill>
                  <a:srgbClr val="0070C0"/>
                </a:solidFill>
              </a:rPr>
              <a:t>reducing AGENT </a:t>
            </a:r>
            <a:r>
              <a:rPr lang="en-US" dirty="0" smtClean="0"/>
              <a:t>because it caused the other substance to take their </a:t>
            </a:r>
            <a:r>
              <a:rPr lang="en-US" dirty="0" smtClean="0"/>
              <a:t>electrons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 substance that has been </a:t>
            </a:r>
            <a:r>
              <a:rPr lang="en-US" dirty="0" smtClean="0">
                <a:solidFill>
                  <a:srgbClr val="FF0000"/>
                </a:solidFill>
              </a:rPr>
              <a:t>reduced</a:t>
            </a:r>
            <a:r>
              <a:rPr lang="en-US" dirty="0" smtClean="0"/>
              <a:t> is called an </a:t>
            </a:r>
            <a:r>
              <a:rPr lang="en-US" dirty="0" smtClean="0">
                <a:solidFill>
                  <a:srgbClr val="FF0000"/>
                </a:solidFill>
              </a:rPr>
              <a:t>oxidizing AGENT </a:t>
            </a:r>
            <a:r>
              <a:rPr lang="en-US" dirty="0" smtClean="0"/>
              <a:t>because it caused the other substance to give up its own electrons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719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034" y="304801"/>
            <a:ext cx="10139966" cy="5826125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dirty="0" smtClean="0"/>
              <a:t>Br starts with 0 charge and ends with -1</a:t>
            </a:r>
          </a:p>
          <a:p>
            <a:pPr lvl="1">
              <a:defRPr/>
            </a:pPr>
            <a:r>
              <a:rPr lang="en-US" dirty="0"/>
              <a:t>The charge has gone down, because Br has gained electrons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pPr marL="0" indent="0">
              <a:buNone/>
              <a:defRPr/>
            </a:pPr>
            <a:r>
              <a:rPr lang="en-US" dirty="0" smtClean="0"/>
              <a:t>Mg starts with 0 charge and ends with +2</a:t>
            </a:r>
          </a:p>
          <a:p>
            <a:pPr lvl="1">
              <a:defRPr/>
            </a:pPr>
            <a:r>
              <a:rPr lang="en-US" dirty="0">
                <a:sym typeface="Wingdings" pitchFamily="2" charset="2"/>
              </a:rPr>
              <a:t>The charge has gone up, because Mg has lost electrons.</a:t>
            </a:r>
          </a:p>
          <a:p>
            <a:pPr lvl="1">
              <a:defRPr/>
            </a:pPr>
            <a:endParaRPr lang="en-US" dirty="0" smtClean="0">
              <a:solidFill>
                <a:srgbClr val="0070C0"/>
              </a:solidFill>
              <a:sym typeface="Wingdings" pitchFamily="2" charset="2"/>
            </a:endParaRPr>
          </a:p>
          <a:p>
            <a:pPr lvl="1">
              <a:defRPr/>
            </a:pPr>
            <a:endParaRPr lang="en-US" dirty="0" smtClean="0">
              <a:solidFill>
                <a:srgbClr val="0070C0"/>
              </a:solidFill>
              <a:sym typeface="Wingdings" pitchFamily="2" charset="2"/>
            </a:endParaRPr>
          </a:p>
          <a:p>
            <a:pPr lvl="1">
              <a:defRPr/>
            </a:pPr>
            <a:endParaRPr lang="en-US" dirty="0" smtClean="0">
              <a:solidFill>
                <a:srgbClr val="0070C0"/>
              </a:solidFill>
              <a:sym typeface="Wingdings" pitchFamily="2" charset="2"/>
            </a:endParaRPr>
          </a:p>
          <a:p>
            <a:pPr lvl="1">
              <a:defRPr/>
            </a:pPr>
            <a:endParaRPr lang="en-US" dirty="0">
              <a:solidFill>
                <a:srgbClr val="0070C0"/>
              </a:solidFill>
              <a:sym typeface="Wingdings" pitchFamily="2" charset="2"/>
            </a:endParaRPr>
          </a:p>
          <a:p>
            <a:pPr lvl="1">
              <a:defRPr/>
            </a:pPr>
            <a:endParaRPr lang="en-US" dirty="0" smtClean="0">
              <a:solidFill>
                <a:srgbClr val="0070C0"/>
              </a:solidFill>
              <a:sym typeface="Wingdings" pitchFamily="2" charset="2"/>
            </a:endParaRPr>
          </a:p>
          <a:p>
            <a:pPr marL="0" indent="0">
              <a:buNone/>
              <a:defRPr/>
            </a:pPr>
            <a:r>
              <a:rPr lang="en-US" sz="2500" dirty="0"/>
              <a:t>This means Br has been ______ and is the _______ agent.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500" dirty="0"/>
              <a:t>					</a:t>
            </a:r>
            <a:r>
              <a:rPr lang="en-US" sz="2400" dirty="0" smtClean="0"/>
              <a:t> </a:t>
            </a:r>
            <a:r>
              <a:rPr lang="en-US" sz="2400" dirty="0"/>
              <a:t>		</a:t>
            </a:r>
            <a:endParaRPr lang="en-US" dirty="0" smtClean="0"/>
          </a:p>
          <a:p>
            <a:pPr marL="0" indent="0">
              <a:buClr>
                <a:srgbClr val="FFFFCC"/>
              </a:buClr>
              <a:buNone/>
              <a:defRPr/>
            </a:pPr>
            <a:r>
              <a:rPr lang="en-US" sz="2500" dirty="0"/>
              <a:t>This means Mg has been ______ and is the _______ agent.</a:t>
            </a:r>
          </a:p>
          <a:p>
            <a:pPr>
              <a:buClr>
                <a:srgbClr val="FFFFCC"/>
              </a:buClr>
              <a:buFont typeface="Wingdings" panose="05000000000000000000" pitchFamily="2" charset="2"/>
              <a:buNone/>
              <a:defRPr/>
            </a:pPr>
            <a:r>
              <a:rPr lang="en-US" sz="2500" dirty="0"/>
              <a:t>				 	    		  			</a:t>
            </a:r>
          </a:p>
          <a:p>
            <a:pPr>
              <a:defRPr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3315" name="Picture 2" descr="http://www.peoi.net/Courses/Coursesen/chemorg/Resources/ballgob-eq03_0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643" y="2570163"/>
            <a:ext cx="961866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690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18" y="309093"/>
            <a:ext cx="10294513" cy="68580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 smtClean="0"/>
              <a:t>Na starts with a +1 charge, ends with 0 charge</a:t>
            </a:r>
          </a:p>
          <a:p>
            <a:pPr lvl="1">
              <a:defRPr/>
            </a:pPr>
            <a:r>
              <a:rPr lang="en-US" dirty="0" smtClean="0"/>
              <a:t>Charge has gone down because it gained electrons</a:t>
            </a:r>
          </a:p>
          <a:p>
            <a:pPr marL="0" indent="0">
              <a:buNone/>
              <a:defRPr/>
            </a:pPr>
            <a:r>
              <a:rPr lang="en-US" dirty="0" err="1" smtClean="0"/>
              <a:t>Cl</a:t>
            </a:r>
            <a:r>
              <a:rPr lang="en-US" dirty="0" smtClean="0"/>
              <a:t> starts with a -1 charge, ends with 0 charge</a:t>
            </a:r>
          </a:p>
          <a:p>
            <a:pPr lvl="1">
              <a:defRPr/>
            </a:pPr>
            <a:r>
              <a:rPr lang="en-US" dirty="0" smtClean="0"/>
              <a:t>Charge has gone up because it lost electrons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marL="0" indent="0">
              <a:buNone/>
              <a:defRPr/>
            </a:pPr>
            <a:r>
              <a:rPr lang="en-US" sz="2500" dirty="0"/>
              <a:t>This means Na has been _______ and is the </a:t>
            </a:r>
            <a:r>
              <a:rPr lang="en-US" dirty="0"/>
              <a:t>______</a:t>
            </a:r>
            <a:r>
              <a:rPr lang="en-US" sz="2500" dirty="0"/>
              <a:t> agent.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2500" dirty="0" smtClean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500" dirty="0" smtClean="0"/>
              <a:t>This </a:t>
            </a:r>
            <a:r>
              <a:rPr lang="en-US" sz="2500" dirty="0"/>
              <a:t>means Cl has been ______ and is the _______ agent.</a:t>
            </a:r>
          </a:p>
          <a:p>
            <a:pPr>
              <a:buClr>
                <a:srgbClr val="FFFFCC"/>
              </a:buClr>
              <a:buFont typeface="Wingdings" panose="05000000000000000000" pitchFamily="2" charset="2"/>
              <a:buNone/>
              <a:defRPr/>
            </a:pPr>
            <a:r>
              <a:rPr lang="en-US" sz="2500" dirty="0"/>
              <a:t>				 			</a:t>
            </a:r>
          </a:p>
          <a:p>
            <a:pPr lvl="1">
              <a:defRPr/>
            </a:pPr>
            <a:endParaRPr lang="en-US" dirty="0"/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23" b="10649"/>
          <a:stretch>
            <a:fillRect/>
          </a:stretch>
        </p:blipFill>
        <p:spPr bwMode="auto">
          <a:xfrm>
            <a:off x="1533526" y="2133600"/>
            <a:ext cx="91344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2886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71" y="0"/>
            <a:ext cx="11397803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dirty="0"/>
              <a:t>Zn started with 0 charge, ended with +2 </a:t>
            </a:r>
          </a:p>
          <a:p>
            <a:pPr lvl="1">
              <a:defRPr/>
            </a:pPr>
            <a:r>
              <a:rPr lang="en-US" dirty="0"/>
              <a:t>Charge has gone up because it lost electrons</a:t>
            </a:r>
          </a:p>
          <a:p>
            <a:pPr marL="0" indent="0">
              <a:buNone/>
              <a:defRPr/>
            </a:pPr>
            <a:r>
              <a:rPr lang="en-US" dirty="0"/>
              <a:t>Cu started with +2 charge, ended with 0</a:t>
            </a:r>
          </a:p>
          <a:p>
            <a:pPr lvl="1">
              <a:defRPr/>
            </a:pPr>
            <a:r>
              <a:rPr lang="en-US" dirty="0"/>
              <a:t>Charge has gone down because it gained electrons</a:t>
            </a:r>
          </a:p>
          <a:p>
            <a:pPr marL="0" indent="0">
              <a:buNone/>
              <a:defRPr/>
            </a:pP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 started and ended with -2, no electrons changed here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 marL="0" indent="0">
              <a:buNone/>
              <a:defRPr/>
            </a:pPr>
            <a:r>
              <a:rPr lang="en-US" dirty="0"/>
              <a:t>Zn has been </a:t>
            </a:r>
            <a:r>
              <a:rPr lang="en-US" dirty="0" smtClean="0"/>
              <a:t>_________ and </a:t>
            </a:r>
            <a:r>
              <a:rPr lang="en-US" dirty="0"/>
              <a:t>is the _________ </a:t>
            </a:r>
            <a:r>
              <a:rPr lang="en-US" dirty="0" smtClean="0"/>
              <a:t>agent</a:t>
            </a: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Cu has been _________ </a:t>
            </a:r>
            <a:r>
              <a:rPr lang="en-US" dirty="0" smtClean="0"/>
              <a:t>and </a:t>
            </a:r>
            <a:r>
              <a:rPr lang="en-US" dirty="0"/>
              <a:t>is the _________ </a:t>
            </a:r>
            <a:r>
              <a:rPr lang="en-US" dirty="0" smtClean="0"/>
              <a:t>agent</a:t>
            </a:r>
          </a:p>
          <a:p>
            <a:pPr marL="0" indent="0">
              <a:buNone/>
              <a:defRPr/>
            </a:pPr>
            <a:r>
              <a:rPr lang="en-US" dirty="0" smtClean="0"/>
              <a:t>So… what about the SO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-2</a:t>
            </a:r>
            <a:r>
              <a:rPr lang="en-US" dirty="0" smtClean="0"/>
              <a:t>? </a:t>
            </a:r>
            <a:endParaRPr lang="en-US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83" b="10112"/>
          <a:stretch>
            <a:fillRect/>
          </a:stretch>
        </p:blipFill>
        <p:spPr bwMode="auto">
          <a:xfrm>
            <a:off x="2034862" y="2324662"/>
            <a:ext cx="7563566" cy="2208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0701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7724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6 Types of Chemical Reactions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72869" y="1325563"/>
            <a:ext cx="12313491" cy="56242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All chemical reactions can be described in terms of something moving. The 6 Types of reactions are classified as follows: </a:t>
            </a:r>
          </a:p>
          <a:p>
            <a:r>
              <a:rPr lang="en-US" sz="3600" dirty="0" smtClean="0"/>
              <a:t>Movement of Electrons: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dirty="0" smtClean="0"/>
              <a:t>Addition 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dirty="0" smtClean="0"/>
              <a:t>Decomposition 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dirty="0" smtClean="0"/>
              <a:t>Single Displacement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dirty="0" smtClean="0"/>
              <a:t>Combustion </a:t>
            </a:r>
          </a:p>
          <a:p>
            <a:r>
              <a:rPr lang="en-US" sz="3600" dirty="0" smtClean="0"/>
              <a:t>Movement of Ions: </a:t>
            </a:r>
          </a:p>
          <a:p>
            <a:pPr marL="1428750" lvl="2" indent="-514350">
              <a:buFont typeface="+mj-lt"/>
              <a:buAutoNum type="arabicPeriod" startAt="5"/>
            </a:pPr>
            <a:r>
              <a:rPr lang="en-US" sz="2800" dirty="0" smtClean="0"/>
              <a:t>Double Displacement </a:t>
            </a:r>
          </a:p>
          <a:p>
            <a:r>
              <a:rPr lang="en-US" sz="3600" dirty="0" smtClean="0"/>
              <a:t>Movement of Protons: </a:t>
            </a:r>
          </a:p>
          <a:p>
            <a:pPr marL="1428750" lvl="2" indent="-514350">
              <a:buFont typeface="+mj-lt"/>
              <a:buAutoNum type="arabicPeriod" startAt="6"/>
            </a:pPr>
            <a:r>
              <a:rPr lang="en-US" sz="2800" dirty="0" smtClean="0"/>
              <a:t>Acid-Base</a:t>
            </a:r>
            <a:endParaRPr lang="en-US" sz="2800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44295" y="3071396"/>
            <a:ext cx="3635375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1627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Moving Electrons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350" y="1542290"/>
            <a:ext cx="10515600" cy="435133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 smtClean="0"/>
              <a:t>In these reactions, one or more electrons move from one atom to another, allowing those atoms to act differently than in their original compounds. </a:t>
            </a:r>
          </a:p>
          <a:p>
            <a:pPr marL="0" indent="0">
              <a:buNone/>
              <a:defRPr/>
            </a:pPr>
            <a:r>
              <a:rPr lang="en-US" dirty="0" smtClean="0"/>
              <a:t>Examples:</a:t>
            </a:r>
            <a:endParaRPr lang="en-US" dirty="0" smtClean="0"/>
          </a:p>
          <a:p>
            <a:pPr lvl="1">
              <a:defRPr/>
            </a:pPr>
            <a:r>
              <a:rPr lang="en-US" dirty="0" smtClean="0">
                <a:sym typeface="Wingdings" pitchFamily="2" charset="2"/>
              </a:rPr>
              <a:t>SYNTHESIS: 		Mg </a:t>
            </a:r>
            <a:r>
              <a:rPr lang="en-US" dirty="0" smtClean="0">
                <a:sym typeface="Wingdings" pitchFamily="2" charset="2"/>
              </a:rPr>
              <a:t>+ Br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smtClean="0">
                <a:sym typeface="Wingdings" pitchFamily="2" charset="2"/>
              </a:rPr>
              <a:t>MgBr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baseline="30000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</a:t>
            </a:r>
            <a:endParaRPr lang="en-US" baseline="-25000" dirty="0" smtClean="0">
              <a:sym typeface="Wingdings" pitchFamily="2" charset="2"/>
            </a:endParaRPr>
          </a:p>
          <a:p>
            <a:pPr lvl="1">
              <a:defRPr/>
            </a:pPr>
            <a:r>
              <a:rPr lang="en-US" dirty="0" smtClean="0">
                <a:sym typeface="Wingdings" pitchFamily="2" charset="2"/>
              </a:rPr>
              <a:t>DECOMPOSITION: 	</a:t>
            </a:r>
            <a:r>
              <a:rPr lang="en-US" dirty="0" err="1" smtClean="0">
                <a:sym typeface="Wingdings" pitchFamily="2" charset="2"/>
              </a:rPr>
              <a:t>NaCl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 Na + Cl</a:t>
            </a:r>
            <a:r>
              <a:rPr lang="en-US" baseline="-25000" dirty="0" smtClean="0">
                <a:sym typeface="Wingdings" pitchFamily="2" charset="2"/>
              </a:rPr>
              <a:t>2</a:t>
            </a:r>
          </a:p>
          <a:p>
            <a:pPr lvl="1">
              <a:defRPr/>
            </a:pPr>
            <a:r>
              <a:rPr lang="en-US" dirty="0" smtClean="0"/>
              <a:t>SINGLE REPLACEMENT:  Zn </a:t>
            </a:r>
            <a:r>
              <a:rPr lang="en-US" dirty="0" smtClean="0"/>
              <a:t>+ CuSO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Cu + ZnSO</a:t>
            </a:r>
            <a:r>
              <a:rPr lang="en-US" baseline="-25000" dirty="0" smtClean="0">
                <a:sym typeface="Wingdings" pitchFamily="2" charset="2"/>
              </a:rPr>
              <a:t>4</a:t>
            </a:r>
          </a:p>
          <a:p>
            <a:pPr lvl="1">
              <a:defRPr/>
            </a:pPr>
            <a:endParaRPr lang="en-US" baseline="-25000" dirty="0" smtClean="0">
              <a:sym typeface="Wingdings" pitchFamily="2" charset="2"/>
            </a:endParaRPr>
          </a:p>
          <a:p>
            <a:pPr>
              <a:defRPr/>
            </a:pPr>
            <a:endParaRPr lang="en-US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26545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199" y="871471"/>
            <a:ext cx="9927465" cy="582612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 smtClean="0"/>
              <a:t>This first example should make sense because this is simply the creation of an ionic bond, from the transfer of electrons:</a:t>
            </a:r>
          </a:p>
          <a:p>
            <a:pPr marL="457200" lvl="1" indent="0">
              <a:buNone/>
              <a:defRPr/>
            </a:pPr>
            <a:r>
              <a:rPr lang="en-US" dirty="0" smtClean="0">
                <a:sym typeface="Wingdings" pitchFamily="2" charset="2"/>
              </a:rPr>
              <a:t>				</a:t>
            </a:r>
          </a:p>
          <a:p>
            <a:pPr marL="457200" lvl="1" indent="0">
              <a:buNone/>
              <a:defRPr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			Mg </a:t>
            </a:r>
            <a:r>
              <a:rPr lang="en-US" dirty="0" smtClean="0">
                <a:sym typeface="Wingdings" pitchFamily="2" charset="2"/>
              </a:rPr>
              <a:t>+ Br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smtClean="0">
                <a:sym typeface="Wingdings" pitchFamily="2" charset="2"/>
              </a:rPr>
              <a:t>MgBr</a:t>
            </a:r>
            <a:r>
              <a:rPr lang="en-US" baseline="-25000" dirty="0" smtClean="0">
                <a:sym typeface="Wingdings" pitchFamily="2" charset="2"/>
              </a:rPr>
              <a:t>2</a:t>
            </a:r>
            <a:br>
              <a:rPr lang="en-US" baseline="-25000" dirty="0" smtClean="0">
                <a:sym typeface="Wingdings" pitchFamily="2" charset="2"/>
              </a:rPr>
            </a:br>
            <a:endParaRPr lang="en-US" baseline="-25000" dirty="0" smtClean="0">
              <a:sym typeface="Wingdings" pitchFamily="2" charset="2"/>
            </a:endParaRPr>
          </a:p>
          <a:p>
            <a:pPr marL="457200" lvl="1" indent="0">
              <a:buNone/>
              <a:defRPr/>
            </a:pPr>
            <a:endParaRPr lang="en-US" baseline="-25000" dirty="0">
              <a:sym typeface="Wingdings" pitchFamily="2" charset="2"/>
            </a:endParaRPr>
          </a:p>
          <a:p>
            <a:pPr marL="457200" lvl="1" indent="0">
              <a:buNone/>
              <a:defRPr/>
            </a:pPr>
            <a:endParaRPr lang="en-US" baseline="-25000" dirty="0" smtClean="0">
              <a:sym typeface="Wingdings" pitchFamily="2" charset="2"/>
            </a:endParaRPr>
          </a:p>
          <a:p>
            <a:pPr marL="457200" lvl="1" indent="0">
              <a:buNone/>
              <a:defRPr/>
            </a:pPr>
            <a:endParaRPr lang="en-US" baseline="-25000" dirty="0" smtClean="0">
              <a:sym typeface="Wingdings" pitchFamily="2" charset="2"/>
            </a:endParaRPr>
          </a:p>
          <a:p>
            <a:pPr lvl="1">
              <a:defRPr/>
            </a:pPr>
            <a:endParaRPr lang="en-US" dirty="0" smtClean="0">
              <a:sym typeface="Wingdings" pitchFamily="2" charset="2"/>
            </a:endParaRPr>
          </a:p>
          <a:p>
            <a:pPr lvl="1">
              <a:defRPr/>
            </a:pPr>
            <a:endParaRPr lang="en-US" dirty="0" smtClean="0">
              <a:sym typeface="Wingdings" pitchFamily="2" charset="2"/>
            </a:endParaRPr>
          </a:p>
          <a:p>
            <a:pPr lvl="1">
              <a:defRPr/>
            </a:pPr>
            <a:endParaRPr lang="en-US" dirty="0" smtClean="0">
              <a:sym typeface="Wingdings" pitchFamily="2" charset="2"/>
            </a:endParaRP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6147" name="Picture 2" descr="http://www.peoi.net/Courses/Coursesen/chemorg/Resources/ballgob-eq03_0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599" y="3633988"/>
            <a:ext cx="961866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2303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13" y="838201"/>
            <a:ext cx="11127347" cy="529272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 smtClean="0">
                <a:sym typeface="Wingdings" pitchFamily="2" charset="2"/>
              </a:rPr>
              <a:t>The </a:t>
            </a:r>
            <a:r>
              <a:rPr lang="en-US" dirty="0" smtClean="0">
                <a:sym typeface="Wingdings" pitchFamily="2" charset="2"/>
              </a:rPr>
              <a:t>second example is just the opposite, breaking down an ionic bond.</a:t>
            </a:r>
          </a:p>
          <a:p>
            <a:pPr marL="457200" lvl="1" indent="0">
              <a:buNone/>
              <a:defRPr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				</a:t>
            </a:r>
          </a:p>
          <a:p>
            <a:pPr marL="457200" lvl="1" indent="0">
              <a:buNone/>
              <a:defRPr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				2NaCl </a:t>
            </a:r>
            <a:r>
              <a:rPr lang="en-US" dirty="0" smtClean="0">
                <a:sym typeface="Wingdings" pitchFamily="2" charset="2"/>
              </a:rPr>
              <a:t> 2Na + Cl</a:t>
            </a:r>
            <a:r>
              <a:rPr lang="en-US" baseline="-25000" dirty="0" smtClean="0">
                <a:sym typeface="Wingdings" pitchFamily="2" charset="2"/>
              </a:rPr>
              <a:t>2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526" y="2590801"/>
            <a:ext cx="9134475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0731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123" y="152401"/>
            <a:ext cx="11230377" cy="5978525"/>
          </a:xfrm>
        </p:spPr>
        <p:txBody>
          <a:bodyPr/>
          <a:lstStyle/>
          <a:p>
            <a:pPr>
              <a:defRPr/>
            </a:pPr>
            <a:endParaRPr lang="en-US" dirty="0" smtClean="0">
              <a:sym typeface="Wingdings" pitchFamily="2" charset="2"/>
            </a:endParaRPr>
          </a:p>
          <a:p>
            <a:pPr>
              <a:defRPr/>
            </a:pPr>
            <a:r>
              <a:rPr lang="en-US" dirty="0" smtClean="0">
                <a:sym typeface="Wingdings" pitchFamily="2" charset="2"/>
              </a:rPr>
              <a:t>Remember CuSO</a:t>
            </a:r>
            <a:r>
              <a:rPr lang="en-US" baseline="-25000" dirty="0" smtClean="0">
                <a:sym typeface="Wingdings" pitchFamily="2" charset="2"/>
              </a:rPr>
              <a:t>4</a:t>
            </a:r>
            <a:r>
              <a:rPr lang="en-US" dirty="0" smtClean="0">
                <a:sym typeface="Wingdings" pitchFamily="2" charset="2"/>
              </a:rPr>
              <a:t> is an ionic compound, so it really is made of Cu</a:t>
            </a:r>
            <a:r>
              <a:rPr lang="en-US" baseline="30000" dirty="0" smtClean="0">
                <a:sym typeface="Wingdings" pitchFamily="2" charset="2"/>
              </a:rPr>
              <a:t>+2</a:t>
            </a:r>
            <a:r>
              <a:rPr lang="en-US" dirty="0" smtClean="0">
                <a:sym typeface="Wingdings" pitchFamily="2" charset="2"/>
              </a:rPr>
              <a:t> and SO</a:t>
            </a:r>
            <a:r>
              <a:rPr lang="en-US" baseline="-25000" dirty="0" smtClean="0">
                <a:sym typeface="Wingdings" pitchFamily="2" charset="2"/>
              </a:rPr>
              <a:t>4</a:t>
            </a:r>
            <a:r>
              <a:rPr lang="en-US" baseline="30000" dirty="0" smtClean="0">
                <a:sym typeface="Wingdings" pitchFamily="2" charset="2"/>
              </a:rPr>
              <a:t>-2</a:t>
            </a:r>
            <a:r>
              <a:rPr lang="en-US" dirty="0" smtClean="0">
                <a:sym typeface="Wingdings" pitchFamily="2" charset="2"/>
              </a:rPr>
              <a:t>, while Zn is starting off neutral in the reactants</a:t>
            </a:r>
          </a:p>
          <a:p>
            <a:pPr lvl="1">
              <a:defRPr/>
            </a:pPr>
            <a:r>
              <a:rPr lang="en-US" dirty="0" smtClean="0">
                <a:sym typeface="Wingdings" pitchFamily="2" charset="2"/>
              </a:rPr>
              <a:t>During this reaction, Zn transfers its electrons to Cu</a:t>
            </a:r>
            <a:r>
              <a:rPr lang="en-US" baseline="30000" dirty="0" smtClean="0">
                <a:sym typeface="Wingdings" pitchFamily="2" charset="2"/>
              </a:rPr>
              <a:t>+2</a:t>
            </a:r>
            <a:r>
              <a:rPr lang="en-US" dirty="0" smtClean="0">
                <a:sym typeface="Wingdings" pitchFamily="2" charset="2"/>
              </a:rPr>
              <a:t>, turning the metals into a Zn</a:t>
            </a:r>
            <a:r>
              <a:rPr lang="en-US" baseline="30000" dirty="0" smtClean="0">
                <a:sym typeface="Wingdings" pitchFamily="2" charset="2"/>
              </a:rPr>
              <a:t>+2</a:t>
            </a:r>
            <a:r>
              <a:rPr lang="en-US" dirty="0" smtClean="0">
                <a:sym typeface="Wingdings" pitchFamily="2" charset="2"/>
              </a:rPr>
              <a:t> ion and a neutral Cu atom. </a:t>
            </a:r>
          </a:p>
          <a:p>
            <a:pPr lvl="1">
              <a:defRPr/>
            </a:pPr>
            <a:r>
              <a:rPr lang="en-US" dirty="0" smtClean="0">
                <a:sym typeface="Wingdings" pitchFamily="2" charset="2"/>
              </a:rPr>
              <a:t>Now that Zn</a:t>
            </a:r>
            <a:r>
              <a:rPr lang="en-US" baseline="30000" dirty="0" smtClean="0">
                <a:sym typeface="Wingdings" pitchFamily="2" charset="2"/>
              </a:rPr>
              <a:t>+2</a:t>
            </a:r>
            <a:r>
              <a:rPr lang="en-US" dirty="0" smtClean="0">
                <a:sym typeface="Wingdings" pitchFamily="2" charset="2"/>
              </a:rPr>
              <a:t> has a charge, it will form the ionic compound with SO</a:t>
            </a:r>
            <a:r>
              <a:rPr lang="en-US" baseline="-25000" dirty="0" smtClean="0">
                <a:sym typeface="Wingdings" pitchFamily="2" charset="2"/>
              </a:rPr>
              <a:t>4</a:t>
            </a:r>
            <a:r>
              <a:rPr lang="en-US" baseline="30000" dirty="0" smtClean="0">
                <a:sym typeface="Wingdings" pitchFamily="2" charset="2"/>
              </a:rPr>
              <a:t>-2</a:t>
            </a:r>
            <a:r>
              <a:rPr lang="en-US" dirty="0" smtClean="0">
                <a:sym typeface="Wingdings" pitchFamily="2" charset="2"/>
              </a:rPr>
              <a:t> because of opposite charges. </a:t>
            </a:r>
            <a:endParaRPr lang="en-US" dirty="0" smtClean="0"/>
          </a:p>
          <a:p>
            <a:pPr>
              <a:defRPr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  <a:defRPr/>
            </a:pPr>
            <a:r>
              <a:rPr lang="en-US" dirty="0" smtClean="0"/>
              <a:t>				Zn </a:t>
            </a:r>
            <a:r>
              <a:rPr lang="en-US" dirty="0"/>
              <a:t>+ CuSO</a:t>
            </a:r>
            <a:r>
              <a:rPr lang="en-US" baseline="-25000" dirty="0"/>
              <a:t>4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Cu + ZnSO</a:t>
            </a:r>
            <a:r>
              <a:rPr lang="en-US" baseline="-25000" dirty="0">
                <a:sym typeface="Wingdings" pitchFamily="2" charset="2"/>
              </a:rPr>
              <a:t>4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463" y="4211392"/>
            <a:ext cx="8825695" cy="2206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3895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612" y="3312017"/>
            <a:ext cx="10367494" cy="3352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 this case, did the sulfate ion see an change of electrons?</a:t>
            </a:r>
          </a:p>
          <a:p>
            <a:pPr>
              <a:defRPr/>
            </a:pPr>
            <a:r>
              <a:rPr lang="en-US" dirty="0" smtClean="0"/>
              <a:t>No, so these electrons were not involved in the reaction and weren’t shown, but remember sulfate has 2 extra electrons to make its structure stable (the -2 charge)</a:t>
            </a:r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251" y="476518"/>
            <a:ext cx="8825695" cy="2579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1114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Reduction and Oxidation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01" y="1825625"/>
            <a:ext cx="11522299" cy="4351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 these reactions, one atom or element is </a:t>
            </a:r>
            <a:r>
              <a:rPr lang="en-US" dirty="0" smtClean="0">
                <a:solidFill>
                  <a:srgbClr val="FF0000"/>
                </a:solidFill>
              </a:rPr>
              <a:t>reduced</a:t>
            </a:r>
            <a:r>
              <a:rPr lang="en-US" dirty="0" smtClean="0"/>
              <a:t> and the other is </a:t>
            </a:r>
            <a:r>
              <a:rPr lang="en-US" dirty="0" smtClean="0">
                <a:solidFill>
                  <a:srgbClr val="0070C0"/>
                </a:solidFill>
              </a:rPr>
              <a:t>oxidized</a:t>
            </a:r>
          </a:p>
          <a:p>
            <a:pPr lvl="1">
              <a:defRPr/>
            </a:pPr>
            <a:r>
              <a:rPr lang="en-US" dirty="0" smtClean="0"/>
              <a:t>These are called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>
                <a:solidFill>
                  <a:srgbClr val="0070C0"/>
                </a:solidFill>
              </a:rPr>
              <a:t>ox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reactions</a:t>
            </a:r>
            <a:br>
              <a:rPr lang="en-US" dirty="0" smtClean="0"/>
            </a:br>
            <a:endParaRPr lang="en-US" dirty="0" smtClean="0"/>
          </a:p>
          <a:p>
            <a:pPr>
              <a:defRPr/>
            </a:pPr>
            <a:r>
              <a:rPr lang="en-US" dirty="0" smtClean="0"/>
              <a:t>A substance that is </a:t>
            </a:r>
            <a:r>
              <a:rPr lang="en-US" dirty="0" smtClean="0">
                <a:solidFill>
                  <a:srgbClr val="FF0000"/>
                </a:solidFill>
              </a:rPr>
              <a:t>reduced</a:t>
            </a:r>
            <a:r>
              <a:rPr lang="en-US" dirty="0" smtClean="0"/>
              <a:t> has gained electrons </a:t>
            </a:r>
            <a:r>
              <a:rPr lang="en-US" dirty="0" smtClean="0"/>
              <a:t>(it is reduced in charge)</a:t>
            </a:r>
            <a:br>
              <a:rPr lang="en-US" dirty="0" smtClean="0"/>
            </a:br>
            <a:endParaRPr lang="en-US" dirty="0"/>
          </a:p>
          <a:p>
            <a:pPr>
              <a:defRPr/>
            </a:pPr>
            <a:r>
              <a:rPr lang="en-US" dirty="0" smtClean="0"/>
              <a:t>A </a:t>
            </a:r>
            <a:r>
              <a:rPr lang="en-US" dirty="0" smtClean="0"/>
              <a:t>substance that is </a:t>
            </a:r>
            <a:r>
              <a:rPr lang="en-US" dirty="0" smtClean="0">
                <a:solidFill>
                  <a:srgbClr val="0070C0"/>
                </a:solidFill>
              </a:rPr>
              <a:t>oxidized</a:t>
            </a:r>
            <a:r>
              <a:rPr lang="en-US" dirty="0" smtClean="0"/>
              <a:t> has lost electrons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656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		Way </a:t>
            </a:r>
            <a:r>
              <a:rPr lang="en-US" dirty="0" smtClean="0"/>
              <a:t>to Remember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075112" y="926304"/>
            <a:ext cx="4041775" cy="639763"/>
          </a:xfrm>
        </p:spPr>
        <p:txBody>
          <a:bodyPr>
            <a:normAutofit fontScale="77500" lnSpcReduction="20000"/>
          </a:bodyPr>
          <a:lstStyle/>
          <a:p>
            <a:pPr algn="ctr">
              <a:defRPr/>
            </a:pPr>
            <a:r>
              <a:rPr lang="en-US" dirty="0" smtClean="0"/>
              <a:t>LEOGER or </a:t>
            </a:r>
          </a:p>
          <a:p>
            <a:pPr algn="ctr">
              <a:defRPr/>
            </a:pPr>
            <a:r>
              <a:rPr lang="en-US" dirty="0" smtClean="0"/>
              <a:t>LEO the lion says GER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075112" y="1561702"/>
            <a:ext cx="4041775" cy="3124200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Losing</a:t>
            </a:r>
          </a:p>
          <a:p>
            <a:pPr>
              <a:defRPr/>
            </a:pPr>
            <a:r>
              <a:rPr lang="en-US" dirty="0" smtClean="0"/>
              <a:t>Electrons is</a:t>
            </a:r>
          </a:p>
          <a:p>
            <a:pPr>
              <a:defRPr/>
            </a:pPr>
            <a:r>
              <a:rPr lang="en-US" dirty="0" smtClean="0"/>
              <a:t>Oxidation,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Gaining</a:t>
            </a:r>
          </a:p>
          <a:p>
            <a:pPr>
              <a:defRPr/>
            </a:pPr>
            <a:r>
              <a:rPr lang="en-US" dirty="0" smtClean="0"/>
              <a:t>Electrons is</a:t>
            </a:r>
          </a:p>
          <a:p>
            <a:pPr>
              <a:defRPr/>
            </a:pPr>
            <a:r>
              <a:rPr lang="en-US" dirty="0" smtClean="0"/>
              <a:t>Reduction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11271" name="Picture 2" descr="http://learning-laboratory.com/wp-content/uploads/2013/12/LeoG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53033"/>
            <a:ext cx="2590800" cy="214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4" descr="http://store.lonestarlearning.com/wp-content/uploads/2012/07/Leo-G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0" y="2226256"/>
            <a:ext cx="32385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5512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493</Words>
  <Application>Microsoft Office PowerPoint</Application>
  <PresentationFormat>Widescreen</PresentationFormat>
  <Paragraphs>102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Redox Reactions</vt:lpstr>
      <vt:lpstr>6 Types of Chemical Reactions</vt:lpstr>
      <vt:lpstr>Moving Electrons</vt:lpstr>
      <vt:lpstr>PowerPoint Presentation</vt:lpstr>
      <vt:lpstr>PowerPoint Presentation</vt:lpstr>
      <vt:lpstr>PowerPoint Presentation</vt:lpstr>
      <vt:lpstr>PowerPoint Presentation</vt:lpstr>
      <vt:lpstr>Reduction and Oxidation</vt:lpstr>
      <vt:lpstr>  Way to Remember</vt:lpstr>
      <vt:lpstr>And now, the tricky part…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Redox Reactions</dc:title>
  <dc:creator>MEGAN KOVACH</dc:creator>
  <cp:lastModifiedBy>MEGAN KOVACH</cp:lastModifiedBy>
  <cp:revision>4</cp:revision>
  <dcterms:created xsi:type="dcterms:W3CDTF">2016-10-19T12:13:40Z</dcterms:created>
  <dcterms:modified xsi:type="dcterms:W3CDTF">2016-10-19T12:19:07Z</dcterms:modified>
</cp:coreProperties>
</file>