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57" r:id="rId3"/>
    <p:sldId id="258" r:id="rId4"/>
    <p:sldId id="259" r:id="rId5"/>
    <p:sldId id="260" r:id="rId6"/>
    <p:sldId id="261" r:id="rId7"/>
    <p:sldId id="262" r:id="rId8"/>
    <p:sldId id="264" r:id="rId9"/>
    <p:sldId id="265" r:id="rId10"/>
    <p:sldId id="284" r:id="rId11"/>
    <p:sldId id="28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4-05T16:08:35.43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1702 533 56,'22'-33'20,"-22"-1"-2,0-10-1,11 22-2,-22-23-2,34 34 0,-35-22-3,24 33-1,-35-11-3,34 22 0,-11-11-1,-11 33-1,11 1-1,0 21 0,-11 1 0,0 32-1,11 1 0,-11 33 0,0 11-1,11 11 1,-11 12-1,0 10 0,0 1-1,11-12 1,-11-11-1,11 0 1,0-33-1,0-11 0,-11-22 0,11-12 0,0-21-1,0-12 0,0-11-1,0-22-1,0 22-3,-22-44-5,44 33-12,-22-11-14,0-22 1,11 0 0</inkml:trace>
  <inkml:trace contextRef="#ctx0" brushRef="#br0" timeOffset="449">2620 533 62,'0'-44'30,"33"10"-7,-11 12-4,-11 11-4,0 33-3,-22 0-2,11 34-2,-22 21-1,22 34-1,-33 11-1,33 34-1,-33 21-1,22 12 0,0-1-2,0 12 1,0-11-1,0-12 0,0-21-1,0-23 1,11-22-1,0-34 0,0-21 0,0-23-1,0-33-1,0-11-1,22-22-5,-33-34-6,33 12-15,-11-23-8,-11-11 1,-11-11 0</inkml:trace>
  <inkml:trace contextRef="#ctx0" brushRef="#br0" timeOffset="809">1658 1609 75,'0'0'27,"11"22"-4,0-22-3,44 22-3,-21-33-2,54 22-4,-22-33-2,45 22-3,-23-22-1,12 11-3,-12 11-2,1-11-4,10 33-12,-10 0-21,-34-11 0,23 23 0</inkml:trace>
  <inkml:trace contextRef="#ctx0" brushRef="#br0" timeOffset="1149">3339 2119 61,'33'45'30,"-22"-1"-8,22-33-5,11 11-4,12-44-2,21 11-3,-11-33-2,12 10-1,-12-21-1,11 11-1,-21-12-1,-12 1 0,-22-1 1,0 12-1,-22-1 0,-11 12 1,-11 0-1,-11 0 0,-11 10 0,10 12 0,-21 0-1,11 22 0,-11 11 0,10 12 0,-10 21-1,11 1 1,0 21-1,0 1 1,-1 11 0,12 0 0,0-12 0,33 12 0,-11-11 1,22-12-1,11-10 0,22-12 1,12-11-1,10-11 0,11-22 0,1 0 0,10-11-1,1-11 0,10 0 0,1-11-2,-12 11-2,-22-23-5,12 34-20,-23-11-10,-33 0 1,-11 11 0</inkml:trace>
  <inkml:trace contextRef="#ctx0" brushRef="#br0" timeOffset="1938">331 2674 60,'-22'0'22,"0"22"-3,0-22-3,-11 0-3,22 0-1,-22-22-3,10 22-1,-10-33-2,22 11-1,0-23-1,11 1 0,0-12-1,22 1 0,-11-1 0,34 1-1,-12-12 0,11 23 0,-11 11 0,22-1-1,-21 23 0,10 0-1,0 22 1,0 0-1,-11 23 0,12-1 1,-23 11-1,11 23 1,-11 0-1,0 10 0,-11 1 1,0 11-1,-11-1 0,-11 12 1,0 0-1,-11 0 0,0-11 1,-11-1-2,-11-10 2,-1 0-2,1-12 2,-11-21-2,-1-1 0,1-22 1,0-11-1,0-11 1,-1 0-1,12-11 1,0-11-1,22 11 1,-11-11 0,22 0 0,11-1 0,0 12 1,22 0-1,11 0 1,11 11 0,11 0 0,12 0 1,10 11 0,12-11-1,-1 0 0,-11 11 1,12 0-1,-23 0-1,1 1 0,-23-1-1,0 0-1,0 11-5,-33-33-8,0 11-21,11-11 0,-22-11-1</inkml:trace>
  <inkml:trace contextRef="#ctx0" brushRef="#br0" timeOffset="2807">375 278 60,'-22'-22'20,"22"22"-4,0 0-2,-11 11-5,11 11-1,-11-11-2,0 33-3,-22 1 0,11 10-1,-11 12 0,0-1 0,-12-10 0,12 10-1,0-21 1,0-1 0,11-22 1,22 12 1,-11-34 0,33 11 0,0-11 0,22 0 1,-11-11 0,34 22-1,-1-22 1,33 11-1,-21-12 0,10 12 0,1-22-1,-12 22-1,1 0 0,-23 0-1,-11 0 0,0 22 0,-11-22-1,-21 23-1,10-12 0,-11 0 0,-11 0-2,0-11-2,11 22-2,-33-44-5,33 22-4,-33-44-8,22 10-8,-11 12-2</inkml:trace>
  <inkml:trace contextRef="#ctx0" brushRef="#br0" timeOffset="3256">984 0 63,'0'-22'22,"0"22"-3,0 22-3,-11-11-3,11 45-1,-12-12-3,12 34 0,-22-11-1,11 43-2,-11-21 0,0 33-1,0-11 0,0 11-1,0-11-1,11-11 0,-11-11-2,11 0 1,-1-34-1,12 12 0,-11-34 0,22 0-1,-11-22 0,0-11-1,12 11-4,-12-44-6,22 11-25,0 0 0,-11-12-1,11 12 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6-04-05T16:09:14.004"/>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-3 0</inkml:trace>
</inkml:ink>
</file>

<file path=ppt/ink/ink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4-05T16:08:42.5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1846 1067 53,'0'24'19,"-8"-16"-1,0-8-4,0 15-1,8-15-2,0 16-1,0-8-1,8 23-2,-8-23 1,16 24-2,-8-16-1,15 7 0,1-15-1,7 8-1,8-16 0,0-16-1,16 8 0,0-15 0,-8-10-1,14 2 1,-6 0-1,0-8 1,-8 0-1,0 7 0,-16-7 1,1 16-1,-9-8 0,-15-1 0,0 1-1,-16 8 1,0-9 0,-7 17-1,-17-9 1,9 1-1,-16 7 1,-1 0-1,-7 0 0,-7 8 0,0 0 0,-1 8 0,8 0 0,-16 8 0,9 8 0,-1-8 0,8 8 0,0 8 0,8-9 0,-1 9 0,9 7 0,-8 0 0,8 1 0,7-1 0,-7 8 0,7 8 0,-7 8 1,7-9-2,1 9 2,7-7-1,2-1 1,-2 0-1,8-8 1,8 0-1,16 0 0,-8 0 1,14-7-1,-6 7 1,7-8-1,1 0 1,7 8-1,0-15 1,1 0-1,-1 0 1,8-1-1,0-15 1,1 8-1,-1-1 0,8-15 0,0 16 1,0-16-1,0 0 0,0 0 0,0 8 0,0-16 1,6 8-1,-13 0 0,7 0 0,-8 0 0,8-8 0,0 0 1,0 1-1,-8-1 0,0 0 0,8 0 0,-8 8 0,0-8 0,1 0 0,-9 1 0,8-1 0,-8 0 1,1 8-1,-1-8 0,-15 0 0,7 8 0,-7-9-1,-8 2-1,-8-1-5,0 0-23,-8 0-7,-16-15-2,-7-1 1</inkml:trace>
  <inkml:trace contextRef="#ctx0" brushRef="#br0" timeOffset="2817">195 2086 53,'-15'-16'14,"-1"8"0,0-7-1,1 7-1,-9-8 0,8 24-1,-7-16 0,15 16-2,-15-16 0,15 24-1,-8-16-1,8 0-1,0 8 0,16 0-1,-8-8 0,16 0-1,7 7 0,9 1 0,-1-8-1,16 16 1,8-24-1,0 8-1,0 0 0,-1 0 0,1-8 0,0 8-1,-8 0 0,-8 0 0,0 0 0,-7 0-1,-1 0 0,-15 8 0,7-8 0,-15 0 0,0 8-3,-8-8 0,8 0-5,-24-8-8,16 16-23,-16-16 1,8 16-1,1-16 1</inkml:trace>
  <inkml:trace contextRef="#ctx0" brushRef="#br0" timeOffset="3367">962 1631 57,'-16'-15'22,"24"7"-3,-8 8-4,0-16-1,8 16-3,-16 0-1,16 8-1,-8-8-2,15 16-1,-15-8 0,8 15-1,-8 0-1,8 10-1,0-2 0,0 16 0,0 0-1,-1 8 0,-7-8 0,8 7 0,-8 9 0,8-8 0,-8 0-1,0 0 1,0-8-1,0-16 1,0 8-1,0-7 0,0-17 0,0 1 0,0-16 0,0 0-1,0-8-1,-8-8-2,16 9-6,-24-25-15,16-7-13,0 0 0,0-16-1</inkml:trace>
  <inkml:trace contextRef="#ctx0" brushRef="#br0" timeOffset="3936">821 143 65,'-16'-16'19,"0"16"-3,1 0-2,-9-8-2,10 16-2,-18-8-2,1 8-1,0 0-1,7 7-1,-15-7 0,15 8-1,-15-1 0,24 1-1,-17 8 1,17 0-1,-9-1 0,8 9 0,1-1 0,7 8-1,0-8 0,0 8 0,16 1 0,-8-1-1,8 0 1,8 0-1,7 0 0,1-8 1,7 1-1,8 0 0,0-9 0,8-7-1,0-8 1,8-8 0,-1 0-1,-7-16 1,0 8-1,0-15 1,0-1-1,-16 0 1,1-7-1,-1 7 0,-15-7 1,-1 0-1,1-1 1,-8-7-1,0 0 0,-1 8 0,-7-16 1,8 0-1,-8 0 0,8 8 0,-16-9 1,8 9-1,-8-8 0,1 16 0,-9-1 1,0 9-1,-7 0 0,-1 15 1,-7-8-1,0 24 0,-9 0 0,-7 0 1,0 15-1,0 8-1,8 1 1,-15 7-2,23 15-2,0-22-7,23 0-24,8 15-2,8-16-1,7-7-1</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6-04-05T16:09:14.004"/>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47486-65AD-4D08-BC78-52C049666938}" type="datetimeFigureOut">
              <a:rPr lang="en-US" smtClean="0"/>
              <a:t>8/20/2016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40752-3D83-4FD9-90DF-B37C44A8BB37}" type="slidenum">
              <a:rPr lang="en-US" smtClean="0"/>
              <a:t>‹#›</a:t>
            </a:fld>
            <a:endParaRPr lang="en-US"/>
          </a:p>
        </p:txBody>
      </p:sp>
    </p:spTree>
    <p:extLst>
      <p:ext uri="{BB962C8B-B14F-4D97-AF65-F5344CB8AC3E}">
        <p14:creationId xmlns:p14="http://schemas.microsoft.com/office/powerpoint/2010/main" val="243532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latin typeface="Times New Roman" pitchFamily="18" charset="0"/>
            </a:endParaRPr>
          </a:p>
        </p:txBody>
      </p:sp>
      <p:sp>
        <p:nvSpPr>
          <p:cNvPr id="419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29057" indent="-280406">
              <a:defRPr sz="2400">
                <a:solidFill>
                  <a:schemeClr val="tx1"/>
                </a:solidFill>
                <a:latin typeface="Times New Roman" pitchFamily="18" charset="0"/>
              </a:defRPr>
            </a:lvl2pPr>
            <a:lvl3pPr marL="1121626" indent="-224325">
              <a:defRPr sz="2400">
                <a:solidFill>
                  <a:schemeClr val="tx1"/>
                </a:solidFill>
                <a:latin typeface="Times New Roman" pitchFamily="18" charset="0"/>
              </a:defRPr>
            </a:lvl3pPr>
            <a:lvl4pPr marL="1570276" indent="-224325">
              <a:defRPr sz="2400">
                <a:solidFill>
                  <a:schemeClr val="tx1"/>
                </a:solidFill>
                <a:latin typeface="Times New Roman" pitchFamily="18" charset="0"/>
              </a:defRPr>
            </a:lvl4pPr>
            <a:lvl5pPr marL="2018927" indent="-224325">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fld id="{E80CB670-4810-4321-878E-244137473B96}" type="slidenum">
              <a:rPr lang="en-US" altLang="en-US" sz="1200"/>
              <a:pPr/>
              <a:t>11</a:t>
            </a:fld>
            <a:endParaRPr lang="en-US" altLang="en-US" sz="1200"/>
          </a:p>
        </p:txBody>
      </p:sp>
    </p:spTree>
    <p:extLst>
      <p:ext uri="{BB962C8B-B14F-4D97-AF65-F5344CB8AC3E}">
        <p14:creationId xmlns:p14="http://schemas.microsoft.com/office/powerpoint/2010/main" val="61956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E6B4E-CC74-4DCC-AE82-1902A23292B7}"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25956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6B4E-CC74-4DCC-AE82-1902A23292B7}"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385445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6B4E-CC74-4DCC-AE82-1902A23292B7}"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54674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6B4E-CC74-4DCC-AE82-1902A23292B7}"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294069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E6B4E-CC74-4DCC-AE82-1902A23292B7}"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200147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E6B4E-CC74-4DCC-AE82-1902A23292B7}"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62245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E6B4E-CC74-4DCC-AE82-1902A23292B7}" type="datetimeFigureOut">
              <a:rPr lang="en-US" smtClean="0"/>
              <a:t>8/20/2016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156200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E6B4E-CC74-4DCC-AE82-1902A23292B7}" type="datetimeFigureOut">
              <a:rPr lang="en-US" smtClean="0"/>
              <a:t>8/20/2016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199076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E6B4E-CC74-4DCC-AE82-1902A23292B7}" type="datetimeFigureOut">
              <a:rPr lang="en-US" smtClean="0"/>
              <a:t>8/20/2016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334145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E6B4E-CC74-4DCC-AE82-1902A23292B7}"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67446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E6B4E-CC74-4DCC-AE82-1902A23292B7}"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9494C-0C70-48FD-9EC4-FBCEE6E5A6FB}" type="slidenum">
              <a:rPr lang="en-US" smtClean="0"/>
              <a:t>‹#›</a:t>
            </a:fld>
            <a:endParaRPr lang="en-US"/>
          </a:p>
        </p:txBody>
      </p:sp>
    </p:spTree>
    <p:extLst>
      <p:ext uri="{BB962C8B-B14F-4D97-AF65-F5344CB8AC3E}">
        <p14:creationId xmlns:p14="http://schemas.microsoft.com/office/powerpoint/2010/main" val="408895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E6B4E-CC74-4DCC-AE82-1902A23292B7}" type="datetimeFigureOut">
              <a:rPr lang="en-US" smtClean="0"/>
              <a:t>8/20/2016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9494C-0C70-48FD-9EC4-FBCEE6E5A6FB}" type="slidenum">
              <a:rPr lang="en-US" smtClean="0"/>
              <a:t>‹#›</a:t>
            </a:fld>
            <a:endParaRPr lang="en-US"/>
          </a:p>
        </p:txBody>
      </p:sp>
    </p:spTree>
    <p:extLst>
      <p:ext uri="{BB962C8B-B14F-4D97-AF65-F5344CB8AC3E}">
        <p14:creationId xmlns:p14="http://schemas.microsoft.com/office/powerpoint/2010/main" val="350863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51527"/>
            <a:ext cx="10515600" cy="1638971"/>
          </a:xfrm>
        </p:spPr>
        <p:txBody>
          <a:bodyPr/>
          <a:lstStyle/>
          <a:p>
            <a:pPr algn="ctr"/>
            <a:r>
              <a:rPr lang="en-US" dirty="0" smtClean="0"/>
              <a:t>Nuclear Reactions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0223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0" y="223838"/>
            <a:ext cx="9144000" cy="1143000"/>
          </a:xfrm>
          <a:solidFill>
            <a:schemeClr val="bg1"/>
          </a:solidFill>
        </p:spPr>
        <p:txBody>
          <a:bodyPr/>
          <a:lstStyle/>
          <a:p>
            <a:pPr eaLnBrk="1" hangingPunct="1"/>
            <a:r>
              <a:rPr lang="en-US" altLang="en-US" dirty="0" smtClean="0">
                <a:solidFill>
                  <a:srgbClr val="00CC00"/>
                </a:solidFill>
              </a:rPr>
              <a:t>Where is radiation?</a:t>
            </a:r>
          </a:p>
        </p:txBody>
      </p:sp>
      <p:sp>
        <p:nvSpPr>
          <p:cNvPr id="29699" name="Content Placeholder 2"/>
          <p:cNvSpPr>
            <a:spLocks noGrp="1"/>
          </p:cNvSpPr>
          <p:nvPr>
            <p:ph idx="1"/>
          </p:nvPr>
        </p:nvSpPr>
        <p:spPr>
          <a:xfrm>
            <a:off x="2057400" y="1520826"/>
            <a:ext cx="6777038" cy="3508375"/>
          </a:xfrm>
        </p:spPr>
        <p:txBody>
          <a:bodyPr/>
          <a:lstStyle/>
          <a:p>
            <a:pPr eaLnBrk="1" hangingPunct="1"/>
            <a:r>
              <a:rPr lang="en-US" altLang="en-US"/>
              <a:t>Exposure varies from one location to another.</a:t>
            </a:r>
            <a:endParaRPr lang="en-US" altLang="en-US" b="1"/>
          </a:p>
          <a:p>
            <a:pPr eaLnBrk="1" hangingPunct="1"/>
            <a:r>
              <a:rPr lang="en-US" altLang="en-US"/>
              <a:t>Some activities add to the amount of nuclear radiation exposure.</a:t>
            </a:r>
            <a:endParaRPr lang="en-US" altLang="en-US" b="1"/>
          </a:p>
          <a:p>
            <a:pPr eaLnBrk="1" hangingPunct="1"/>
            <a:endParaRPr lang="en-US" altLang="en-US" smtClean="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9" y="3886200"/>
            <a:ext cx="5646737"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1" y="2971801"/>
            <a:ext cx="28289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205390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0" y="0"/>
            <a:ext cx="9144000" cy="1143000"/>
          </a:xfrm>
          <a:solidFill>
            <a:schemeClr val="bg1"/>
          </a:solidFill>
        </p:spPr>
        <p:txBody>
          <a:bodyPr>
            <a:normAutofit/>
          </a:bodyPr>
          <a:lstStyle/>
          <a:p>
            <a:pPr eaLnBrk="1" hangingPunct="1">
              <a:defRPr/>
            </a:pPr>
            <a:r>
              <a:rPr lang="en-US" altLang="en-US" sz="5400" b="1" dirty="0">
                <a:solidFill>
                  <a:srgbClr val="00CC00"/>
                </a:solidFill>
              </a:rPr>
              <a:t>Effects of Radiation</a:t>
            </a:r>
            <a:endParaRPr lang="en-US" altLang="en-US" sz="5400" dirty="0">
              <a:solidFill>
                <a:srgbClr val="00CC00"/>
              </a:solidFill>
            </a:endParaRPr>
          </a:p>
        </p:txBody>
      </p:sp>
      <p:pic>
        <p:nvPicPr>
          <p:cNvPr id="307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69988"/>
            <a:ext cx="8686800"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Line 6"/>
          <p:cNvSpPr>
            <a:spLocks noChangeShapeType="1"/>
          </p:cNvSpPr>
          <p:nvPr/>
        </p:nvSpPr>
        <p:spPr bwMode="auto">
          <a:xfrm>
            <a:off x="2108200" y="1143000"/>
            <a:ext cx="7797800" cy="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7" name="Rectangle 7"/>
          <p:cNvSpPr>
            <a:spLocks noGrp="1" noChangeArrowheads="1"/>
          </p:cNvSpPr>
          <p:nvPr>
            <p:ph type="body" idx="1"/>
          </p:nvPr>
        </p:nvSpPr>
        <p:spPr>
          <a:xfrm>
            <a:off x="1905000" y="5181600"/>
            <a:ext cx="8382000" cy="1828800"/>
          </a:xfrm>
        </p:spPr>
        <p:txBody>
          <a:bodyPr/>
          <a:lstStyle/>
          <a:p>
            <a:pPr eaLnBrk="1" hangingPunct="1"/>
            <a:r>
              <a:rPr lang="en-US" altLang="en-US" b="1" smtClean="0">
                <a:solidFill>
                  <a:schemeClr val="tx1"/>
                </a:solidFill>
              </a:rPr>
              <a:t>Rem or Rad is the biological effect of radiation</a:t>
            </a:r>
          </a:p>
          <a:p>
            <a:pPr eaLnBrk="1" hangingPunct="1"/>
            <a:r>
              <a:rPr lang="en-US" altLang="en-US" b="1" smtClean="0">
                <a:solidFill>
                  <a:schemeClr val="tx1"/>
                </a:solidFill>
              </a:rPr>
              <a:t>It is related to the strength of the radiation as well as the damage it causes</a:t>
            </a:r>
          </a:p>
          <a:p>
            <a:pPr eaLnBrk="1" hangingPunct="1"/>
            <a:endParaRPr lang="en-US" altLang="en-US" b="1">
              <a:solidFill>
                <a:srgbClr val="000066"/>
              </a:solidFill>
            </a:endParaRPr>
          </a:p>
          <a:p>
            <a:pPr eaLnBrk="1" hangingPunct="1">
              <a:lnSpc>
                <a:spcPct val="130000"/>
              </a:lnSpc>
              <a:buFontTx/>
              <a:buNone/>
            </a:pPr>
            <a:endParaRPr lang="en-US" altLang="en-US" b="1">
              <a:solidFill>
                <a:srgbClr val="000066"/>
              </a:solidFill>
            </a:endParaRPr>
          </a:p>
        </p:txBody>
      </p:sp>
    </p:spTree>
    <p:extLst>
      <p:ext uri="{BB962C8B-B14F-4D97-AF65-F5344CB8AC3E}">
        <p14:creationId xmlns:p14="http://schemas.microsoft.com/office/powerpoint/2010/main" val="2320985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7">
                                            <p:txEl>
                                              <p:pRg st="0" end="0"/>
                                            </p:txEl>
                                          </p:spTgt>
                                        </p:tgtEl>
                                        <p:attrNameLst>
                                          <p:attrName>style.visibility</p:attrName>
                                        </p:attrNameLst>
                                      </p:cBhvr>
                                      <p:to>
                                        <p:strVal val="visible"/>
                                      </p:to>
                                    </p:set>
                                    <p:animEffect transition="in" filter="dissolve">
                                      <p:cBhvr>
                                        <p:cTn id="7" dur="500"/>
                                        <p:tgtEl>
                                          <p:spTgt spid="716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7">
                                            <p:txEl>
                                              <p:pRg st="1" end="1"/>
                                            </p:txEl>
                                          </p:spTgt>
                                        </p:tgtEl>
                                        <p:attrNameLst>
                                          <p:attrName>style.visibility</p:attrName>
                                        </p:attrNameLst>
                                      </p:cBhvr>
                                      <p:to>
                                        <p:strVal val="visible"/>
                                      </p:to>
                                    </p:set>
                                    <p:animEffect transition="in" filter="dissolve">
                                      <p:cBhvr>
                                        <p:cTn id="12" dur="500"/>
                                        <p:tgtEl>
                                          <p:spTgt spid="716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52600" y="228600"/>
            <a:ext cx="8382000" cy="762000"/>
          </a:xfrm>
        </p:spPr>
        <p:txBody>
          <a:bodyPr>
            <a:normAutofit/>
          </a:bodyPr>
          <a:lstStyle/>
          <a:p>
            <a:pPr eaLnBrk="1" hangingPunct="1">
              <a:defRPr/>
            </a:pPr>
            <a:r>
              <a:rPr lang="en-US" sz="4800" b="1" dirty="0"/>
              <a:t>Is Everything Radioactive?</a:t>
            </a:r>
          </a:p>
        </p:txBody>
      </p:sp>
      <p:sp>
        <p:nvSpPr>
          <p:cNvPr id="5123" name="Line 4"/>
          <p:cNvSpPr>
            <a:spLocks noChangeShapeType="1"/>
          </p:cNvSpPr>
          <p:nvPr/>
        </p:nvSpPr>
        <p:spPr bwMode="auto">
          <a:xfrm>
            <a:off x="1981200" y="914400"/>
            <a:ext cx="80772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524001" y="1209676"/>
            <a:ext cx="4143375" cy="5114925"/>
          </a:xfrm>
          <a:prstGeom prst="rect">
            <a:avLst/>
          </a:prstGeom>
        </p:spPr>
        <p:txBody>
          <a:bodyPr>
            <a:spAutoFit/>
          </a:bodyPr>
          <a:lstStyle/>
          <a:p>
            <a:pPr marL="342900" indent="-342900">
              <a:spcBef>
                <a:spcPct val="20000"/>
              </a:spcBef>
              <a:buFontTx/>
              <a:buChar char="•"/>
              <a:defRPr/>
            </a:pPr>
            <a:r>
              <a:rPr lang="en-US" altLang="en-US" sz="3200" kern="0" dirty="0">
                <a:solidFill>
                  <a:srgbClr val="000000"/>
                </a:solidFill>
                <a:latin typeface="Arial"/>
              </a:rPr>
              <a:t>Isotopes 1-83 have both stable and unstable isotopes.</a:t>
            </a:r>
          </a:p>
          <a:p>
            <a:pPr marL="342900" indent="-342900">
              <a:spcBef>
                <a:spcPct val="20000"/>
              </a:spcBef>
              <a:buFontTx/>
              <a:buChar char="•"/>
              <a:defRPr/>
            </a:pPr>
            <a:r>
              <a:rPr lang="en-US" altLang="en-US" sz="3200" kern="0" dirty="0">
                <a:solidFill>
                  <a:srgbClr val="000000"/>
                </a:solidFill>
                <a:latin typeface="Arial"/>
              </a:rPr>
              <a:t>Elements 84 and above have ONLY unstable isotopes and at some point will decay until they reach stable configurations. </a:t>
            </a:r>
          </a:p>
        </p:txBody>
      </p:sp>
      <p:pic>
        <p:nvPicPr>
          <p:cNvPr id="5125" name="Picture 2" descr="https://dr282zn36sxxg.cloudfront.net/datastreams/f-d%3A1788bccb601d10f84f0b5f98d71bc5e2fad81f80ae2f51243f48fec4%2BIMAGE_THUMB_POSTCARD%2BIMAGE_THUMB_POSTC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1357314"/>
            <a:ext cx="49149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047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752600" y="228600"/>
            <a:ext cx="5029200" cy="609600"/>
          </a:xfrm>
        </p:spPr>
        <p:txBody>
          <a:bodyPr>
            <a:normAutofit fontScale="90000"/>
          </a:bodyPr>
          <a:lstStyle/>
          <a:p>
            <a:pPr eaLnBrk="1" hangingPunct="1">
              <a:defRPr/>
            </a:pPr>
            <a:r>
              <a:rPr lang="en-US" sz="4800" b="1" dirty="0"/>
              <a:t>Band of Stability</a:t>
            </a:r>
          </a:p>
        </p:txBody>
      </p:sp>
      <p:sp>
        <p:nvSpPr>
          <p:cNvPr id="10243" name="Rectangle 3"/>
          <p:cNvSpPr>
            <a:spLocks noGrp="1" noChangeArrowheads="1"/>
          </p:cNvSpPr>
          <p:nvPr>
            <p:ph type="subTitle" idx="1"/>
          </p:nvPr>
        </p:nvSpPr>
        <p:spPr>
          <a:xfrm>
            <a:off x="1120462" y="914400"/>
            <a:ext cx="4975538" cy="5867400"/>
          </a:xfrm>
        </p:spPr>
        <p:txBody>
          <a:bodyPr>
            <a:normAutofit/>
          </a:bodyPr>
          <a:lstStyle/>
          <a:p>
            <a:pPr algn="l">
              <a:lnSpc>
                <a:spcPct val="80000"/>
              </a:lnSpc>
              <a:spcBef>
                <a:spcPts val="0"/>
              </a:spcBef>
              <a:defRPr/>
            </a:pPr>
            <a:r>
              <a:rPr lang="en-US" sz="2800" dirty="0">
                <a:solidFill>
                  <a:srgbClr val="00B050"/>
                </a:solidFill>
              </a:rPr>
              <a:t>The stability of an isotope depends on the Proton to Neutron ratio – </a:t>
            </a:r>
          </a:p>
          <a:p>
            <a:pPr algn="l">
              <a:lnSpc>
                <a:spcPct val="80000"/>
              </a:lnSpc>
              <a:spcBef>
                <a:spcPts val="0"/>
              </a:spcBef>
              <a:defRPr/>
            </a:pPr>
            <a:endParaRPr lang="en-US" sz="1200" dirty="0">
              <a:solidFill>
                <a:srgbClr val="00B050"/>
              </a:solidFill>
            </a:endParaRPr>
          </a:p>
          <a:p>
            <a:pPr algn="l">
              <a:lnSpc>
                <a:spcPct val="80000"/>
              </a:lnSpc>
              <a:spcBef>
                <a:spcPts val="0"/>
              </a:spcBef>
              <a:defRPr/>
            </a:pPr>
            <a:r>
              <a:rPr lang="en-US" sz="2800" dirty="0">
                <a:solidFill>
                  <a:srgbClr val="00B050"/>
                </a:solidFill>
              </a:rPr>
              <a:t>A) A 1:1 ratio of protons and neutrons is stable in lighter elements</a:t>
            </a:r>
          </a:p>
          <a:p>
            <a:pPr algn="l">
              <a:lnSpc>
                <a:spcPct val="80000"/>
              </a:lnSpc>
              <a:spcBef>
                <a:spcPts val="0"/>
              </a:spcBef>
              <a:defRPr/>
            </a:pPr>
            <a:r>
              <a:rPr lang="en-US" sz="2800" dirty="0" smtClean="0">
                <a:solidFill>
                  <a:srgbClr val="00B050"/>
                </a:solidFill>
              </a:rPr>
              <a:t>	Ex</a:t>
            </a:r>
            <a:r>
              <a:rPr lang="en-US" sz="2800" dirty="0">
                <a:solidFill>
                  <a:srgbClr val="00B050"/>
                </a:solidFill>
              </a:rPr>
              <a:t>: C-12 is stable with 6 	neutrons and 6 	protons 	</a:t>
            </a:r>
          </a:p>
          <a:p>
            <a:pPr algn="l">
              <a:lnSpc>
                <a:spcPct val="80000"/>
              </a:lnSpc>
              <a:spcBef>
                <a:spcPts val="0"/>
              </a:spcBef>
              <a:defRPr/>
            </a:pPr>
            <a:r>
              <a:rPr lang="en-US" sz="2800" dirty="0">
                <a:solidFill>
                  <a:srgbClr val="00B050"/>
                </a:solidFill>
              </a:rPr>
              <a:t>			       </a:t>
            </a:r>
          </a:p>
          <a:p>
            <a:pPr algn="l">
              <a:lnSpc>
                <a:spcPct val="80000"/>
              </a:lnSpc>
              <a:spcBef>
                <a:spcPts val="0"/>
              </a:spcBef>
              <a:defRPr/>
            </a:pPr>
            <a:r>
              <a:rPr lang="en-US" sz="2800" dirty="0">
                <a:solidFill>
                  <a:srgbClr val="00B050"/>
                </a:solidFill>
              </a:rPr>
              <a:t>B) A 1.5:1 or 3:2 ratio is stable in heavier elements, </a:t>
            </a:r>
            <a:r>
              <a:rPr lang="en-US" sz="2800" dirty="0" smtClean="0">
                <a:solidFill>
                  <a:srgbClr val="00B050"/>
                </a:solidFill>
              </a:rPr>
              <a:t>	</a:t>
            </a:r>
          </a:p>
          <a:p>
            <a:pPr algn="l">
              <a:lnSpc>
                <a:spcPct val="80000"/>
              </a:lnSpc>
              <a:spcBef>
                <a:spcPts val="0"/>
              </a:spcBef>
              <a:defRPr/>
            </a:pPr>
            <a:r>
              <a:rPr lang="en-US" sz="2800" dirty="0">
                <a:solidFill>
                  <a:srgbClr val="00B050"/>
                </a:solidFill>
              </a:rPr>
              <a:t>	</a:t>
            </a:r>
            <a:r>
              <a:rPr lang="en-US" sz="2800" dirty="0" smtClean="0">
                <a:solidFill>
                  <a:srgbClr val="00B050"/>
                </a:solidFill>
              </a:rPr>
              <a:t>Ex</a:t>
            </a:r>
            <a:r>
              <a:rPr lang="en-US" sz="2800" dirty="0">
                <a:solidFill>
                  <a:srgbClr val="00B050"/>
                </a:solidFill>
              </a:rPr>
              <a:t>: Hg-202 is </a:t>
            </a:r>
            <a:r>
              <a:rPr lang="en-US" sz="2800" dirty="0" smtClean="0">
                <a:solidFill>
                  <a:srgbClr val="00B050"/>
                </a:solidFill>
              </a:rPr>
              <a:t>stable	 	with 122 </a:t>
            </a:r>
            <a:r>
              <a:rPr lang="en-US" sz="2800" dirty="0">
                <a:solidFill>
                  <a:srgbClr val="00B050"/>
                </a:solidFill>
              </a:rPr>
              <a:t>neutrons and </a:t>
            </a:r>
            <a:r>
              <a:rPr lang="en-US" sz="2800" dirty="0" smtClean="0">
                <a:solidFill>
                  <a:srgbClr val="00B050"/>
                </a:solidFill>
              </a:rPr>
              <a:t>	80 protons</a:t>
            </a:r>
            <a:r>
              <a:rPr lang="en-US" dirty="0">
                <a:solidFill>
                  <a:schemeClr val="bg1"/>
                </a:solidFill>
              </a:rPr>
              <a:t>	</a:t>
            </a:r>
          </a:p>
        </p:txBody>
      </p:sp>
      <p:sp>
        <p:nvSpPr>
          <p:cNvPr id="6148" name="Line 4"/>
          <p:cNvSpPr>
            <a:spLocks noChangeShapeType="1"/>
          </p:cNvSpPr>
          <p:nvPr/>
        </p:nvSpPr>
        <p:spPr bwMode="auto">
          <a:xfrm>
            <a:off x="1981200" y="838200"/>
            <a:ext cx="80772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49" name="Picture 2" descr="http://www.kentchemistry.com/links/Nuclear/band%20of%20stab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888" y="914400"/>
            <a:ext cx="41513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588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wipe(down)">
                                      <p:cBhvr>
                                        <p:cTn id="10" dur="500"/>
                                        <p:tgtEl>
                                          <p:spTgt spid="1024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wipe(down)">
                                      <p:cBhvr>
                                        <p:cTn id="13" dur="500"/>
                                        <p:tgtEl>
                                          <p:spTgt spid="1024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0243">
                                            <p:txEl>
                                              <p:pRg st="4" end="4"/>
                                            </p:txEl>
                                          </p:spTgt>
                                        </p:tgtEl>
                                        <p:attrNameLst>
                                          <p:attrName>style.visibility</p:attrName>
                                        </p:attrNameLst>
                                      </p:cBhvr>
                                      <p:to>
                                        <p:strVal val="visible"/>
                                      </p:to>
                                    </p:set>
                                    <p:animEffect transition="in" filter="wipe(down)">
                                      <p:cBhvr>
                                        <p:cTn id="18" dur="500"/>
                                        <p:tgtEl>
                                          <p:spTgt spid="1024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animEffect transition="in" filter="wipe(down)">
                                      <p:cBhvr>
                                        <p:cTn id="21" dur="500"/>
                                        <p:tgtEl>
                                          <p:spTgt spid="1024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43">
                                            <p:txEl>
                                              <p:pRg st="6" end="6"/>
                                            </p:txEl>
                                          </p:spTgt>
                                        </p:tgtEl>
                                        <p:attrNameLst>
                                          <p:attrName>style.visibility</p:attrName>
                                        </p:attrNameLst>
                                      </p:cBhvr>
                                      <p:to>
                                        <p:strVal val="visible"/>
                                      </p:to>
                                    </p:set>
                                    <p:animEffect transition="in" filter="wipe(down)">
                                      <p:cBhvr>
                                        <p:cTn id="24"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a:t>3 Main Types of Radioactive Decay</a:t>
            </a:r>
          </a:p>
        </p:txBody>
      </p:sp>
      <p:sp>
        <p:nvSpPr>
          <p:cNvPr id="7171" name="Rectangle 3"/>
          <p:cNvSpPr>
            <a:spLocks noGrp="1" noChangeArrowheads="1"/>
          </p:cNvSpPr>
          <p:nvPr>
            <p:ph type="body" idx="1"/>
          </p:nvPr>
        </p:nvSpPr>
        <p:spPr>
          <a:xfrm>
            <a:off x="1905000" y="1646238"/>
            <a:ext cx="8229600" cy="4525962"/>
          </a:xfrm>
        </p:spPr>
        <p:txBody>
          <a:bodyPr/>
          <a:lstStyle/>
          <a:p>
            <a:pPr eaLnBrk="1" hangingPunct="1"/>
            <a:r>
              <a:rPr lang="en-US" altLang="en-US" sz="4800" dirty="0"/>
              <a:t>Alpha      </a:t>
            </a:r>
            <a:r>
              <a:rPr lang="en-US" altLang="en-US" sz="4800" b="1" dirty="0">
                <a:latin typeface="Symbol" panose="05050102010706020507" pitchFamily="18" charset="2"/>
              </a:rPr>
              <a:t>a   </a:t>
            </a:r>
            <a:r>
              <a:rPr lang="en-US" altLang="en-US" sz="4800" b="1" dirty="0">
                <a:solidFill>
                  <a:schemeClr val="tx2"/>
                </a:solidFill>
                <a:latin typeface="Symbol" panose="05050102010706020507" pitchFamily="18" charset="2"/>
              </a:rPr>
              <a:t/>
            </a:r>
            <a:br>
              <a:rPr lang="en-US" altLang="en-US" sz="4800" b="1" dirty="0">
                <a:solidFill>
                  <a:schemeClr val="tx2"/>
                </a:solidFill>
                <a:latin typeface="Symbol" panose="05050102010706020507" pitchFamily="18" charset="2"/>
              </a:rPr>
            </a:br>
            <a:endParaRPr lang="en-US" altLang="en-US" sz="4800" b="1" dirty="0">
              <a:solidFill>
                <a:schemeClr val="tx2"/>
              </a:solidFill>
              <a:latin typeface="Symbol" panose="05050102010706020507" pitchFamily="18" charset="2"/>
            </a:endParaRPr>
          </a:p>
          <a:p>
            <a:pPr eaLnBrk="1" hangingPunct="1"/>
            <a:r>
              <a:rPr lang="en-US" altLang="en-US" sz="4800" dirty="0"/>
              <a:t>Beta</a:t>
            </a:r>
            <a:r>
              <a:rPr lang="en-US" altLang="en-US" sz="4800" b="1" dirty="0"/>
              <a:t>        </a:t>
            </a:r>
            <a:r>
              <a:rPr lang="en-US" altLang="en-US" sz="4800" b="1" dirty="0">
                <a:latin typeface="Symbol" panose="05050102010706020507" pitchFamily="18" charset="2"/>
              </a:rPr>
              <a:t>b</a:t>
            </a:r>
            <a:br>
              <a:rPr lang="en-US" altLang="en-US" sz="4800" b="1" dirty="0">
                <a:latin typeface="Symbol" panose="05050102010706020507" pitchFamily="18" charset="2"/>
              </a:rPr>
            </a:br>
            <a:endParaRPr lang="en-US" altLang="en-US" sz="4800" b="1" dirty="0">
              <a:latin typeface="Symbol" panose="05050102010706020507" pitchFamily="18" charset="2"/>
            </a:endParaRPr>
          </a:p>
          <a:p>
            <a:pPr eaLnBrk="1" hangingPunct="1"/>
            <a:r>
              <a:rPr lang="en-US" altLang="en-US" sz="4800" dirty="0"/>
              <a:t>Gamma   </a:t>
            </a:r>
            <a:r>
              <a:rPr lang="en-US" altLang="en-US" sz="4800" b="1" dirty="0">
                <a:latin typeface="Symbol" panose="05050102010706020507" pitchFamily="18" charset="2"/>
              </a:rPr>
              <a:t>g</a:t>
            </a:r>
            <a:endParaRPr lang="en-US" altLang="en-US" sz="4800" b="1" dirty="0"/>
          </a:p>
        </p:txBody>
      </p:sp>
    </p:spTree>
    <p:extLst>
      <p:ext uri="{BB962C8B-B14F-4D97-AF65-F5344CB8AC3E}">
        <p14:creationId xmlns:p14="http://schemas.microsoft.com/office/powerpoint/2010/main" val="2710815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56823" y="990600"/>
            <a:ext cx="7045727" cy="4953000"/>
          </a:xfrm>
        </p:spPr>
        <p:txBody>
          <a:bodyPr/>
          <a:lstStyle/>
          <a:p>
            <a:pPr eaLnBrk="1" hangingPunct="1">
              <a:buFontTx/>
              <a:buNone/>
            </a:pPr>
            <a:r>
              <a:rPr lang="en-US" altLang="en-US" dirty="0" smtClean="0"/>
              <a:t>Emission of </a:t>
            </a:r>
            <a:r>
              <a:rPr lang="en-US" altLang="en-US" dirty="0" smtClean="0">
                <a:solidFill>
                  <a:srgbClr val="FF0000"/>
                </a:solidFill>
              </a:rPr>
              <a:t>alpha particles </a:t>
            </a:r>
            <a:r>
              <a:rPr lang="en-US" altLang="en-US" dirty="0" smtClean="0">
                <a:solidFill>
                  <a:srgbClr val="FF0000"/>
                </a:solidFill>
                <a:latin typeface="Symbol" panose="05050102010706020507" pitchFamily="18" charset="2"/>
              </a:rPr>
              <a:t>a</a:t>
            </a:r>
            <a:r>
              <a:rPr lang="en-US" altLang="en-US" dirty="0" smtClean="0">
                <a:solidFill>
                  <a:srgbClr val="FF0000"/>
                </a:solidFill>
              </a:rPr>
              <a:t> </a:t>
            </a:r>
            <a:r>
              <a:rPr lang="en-US" altLang="en-US" dirty="0" smtClean="0"/>
              <a:t>:</a:t>
            </a:r>
          </a:p>
          <a:p>
            <a:pPr eaLnBrk="1" hangingPunct="1"/>
            <a:r>
              <a:rPr lang="en-US" altLang="en-US" dirty="0" smtClean="0"/>
              <a:t>Helium nuclei </a:t>
            </a:r>
          </a:p>
          <a:p>
            <a:pPr eaLnBrk="1" hangingPunct="1"/>
            <a:r>
              <a:rPr lang="en-US" altLang="en-US" dirty="0" smtClean="0"/>
              <a:t>Made up of two protons and two neutrons </a:t>
            </a:r>
          </a:p>
          <a:p>
            <a:pPr eaLnBrk="1" hangingPunct="1"/>
            <a:r>
              <a:rPr lang="en-US" altLang="en-US" dirty="0" smtClean="0"/>
              <a:t>Charge +2  </a:t>
            </a:r>
          </a:p>
          <a:p>
            <a:pPr eaLnBrk="1" hangingPunct="1"/>
            <a:r>
              <a:rPr lang="en-US" altLang="en-US" dirty="0" smtClean="0"/>
              <a:t>Can travel a few inches through air</a:t>
            </a:r>
          </a:p>
          <a:p>
            <a:pPr eaLnBrk="1" hangingPunct="1"/>
            <a:r>
              <a:rPr lang="en-US" altLang="en-US" dirty="0" smtClean="0"/>
              <a:t>Can be stopped by a sheet of paper, clothing.</a:t>
            </a:r>
          </a:p>
        </p:txBody>
      </p:sp>
      <p:sp>
        <p:nvSpPr>
          <p:cNvPr id="8195" name="Rectangle 7"/>
          <p:cNvSpPr>
            <a:spLocks noGrp="1" noChangeArrowheads="1"/>
          </p:cNvSpPr>
          <p:nvPr>
            <p:ph type="title"/>
          </p:nvPr>
        </p:nvSpPr>
        <p:spPr>
          <a:xfrm>
            <a:off x="1905000" y="228600"/>
            <a:ext cx="8229600" cy="762000"/>
          </a:xfrm>
        </p:spPr>
        <p:txBody>
          <a:bodyPr/>
          <a:lstStyle/>
          <a:p>
            <a:pPr eaLnBrk="1" hangingPunct="1"/>
            <a:r>
              <a:rPr lang="en-US" altLang="en-US" smtClean="0">
                <a:solidFill>
                  <a:srgbClr val="FF0000"/>
                </a:solidFill>
              </a:rPr>
              <a:t>Alpha Decay</a:t>
            </a:r>
          </a:p>
        </p:txBody>
      </p:sp>
      <p:pic>
        <p:nvPicPr>
          <p:cNvPr id="8196" name="Picture 13" descr="alphaparti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2057400"/>
            <a:ext cx="22971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050" name="Ink 9"/>
              <p14:cNvContentPartPr>
                <a14:cpLocks xmlns:a14="http://schemas.microsoft.com/office/drawing/2010/main" noRot="1" noChangeAspect="1" noEditPoints="1" noChangeArrowheads="1" noChangeShapeType="1"/>
              </p14:cNvContentPartPr>
              <p14:nvPr/>
            </p14:nvContentPartPr>
            <p14:xfrm>
              <a:off x="8382000" y="354806"/>
              <a:ext cx="1592262" cy="1271588"/>
            </p14:xfrm>
          </p:contentPart>
        </mc:Choice>
        <mc:Fallback xmlns="">
          <p:pic>
            <p:nvPicPr>
              <p:cNvPr id="2050" name="Ink 9"/>
              <p:cNvPicPr>
                <a:picLocks noRot="1" noChangeAspect="1" noEditPoints="1" noChangeArrowheads="1" noChangeShapeType="1"/>
              </p:cNvPicPr>
              <p:nvPr/>
            </p:nvPicPr>
            <p:blipFill>
              <a:blip r:embed="rId4"/>
              <a:stretch>
                <a:fillRect/>
              </a:stretch>
            </p:blipFill>
            <p:spPr>
              <a:xfrm>
                <a:off x="8375520" y="348326"/>
                <a:ext cx="1605222" cy="128454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11"/>
              <p14:cNvContentPartPr>
                <a14:cpLocks xmlns:a14="http://schemas.microsoft.com/office/drawing/2010/main" noRot="1" noChangeAspect="1" noEditPoints="1" noChangeArrowheads="1" noChangeShapeType="1"/>
              </p14:cNvContentPartPr>
              <p14:nvPr/>
            </p14:nvContentPartPr>
            <p14:xfrm>
              <a:off x="2149475" y="822325"/>
              <a:ext cx="1588" cy="1588"/>
            </p14:xfrm>
          </p:contentPart>
        </mc:Choice>
        <mc:Fallback xmlns="">
          <p:pic>
            <p:nvPicPr>
              <p:cNvPr id="2051" name="Ink 11"/>
              <p:cNvPicPr>
                <a:picLocks noRot="1" noChangeAspect="1" noEditPoints="1" noChangeArrowheads="1" noChangeShapeType="1"/>
              </p:cNvPicPr>
              <p:nvPr/>
            </p:nvPicPr>
            <p:blipFill>
              <a:blip r:embed="rId6"/>
              <a:stretch>
                <a:fillRect/>
              </a:stretch>
            </p:blipFill>
            <p:spPr>
              <a:xfrm>
                <a:off x="2120891" y="793741"/>
                <a:ext cx="58756" cy="58756"/>
              </a:xfrm>
              <a:prstGeom prst="rect">
                <a:avLst/>
              </a:prstGeom>
            </p:spPr>
          </p:pic>
        </mc:Fallback>
      </mc:AlternateContent>
    </p:spTree>
    <p:extLst>
      <p:ext uri="{BB962C8B-B14F-4D97-AF65-F5344CB8AC3E}">
        <p14:creationId xmlns:p14="http://schemas.microsoft.com/office/powerpoint/2010/main" val="908846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8229600" cy="698500"/>
          </a:xfrm>
        </p:spPr>
        <p:txBody>
          <a:bodyPr/>
          <a:lstStyle/>
          <a:p>
            <a:pPr eaLnBrk="1" hangingPunct="1"/>
            <a:r>
              <a:rPr lang="en-US" altLang="en-US" smtClean="0"/>
              <a:t>Alpha Decay</a:t>
            </a:r>
          </a:p>
        </p:txBody>
      </p:sp>
      <p:pic>
        <p:nvPicPr>
          <p:cNvPr id="9219" name="Picture 4" descr="10-UNFigure03_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1201738"/>
            <a:ext cx="860583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Group 39"/>
          <p:cNvGrpSpPr>
            <a:grpSpLocks/>
          </p:cNvGrpSpPr>
          <p:nvPr/>
        </p:nvGrpSpPr>
        <p:grpSpPr bwMode="auto">
          <a:xfrm>
            <a:off x="3542810" y="4343401"/>
            <a:ext cx="5172569" cy="1421147"/>
            <a:chOff x="547" y="960"/>
            <a:chExt cx="3887" cy="803"/>
          </a:xfrm>
        </p:grpSpPr>
        <p:grpSp>
          <p:nvGrpSpPr>
            <p:cNvPr id="9221" name="Group 2"/>
            <p:cNvGrpSpPr>
              <a:grpSpLocks/>
            </p:cNvGrpSpPr>
            <p:nvPr/>
          </p:nvGrpSpPr>
          <p:grpSpPr bwMode="auto">
            <a:xfrm>
              <a:off x="547" y="960"/>
              <a:ext cx="779" cy="803"/>
              <a:chOff x="2227" y="1574"/>
              <a:chExt cx="779" cy="803"/>
            </a:xfrm>
          </p:grpSpPr>
          <p:sp>
            <p:nvSpPr>
              <p:cNvPr id="9232" name="Text Box 3"/>
              <p:cNvSpPr txBox="1">
                <a:spLocks noChangeArrowheads="1"/>
              </p:cNvSpPr>
              <p:nvPr/>
            </p:nvSpPr>
            <p:spPr bwMode="auto">
              <a:xfrm>
                <a:off x="2449" y="1654"/>
                <a:ext cx="557"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X</a:t>
                </a:r>
              </a:p>
            </p:txBody>
          </p:sp>
          <p:sp>
            <p:nvSpPr>
              <p:cNvPr id="9233" name="Text Box 4"/>
              <p:cNvSpPr txBox="1">
                <a:spLocks noChangeArrowheads="1"/>
              </p:cNvSpPr>
              <p:nvPr/>
            </p:nvSpPr>
            <p:spPr bwMode="auto">
              <a:xfrm>
                <a:off x="2227" y="1574"/>
                <a:ext cx="347"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A</a:t>
                </a:r>
              </a:p>
            </p:txBody>
          </p:sp>
          <p:sp>
            <p:nvSpPr>
              <p:cNvPr id="9234" name="Text Box 5"/>
              <p:cNvSpPr txBox="1">
                <a:spLocks noChangeArrowheads="1"/>
              </p:cNvSpPr>
              <p:nvPr/>
            </p:nvSpPr>
            <p:spPr bwMode="auto">
              <a:xfrm>
                <a:off x="2278" y="2064"/>
                <a:ext cx="31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Z</a:t>
                </a:r>
              </a:p>
            </p:txBody>
          </p:sp>
        </p:grpSp>
        <p:grpSp>
          <p:nvGrpSpPr>
            <p:cNvPr id="9222" name="Group 6"/>
            <p:cNvGrpSpPr>
              <a:grpSpLocks/>
            </p:cNvGrpSpPr>
            <p:nvPr/>
          </p:nvGrpSpPr>
          <p:grpSpPr bwMode="auto">
            <a:xfrm>
              <a:off x="2027" y="960"/>
              <a:ext cx="1092" cy="803"/>
              <a:chOff x="1290" y="1488"/>
              <a:chExt cx="1092" cy="803"/>
            </a:xfrm>
          </p:grpSpPr>
          <p:sp>
            <p:nvSpPr>
              <p:cNvPr id="9229" name="Text Box 7"/>
              <p:cNvSpPr txBox="1">
                <a:spLocks noChangeArrowheads="1"/>
              </p:cNvSpPr>
              <p:nvPr/>
            </p:nvSpPr>
            <p:spPr bwMode="auto">
              <a:xfrm>
                <a:off x="1825" y="1629"/>
                <a:ext cx="557"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Y</a:t>
                </a:r>
              </a:p>
            </p:txBody>
          </p:sp>
          <p:sp>
            <p:nvSpPr>
              <p:cNvPr id="9230" name="Text Box 8"/>
              <p:cNvSpPr txBox="1">
                <a:spLocks noChangeArrowheads="1"/>
              </p:cNvSpPr>
              <p:nvPr/>
            </p:nvSpPr>
            <p:spPr bwMode="auto">
              <a:xfrm>
                <a:off x="1290" y="1488"/>
                <a:ext cx="717"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A - 4</a:t>
                </a:r>
              </a:p>
            </p:txBody>
          </p:sp>
          <p:sp>
            <p:nvSpPr>
              <p:cNvPr id="9231" name="Text Box 9"/>
              <p:cNvSpPr txBox="1">
                <a:spLocks noChangeArrowheads="1"/>
              </p:cNvSpPr>
              <p:nvPr/>
            </p:nvSpPr>
            <p:spPr bwMode="auto">
              <a:xfrm>
                <a:off x="1326" y="1978"/>
                <a:ext cx="70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Z - 2</a:t>
                </a:r>
              </a:p>
            </p:txBody>
          </p:sp>
        </p:grpSp>
        <p:sp>
          <p:nvSpPr>
            <p:cNvPr id="9223" name="Line 14"/>
            <p:cNvSpPr>
              <a:spLocks noChangeShapeType="1"/>
            </p:cNvSpPr>
            <p:nvPr/>
          </p:nvSpPr>
          <p:spPr bwMode="auto">
            <a:xfrm>
              <a:off x="1296" y="1344"/>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15"/>
            <p:cNvSpPr txBox="1">
              <a:spLocks noChangeArrowheads="1"/>
            </p:cNvSpPr>
            <p:nvPr/>
          </p:nvSpPr>
          <p:spPr bwMode="auto">
            <a:xfrm>
              <a:off x="3057" y="1056"/>
              <a:ext cx="465"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a:t>
              </a:r>
            </a:p>
          </p:txBody>
        </p:sp>
        <p:grpSp>
          <p:nvGrpSpPr>
            <p:cNvPr id="9225" name="Group 30"/>
            <p:cNvGrpSpPr>
              <a:grpSpLocks/>
            </p:cNvGrpSpPr>
            <p:nvPr/>
          </p:nvGrpSpPr>
          <p:grpSpPr bwMode="auto">
            <a:xfrm>
              <a:off x="3530" y="960"/>
              <a:ext cx="904" cy="803"/>
              <a:chOff x="3770" y="2572"/>
              <a:chExt cx="904" cy="803"/>
            </a:xfrm>
          </p:grpSpPr>
          <p:sp>
            <p:nvSpPr>
              <p:cNvPr id="9226" name="Text Box 31"/>
              <p:cNvSpPr txBox="1">
                <a:spLocks noChangeArrowheads="1"/>
              </p:cNvSpPr>
              <p:nvPr/>
            </p:nvSpPr>
            <p:spPr bwMode="auto">
              <a:xfrm>
                <a:off x="3861" y="2652"/>
                <a:ext cx="81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He</a:t>
                </a:r>
              </a:p>
            </p:txBody>
          </p:sp>
          <p:sp>
            <p:nvSpPr>
              <p:cNvPr id="9227" name="Text Box 32"/>
              <p:cNvSpPr txBox="1">
                <a:spLocks noChangeArrowheads="1"/>
              </p:cNvSpPr>
              <p:nvPr/>
            </p:nvSpPr>
            <p:spPr bwMode="auto">
              <a:xfrm>
                <a:off x="3770" y="2572"/>
                <a:ext cx="28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4</a:t>
                </a:r>
              </a:p>
            </p:txBody>
          </p:sp>
          <p:sp>
            <p:nvSpPr>
              <p:cNvPr id="9228" name="Text Box 33"/>
              <p:cNvSpPr txBox="1">
                <a:spLocks noChangeArrowheads="1"/>
              </p:cNvSpPr>
              <p:nvPr/>
            </p:nvSpPr>
            <p:spPr bwMode="auto">
              <a:xfrm>
                <a:off x="3770" y="3062"/>
                <a:ext cx="28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2</a:t>
                </a:r>
              </a:p>
            </p:txBody>
          </p:sp>
        </p:grpSp>
      </p:grpSp>
    </p:spTree>
    <p:extLst>
      <p:ext uri="{BB962C8B-B14F-4D97-AF65-F5344CB8AC3E}">
        <p14:creationId xmlns:p14="http://schemas.microsoft.com/office/powerpoint/2010/main" val="145816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1+#ppt_w/2"/>
                                          </p:val>
                                        </p:tav>
                                        <p:tav tm="100000">
                                          <p:val>
                                            <p:strVal val="#ppt_x"/>
                                          </p:val>
                                        </p:tav>
                                      </p:tavLst>
                                    </p:anim>
                                    <p:anim calcmode="lin" valueType="num">
                                      <p:cBhvr additive="base">
                                        <p:cTn id="8" dur="5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752600" y="228600"/>
            <a:ext cx="8610600" cy="762000"/>
          </a:xfrm>
        </p:spPr>
        <p:txBody>
          <a:bodyPr>
            <a:normAutofit/>
          </a:bodyPr>
          <a:lstStyle/>
          <a:p>
            <a:pPr eaLnBrk="1" hangingPunct="1">
              <a:defRPr/>
            </a:pPr>
            <a:r>
              <a:rPr lang="en-US" sz="4800" b="1" dirty="0">
                <a:solidFill>
                  <a:srgbClr val="FF0000"/>
                </a:solidFill>
              </a:rPr>
              <a:t>Uses of Alpha Radiation</a:t>
            </a:r>
          </a:p>
        </p:txBody>
      </p:sp>
      <p:sp>
        <p:nvSpPr>
          <p:cNvPr id="19459" name="Rectangle 3"/>
          <p:cNvSpPr>
            <a:spLocks noGrp="1" noChangeArrowheads="1"/>
          </p:cNvSpPr>
          <p:nvPr>
            <p:ph type="subTitle" idx="1"/>
          </p:nvPr>
        </p:nvSpPr>
        <p:spPr>
          <a:xfrm>
            <a:off x="1524000" y="1066800"/>
            <a:ext cx="9144000" cy="6019800"/>
          </a:xfrm>
        </p:spPr>
        <p:txBody>
          <a:bodyPr>
            <a:normAutofit lnSpcReduction="10000"/>
          </a:bodyPr>
          <a:lstStyle/>
          <a:p>
            <a:pPr marL="609600" indent="-609600" algn="l">
              <a:lnSpc>
                <a:spcPct val="80000"/>
              </a:lnSpc>
              <a:buClr>
                <a:srgbClr val="FFFF00"/>
              </a:buClr>
              <a:buFont typeface="Wingdings" panose="05000000000000000000" pitchFamily="2" charset="2"/>
              <a:buChar char="§"/>
              <a:defRPr/>
            </a:pPr>
            <a:r>
              <a:rPr lang="en-US" sz="3000" b="1" dirty="0">
                <a:solidFill>
                  <a:srgbClr val="FFC000"/>
                </a:solidFill>
              </a:rPr>
              <a:t>Smoke Detectors! </a:t>
            </a:r>
          </a:p>
          <a:p>
            <a:pPr marL="1066800" lvl="2" indent="-609600" algn="l">
              <a:lnSpc>
                <a:spcPct val="80000"/>
              </a:lnSpc>
              <a:buClr>
                <a:srgbClr val="FFFF00"/>
              </a:buClr>
              <a:buFont typeface="Wingdings" panose="05000000000000000000" pitchFamily="2" charset="2"/>
              <a:buChar char="§"/>
              <a:defRPr/>
            </a:pPr>
            <a:r>
              <a:rPr lang="en-US" sz="3000" dirty="0"/>
              <a:t>Americium-241 releases alpha particles into the air around it, creating an electric charge. When smoke gets in the way, the charge stops and the battery inside sends the alarm!</a:t>
            </a:r>
            <a:endParaRPr lang="en-US" sz="3000" b="1" dirty="0"/>
          </a:p>
          <a:p>
            <a:pPr marL="609600" indent="-609600" algn="l">
              <a:lnSpc>
                <a:spcPct val="80000"/>
              </a:lnSpc>
              <a:buClr>
                <a:srgbClr val="FFFF00"/>
              </a:buClr>
              <a:buFont typeface="Wingdings" panose="05000000000000000000" pitchFamily="2" charset="2"/>
              <a:buChar char="§"/>
              <a:defRPr/>
            </a:pPr>
            <a:r>
              <a:rPr lang="en-US" sz="3000" b="1" dirty="0">
                <a:solidFill>
                  <a:srgbClr val="C00000"/>
                </a:solidFill>
              </a:rPr>
              <a:t>Cancer Treatment</a:t>
            </a:r>
          </a:p>
          <a:p>
            <a:pPr marL="1066800" lvl="1" indent="-609600" algn="l">
              <a:lnSpc>
                <a:spcPct val="80000"/>
              </a:lnSpc>
              <a:buClr>
                <a:srgbClr val="FFFF00"/>
              </a:buClr>
              <a:buFont typeface="Wingdings" panose="05000000000000000000" pitchFamily="2" charset="2"/>
              <a:buChar char="§"/>
              <a:defRPr/>
            </a:pPr>
            <a:r>
              <a:rPr lang="en-US" sz="3000" dirty="0"/>
              <a:t>Radium-223 can be placed directly in the middle of a tumor to kill the cancer cells. Because of the low-penetrating power, alpha particles can’t reach to the healthy cells!</a:t>
            </a:r>
          </a:p>
          <a:p>
            <a:pPr marL="609600" indent="-609600" algn="l">
              <a:lnSpc>
                <a:spcPct val="80000"/>
              </a:lnSpc>
              <a:buClr>
                <a:srgbClr val="FFFF00"/>
              </a:buClr>
              <a:buFont typeface="Wingdings" panose="05000000000000000000" pitchFamily="2" charset="2"/>
              <a:buChar char="§"/>
              <a:defRPr/>
            </a:pPr>
            <a:r>
              <a:rPr lang="en-US" sz="3000" b="1" dirty="0">
                <a:solidFill>
                  <a:srgbClr val="00B050"/>
                </a:solidFill>
              </a:rPr>
              <a:t>Space Craft Heat and Electricity!</a:t>
            </a:r>
          </a:p>
          <a:p>
            <a:pPr marL="1066800" lvl="1" indent="-609600" algn="l">
              <a:lnSpc>
                <a:spcPct val="80000"/>
              </a:lnSpc>
              <a:buClr>
                <a:srgbClr val="FFFF00"/>
              </a:buClr>
              <a:buFont typeface="Wingdings" panose="05000000000000000000" pitchFamily="2" charset="2"/>
              <a:buChar char="§"/>
              <a:defRPr/>
            </a:pPr>
            <a:r>
              <a:rPr lang="en-US" sz="3000" dirty="0"/>
              <a:t>Plutonium-238 emits alpha particles and a bunch of heat, which keeps the spacecraft warm, and excess heat is turned into electricity to run the craft! </a:t>
            </a:r>
          </a:p>
          <a:p>
            <a:pPr marL="609600" indent="-609600" algn="l">
              <a:lnSpc>
                <a:spcPct val="80000"/>
              </a:lnSpc>
              <a:defRPr/>
            </a:pPr>
            <a:endParaRPr lang="en-US" sz="3000" b="1" dirty="0">
              <a:solidFill>
                <a:srgbClr val="FFFF00"/>
              </a:solidFill>
            </a:endParaRPr>
          </a:p>
        </p:txBody>
      </p:sp>
      <p:sp>
        <p:nvSpPr>
          <p:cNvPr id="10244" name="Line 4"/>
          <p:cNvSpPr>
            <a:spLocks noChangeShapeType="1"/>
          </p:cNvSpPr>
          <p:nvPr/>
        </p:nvSpPr>
        <p:spPr bwMode="auto">
          <a:xfrm>
            <a:off x="1981200" y="990600"/>
            <a:ext cx="80772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63784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fade">
                                      <p:cBhvr>
                                        <p:cTn id="18" dur="500"/>
                                        <p:tgtEl>
                                          <p:spTgt spid="1945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500"/>
                                        <p:tgtEl>
                                          <p:spTgt spid="1945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10-12aFigure_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79850"/>
            <a:ext cx="6781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1981200" y="274638"/>
            <a:ext cx="8229600" cy="563562"/>
          </a:xfrm>
        </p:spPr>
        <p:txBody>
          <a:bodyPr>
            <a:normAutofit fontScale="90000"/>
          </a:bodyPr>
          <a:lstStyle/>
          <a:p>
            <a:pPr eaLnBrk="1" hangingPunct="1"/>
            <a:r>
              <a:rPr lang="en-US" altLang="en-US" smtClean="0">
                <a:solidFill>
                  <a:srgbClr val="0070C0"/>
                </a:solidFill>
              </a:rPr>
              <a:t>Beta Decay</a:t>
            </a:r>
          </a:p>
        </p:txBody>
      </p:sp>
      <p:sp>
        <p:nvSpPr>
          <p:cNvPr id="22531" name="Rectangle 3"/>
          <p:cNvSpPr>
            <a:spLocks noGrp="1" noChangeArrowheads="1"/>
          </p:cNvSpPr>
          <p:nvPr>
            <p:ph type="body" idx="1"/>
          </p:nvPr>
        </p:nvSpPr>
        <p:spPr>
          <a:xfrm>
            <a:off x="1081825" y="1189038"/>
            <a:ext cx="9122625" cy="4525962"/>
          </a:xfrm>
        </p:spPr>
        <p:txBody>
          <a:bodyPr/>
          <a:lstStyle/>
          <a:p>
            <a:pPr eaLnBrk="1" hangingPunct="1">
              <a:lnSpc>
                <a:spcPct val="90000"/>
              </a:lnSpc>
            </a:pPr>
            <a:r>
              <a:rPr lang="en-US" altLang="en-US" sz="3000" dirty="0">
                <a:solidFill>
                  <a:schemeClr val="accent2"/>
                </a:solidFill>
              </a:rPr>
              <a:t>Beta particles </a:t>
            </a:r>
            <a:r>
              <a:rPr lang="en-US" altLang="en-US" sz="3000" dirty="0">
                <a:solidFill>
                  <a:schemeClr val="accent2"/>
                </a:solidFill>
                <a:latin typeface="Symbol" panose="05050102010706020507" pitchFamily="18" charset="2"/>
              </a:rPr>
              <a:t>b</a:t>
            </a:r>
            <a:r>
              <a:rPr lang="en-US" altLang="en-US" sz="3000" dirty="0"/>
              <a:t>: electrons ejected from the nucleus when a neutron decays into a proton. </a:t>
            </a:r>
          </a:p>
          <a:p>
            <a:pPr eaLnBrk="1" hangingPunct="1">
              <a:lnSpc>
                <a:spcPct val="90000"/>
              </a:lnSpc>
            </a:pPr>
            <a:r>
              <a:rPr lang="en-US" altLang="en-US" sz="3000" dirty="0"/>
              <a:t>Beta particles have the same charge and mass as "normal" electrons. </a:t>
            </a:r>
          </a:p>
          <a:p>
            <a:pPr eaLnBrk="1" hangingPunct="1">
              <a:lnSpc>
                <a:spcPct val="90000"/>
              </a:lnSpc>
            </a:pPr>
            <a:r>
              <a:rPr lang="en-US" altLang="en-US" sz="3000" dirty="0"/>
              <a:t>Are lighter, and can travel faster than alpha particles.</a:t>
            </a:r>
          </a:p>
          <a:p>
            <a:pPr eaLnBrk="1" hangingPunct="1">
              <a:lnSpc>
                <a:spcPct val="90000"/>
              </a:lnSpc>
            </a:pPr>
            <a:r>
              <a:rPr lang="en-US" altLang="en-US" sz="3000" dirty="0"/>
              <a:t>Can be stopped by aluminum foil or a block of wood.</a:t>
            </a:r>
          </a:p>
          <a:p>
            <a:pPr eaLnBrk="1" hangingPunct="1">
              <a:lnSpc>
                <a:spcPct val="90000"/>
              </a:lnSpc>
            </a:pPr>
            <a:endParaRPr lang="en-US" altLang="en-US" dirty="0" smtClean="0"/>
          </a:p>
        </p:txBody>
      </p:sp>
      <mc:AlternateContent xmlns:mc="http://schemas.openxmlformats.org/markup-compatibility/2006" xmlns:p14="http://schemas.microsoft.com/office/powerpoint/2010/main">
        <mc:Choice Requires="p14">
          <p:contentPart p14:bwMode="auto" r:id="rId3">
            <p14:nvContentPartPr>
              <p14:cNvPr id="3074" name="Ink 5"/>
              <p14:cNvContentPartPr>
                <a14:cpLocks xmlns:a14="http://schemas.microsoft.com/office/drawing/2010/main" noRot="1" noChangeAspect="1" noEditPoints="1" noChangeArrowheads="1" noChangeShapeType="1"/>
              </p14:cNvContentPartPr>
              <p14:nvPr/>
            </p14:nvContentPartPr>
            <p14:xfrm>
              <a:off x="8991600" y="204788"/>
              <a:ext cx="1068388" cy="862013"/>
            </p14:xfrm>
          </p:contentPart>
        </mc:Choice>
        <mc:Fallback xmlns="">
          <p:pic>
            <p:nvPicPr>
              <p:cNvPr id="3074" name="Ink 5"/>
              <p:cNvPicPr>
                <a:picLocks noRot="1" noChangeAspect="1" noEditPoints="1" noChangeArrowheads="1" noChangeShapeType="1"/>
              </p:cNvPicPr>
              <p:nvPr/>
            </p:nvPicPr>
            <p:blipFill>
              <a:blip r:embed="rId4"/>
              <a:stretch>
                <a:fillRect/>
              </a:stretch>
            </p:blipFill>
            <p:spPr>
              <a:xfrm>
                <a:off x="8985118" y="198307"/>
                <a:ext cx="1081351" cy="874976"/>
              </a:xfrm>
              <a:prstGeom prst="rect">
                <a:avLst/>
              </a:prstGeom>
            </p:spPr>
          </p:pic>
        </mc:Fallback>
      </mc:AlternateContent>
    </p:spTree>
    <p:extLst>
      <p:ext uri="{BB962C8B-B14F-4D97-AF65-F5344CB8AC3E}">
        <p14:creationId xmlns:p14="http://schemas.microsoft.com/office/powerpoint/2010/main" val="152709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barn(inVertical)">
                                      <p:cBhvr>
                                        <p:cTn id="10" dur="500"/>
                                        <p:tgtEl>
                                          <p:spTgt spid="2253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barn(inVertical)">
                                      <p:cBhvr>
                                        <p:cTn id="15" dur="500"/>
                                        <p:tgtEl>
                                          <p:spTgt spid="22531">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2531">
                                            <p:txEl>
                                              <p:pRg st="3" end="3"/>
                                            </p:txEl>
                                          </p:spTgt>
                                        </p:tgtEl>
                                        <p:attrNameLst>
                                          <p:attrName>style.visibility</p:attrName>
                                        </p:attrNameLst>
                                      </p:cBhvr>
                                      <p:to>
                                        <p:strVal val="visible"/>
                                      </p:to>
                                    </p:set>
                                    <p:animEffect transition="in" filter="barn(inVertical)">
                                      <p:cBhvr>
                                        <p:cTn id="18"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8"/>
            <a:ext cx="8229600" cy="457200"/>
          </a:xfrm>
        </p:spPr>
        <p:txBody>
          <a:bodyPr>
            <a:normAutofit fontScale="90000"/>
          </a:bodyPr>
          <a:lstStyle/>
          <a:p>
            <a:pPr eaLnBrk="1" hangingPunct="1"/>
            <a:r>
              <a:rPr lang="en-US" altLang="en-US" smtClean="0"/>
              <a:t>Beta Decay</a:t>
            </a:r>
          </a:p>
        </p:txBody>
      </p:sp>
      <p:pic>
        <p:nvPicPr>
          <p:cNvPr id="12291" name="Picture 5" descr="10-UNFigure04_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143000"/>
            <a:ext cx="76993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8"/>
          <p:cNvGrpSpPr>
            <a:grpSpLocks/>
          </p:cNvGrpSpPr>
          <p:nvPr/>
        </p:nvGrpSpPr>
        <p:grpSpPr bwMode="auto">
          <a:xfrm>
            <a:off x="3756213" y="4267200"/>
            <a:ext cx="4926513" cy="1314450"/>
            <a:chOff x="772" y="1056"/>
            <a:chExt cx="4030" cy="848"/>
          </a:xfrm>
        </p:grpSpPr>
        <p:sp>
          <p:nvSpPr>
            <p:cNvPr id="12293" name="Text Box 4"/>
            <p:cNvSpPr txBox="1">
              <a:spLocks noChangeArrowheads="1"/>
            </p:cNvSpPr>
            <p:nvPr/>
          </p:nvSpPr>
          <p:spPr bwMode="auto">
            <a:xfrm>
              <a:off x="984" y="1136"/>
              <a:ext cx="606"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X</a:t>
              </a:r>
            </a:p>
          </p:txBody>
        </p:sp>
        <p:sp>
          <p:nvSpPr>
            <p:cNvPr id="12294" name="Text Box 5"/>
            <p:cNvSpPr txBox="1">
              <a:spLocks noChangeArrowheads="1"/>
            </p:cNvSpPr>
            <p:nvPr/>
          </p:nvSpPr>
          <p:spPr bwMode="auto">
            <a:xfrm>
              <a:off x="772" y="1056"/>
              <a:ext cx="378"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A</a:t>
              </a:r>
            </a:p>
          </p:txBody>
        </p:sp>
        <p:sp>
          <p:nvSpPr>
            <p:cNvPr id="12295" name="Text Box 6"/>
            <p:cNvSpPr txBox="1">
              <a:spLocks noChangeArrowheads="1"/>
            </p:cNvSpPr>
            <p:nvPr/>
          </p:nvSpPr>
          <p:spPr bwMode="auto">
            <a:xfrm>
              <a:off x="776" y="1546"/>
              <a:ext cx="344"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Z</a:t>
              </a:r>
            </a:p>
          </p:txBody>
        </p:sp>
        <p:sp>
          <p:nvSpPr>
            <p:cNvPr id="12296" name="Text Box 8"/>
            <p:cNvSpPr txBox="1">
              <a:spLocks noChangeArrowheads="1"/>
            </p:cNvSpPr>
            <p:nvPr/>
          </p:nvSpPr>
          <p:spPr bwMode="auto">
            <a:xfrm>
              <a:off x="2777" y="1136"/>
              <a:ext cx="606"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Y</a:t>
              </a:r>
            </a:p>
          </p:txBody>
        </p:sp>
        <p:sp>
          <p:nvSpPr>
            <p:cNvPr id="12297" name="Text Box 9"/>
            <p:cNvSpPr txBox="1">
              <a:spLocks noChangeArrowheads="1"/>
            </p:cNvSpPr>
            <p:nvPr/>
          </p:nvSpPr>
          <p:spPr bwMode="auto">
            <a:xfrm>
              <a:off x="2248" y="1056"/>
              <a:ext cx="675"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    A</a:t>
              </a:r>
            </a:p>
          </p:txBody>
        </p:sp>
        <p:sp>
          <p:nvSpPr>
            <p:cNvPr id="12298" name="Text Box 10"/>
            <p:cNvSpPr txBox="1">
              <a:spLocks noChangeArrowheads="1"/>
            </p:cNvSpPr>
            <p:nvPr/>
          </p:nvSpPr>
          <p:spPr bwMode="auto">
            <a:xfrm>
              <a:off x="2342" y="1546"/>
              <a:ext cx="67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Z+1</a:t>
              </a:r>
            </a:p>
          </p:txBody>
        </p:sp>
        <p:sp>
          <p:nvSpPr>
            <p:cNvPr id="12299" name="Line 11"/>
            <p:cNvSpPr>
              <a:spLocks noChangeShapeType="1"/>
            </p:cNvSpPr>
            <p:nvPr/>
          </p:nvSpPr>
          <p:spPr bwMode="auto">
            <a:xfrm>
              <a:off x="1536" y="1440"/>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2"/>
            <p:cNvSpPr txBox="1">
              <a:spLocks noChangeArrowheads="1"/>
            </p:cNvSpPr>
            <p:nvPr/>
          </p:nvSpPr>
          <p:spPr bwMode="auto">
            <a:xfrm>
              <a:off x="3540" y="1152"/>
              <a:ext cx="506"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Times New Roman" panose="02020603050405020304" pitchFamily="18" charset="0"/>
                </a:rPr>
                <a:t>+</a:t>
              </a:r>
            </a:p>
          </p:txBody>
        </p:sp>
        <p:sp>
          <p:nvSpPr>
            <p:cNvPr id="12301" name="Text Box 14"/>
            <p:cNvSpPr txBox="1">
              <a:spLocks noChangeArrowheads="1"/>
            </p:cNvSpPr>
            <p:nvPr/>
          </p:nvSpPr>
          <p:spPr bwMode="auto">
            <a:xfrm>
              <a:off x="4306" y="1126"/>
              <a:ext cx="496"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a:latin typeface="Symbol" panose="05050102010706020507" pitchFamily="18" charset="2"/>
                </a:rPr>
                <a:t>b</a:t>
              </a:r>
            </a:p>
          </p:txBody>
        </p:sp>
        <p:sp>
          <p:nvSpPr>
            <p:cNvPr id="12302" name="Text Box 15"/>
            <p:cNvSpPr txBox="1">
              <a:spLocks noChangeArrowheads="1"/>
            </p:cNvSpPr>
            <p:nvPr/>
          </p:nvSpPr>
          <p:spPr bwMode="auto">
            <a:xfrm>
              <a:off x="4146" y="1056"/>
              <a:ext cx="308"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0</a:t>
              </a:r>
            </a:p>
          </p:txBody>
        </p:sp>
        <p:sp>
          <p:nvSpPr>
            <p:cNvPr id="12303" name="Text Box 16"/>
            <p:cNvSpPr txBox="1">
              <a:spLocks noChangeArrowheads="1"/>
            </p:cNvSpPr>
            <p:nvPr/>
          </p:nvSpPr>
          <p:spPr bwMode="auto">
            <a:xfrm>
              <a:off x="4071" y="1546"/>
              <a:ext cx="413"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000">
                  <a:latin typeface="Times New Roman" panose="02020603050405020304" pitchFamily="18" charset="0"/>
                </a:rPr>
                <a:t>-1</a:t>
              </a:r>
            </a:p>
          </p:txBody>
        </p:sp>
      </p:grpSp>
    </p:spTree>
    <p:extLst>
      <p:ext uri="{BB962C8B-B14F-4D97-AF65-F5344CB8AC3E}">
        <p14:creationId xmlns:p14="http://schemas.microsoft.com/office/powerpoint/2010/main" val="4088588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6039" y="377669"/>
            <a:ext cx="8229600" cy="639762"/>
          </a:xfrm>
        </p:spPr>
        <p:txBody>
          <a:bodyPr>
            <a:normAutofit fontScale="90000"/>
          </a:bodyPr>
          <a:lstStyle/>
          <a:p>
            <a:r>
              <a:rPr lang="en-US" altLang="en-US" b="1" dirty="0" smtClean="0"/>
              <a:t>Nuclear Energy</a:t>
            </a:r>
          </a:p>
        </p:txBody>
      </p:sp>
      <p:sp>
        <p:nvSpPr>
          <p:cNvPr id="10243" name="Content Placeholder 2"/>
          <p:cNvSpPr>
            <a:spLocks noGrp="1"/>
          </p:cNvSpPr>
          <p:nvPr>
            <p:ph idx="1"/>
          </p:nvPr>
        </p:nvSpPr>
        <p:spPr>
          <a:xfrm>
            <a:off x="401390" y="1219199"/>
            <a:ext cx="5909257" cy="5374783"/>
          </a:xfrm>
        </p:spPr>
        <p:txBody>
          <a:bodyPr/>
          <a:lstStyle/>
          <a:p>
            <a:r>
              <a:rPr lang="en-US" altLang="en-US" dirty="0" smtClean="0"/>
              <a:t>There is a tremendous amount of energy found within atoms and there are special types of reactions that are unique to the nucleus of some atoms. </a:t>
            </a:r>
          </a:p>
          <a:p>
            <a:r>
              <a:rPr lang="en-US" altLang="en-US" dirty="0" smtClean="0"/>
              <a:t>These reactions have been important throughout history and still are important today. </a:t>
            </a:r>
          </a:p>
        </p:txBody>
      </p:sp>
      <p:pic>
        <p:nvPicPr>
          <p:cNvPr id="10244" name="Picture 5" descr="re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917" y="274638"/>
            <a:ext cx="4716886" cy="609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953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76201"/>
            <a:ext cx="8229600" cy="563563"/>
          </a:xfrm>
        </p:spPr>
        <p:txBody>
          <a:bodyPr>
            <a:normAutofit fontScale="90000"/>
          </a:bodyPr>
          <a:lstStyle/>
          <a:p>
            <a:pPr eaLnBrk="1" hangingPunct="1"/>
            <a:r>
              <a:rPr lang="en-US" altLang="en-US" smtClean="0"/>
              <a:t>Beta Decay</a:t>
            </a:r>
          </a:p>
        </p:txBody>
      </p:sp>
      <p:sp>
        <p:nvSpPr>
          <p:cNvPr id="23555" name="Rectangle 3"/>
          <p:cNvSpPr>
            <a:spLocks noGrp="1" noChangeArrowheads="1"/>
          </p:cNvSpPr>
          <p:nvPr>
            <p:ph type="body" idx="1"/>
          </p:nvPr>
        </p:nvSpPr>
        <p:spPr>
          <a:xfrm>
            <a:off x="1533526" y="685800"/>
            <a:ext cx="4714875" cy="5410200"/>
          </a:xfrm>
        </p:spPr>
        <p:txBody>
          <a:bodyPr/>
          <a:lstStyle/>
          <a:p>
            <a:pPr marL="609600" indent="-609600">
              <a:lnSpc>
                <a:spcPct val="80000"/>
              </a:lnSpc>
              <a:buClr>
                <a:srgbClr val="FFFF00"/>
              </a:buClr>
              <a:buFont typeface="Wingdings" panose="05000000000000000000" pitchFamily="2" charset="2"/>
              <a:buChar char="§"/>
              <a:defRPr/>
            </a:pPr>
            <a:r>
              <a:rPr lang="en-US" b="1" dirty="0">
                <a:solidFill>
                  <a:srgbClr val="002060"/>
                </a:solidFill>
              </a:rPr>
              <a:t>PET Scans and other Tracers! </a:t>
            </a:r>
          </a:p>
          <a:p>
            <a:pPr marL="666750" indent="-609600">
              <a:lnSpc>
                <a:spcPct val="80000"/>
              </a:lnSpc>
              <a:buClr>
                <a:srgbClr val="FFFF00"/>
              </a:buClr>
              <a:buFont typeface="Wingdings" panose="05000000000000000000" pitchFamily="2" charset="2"/>
              <a:buChar char="§"/>
              <a:defRPr/>
            </a:pPr>
            <a:r>
              <a:rPr lang="en-US" dirty="0"/>
              <a:t>Short-lived radioactive elements are injected into your vein and allowed to travel through the body during PET Scans. A machine is then used to see where these atoms moved about through your body by detecting the beta particles! Can also be used in machinery or pipe systems to look for leaks or cracks!</a:t>
            </a:r>
          </a:p>
          <a:p>
            <a:pPr marL="457200" lvl="1" indent="0">
              <a:lnSpc>
                <a:spcPct val="80000"/>
              </a:lnSpc>
              <a:buClr>
                <a:srgbClr val="FFFF00"/>
              </a:buClr>
              <a:buNone/>
              <a:defRPr/>
            </a:pPr>
            <a:endParaRPr lang="en-US" dirty="0"/>
          </a:p>
          <a:p>
            <a:pPr eaLnBrk="1" hangingPunct="1">
              <a:defRPr/>
            </a:pPr>
            <a:endParaRPr lang="en-US" altLang="en-US" dirty="0"/>
          </a:p>
        </p:txBody>
      </p:sp>
      <p:pic>
        <p:nvPicPr>
          <p:cNvPr id="13316" name="Picture 6" descr="http://sunriserounds.com/wp-content/uploads/2012/01/Cancer-101-Pet-Sc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888" y="1371600"/>
            <a:ext cx="4457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757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905000" y="990600"/>
            <a:ext cx="8229600" cy="4953000"/>
          </a:xfrm>
        </p:spPr>
        <p:txBody>
          <a:bodyPr/>
          <a:lstStyle/>
          <a:p>
            <a:pPr eaLnBrk="1" hangingPunct="1"/>
            <a:r>
              <a:rPr lang="en-US" altLang="en-US" smtClean="0">
                <a:solidFill>
                  <a:srgbClr val="00B050"/>
                </a:solidFill>
              </a:rPr>
              <a:t>Gamma radiation </a:t>
            </a:r>
            <a:r>
              <a:rPr lang="en-US" altLang="en-US" smtClean="0">
                <a:solidFill>
                  <a:srgbClr val="00B050"/>
                </a:solidFill>
                <a:latin typeface="Symbol" panose="05050102010706020507" pitchFamily="18" charset="2"/>
              </a:rPr>
              <a:t>g </a:t>
            </a:r>
            <a:r>
              <a:rPr lang="en-US" altLang="en-US" smtClean="0">
                <a:latin typeface="Symbol" panose="05050102010706020507" pitchFamily="18" charset="2"/>
              </a:rPr>
              <a:t>:</a:t>
            </a:r>
            <a:r>
              <a:rPr lang="en-US" altLang="en-US" smtClean="0"/>
              <a:t> electromagnetic energy that is released. </a:t>
            </a:r>
          </a:p>
          <a:p>
            <a:pPr eaLnBrk="1" hangingPunct="1"/>
            <a:r>
              <a:rPr lang="en-US" altLang="en-US" smtClean="0"/>
              <a:t>Gamma rays are electromagnetic waves that move at the speed of light. </a:t>
            </a:r>
          </a:p>
          <a:p>
            <a:pPr eaLnBrk="1" hangingPunct="1"/>
            <a:r>
              <a:rPr lang="en-US" altLang="en-US" smtClean="0"/>
              <a:t>They have no mass, but high energy!</a:t>
            </a:r>
          </a:p>
          <a:p>
            <a:pPr eaLnBrk="1" hangingPunct="1"/>
            <a:r>
              <a:rPr lang="en-US" altLang="en-US" smtClean="0"/>
              <a:t>Gamma radiation has no charge. </a:t>
            </a:r>
          </a:p>
          <a:p>
            <a:pPr eaLnBrk="1" hangingPunct="1"/>
            <a:r>
              <a:rPr lang="en-US" altLang="en-US" smtClean="0"/>
              <a:t>Most Penetrating, can be stopped by 1m thick concrete or a several cm thick sheet of lead or concerete. </a:t>
            </a:r>
            <a:endParaRPr lang="en-US" altLang="en-US" smtClean="0">
              <a:solidFill>
                <a:srgbClr val="FF0000"/>
              </a:solidFill>
            </a:endParaRPr>
          </a:p>
        </p:txBody>
      </p:sp>
      <p:sp>
        <p:nvSpPr>
          <p:cNvPr id="14339" name="Rectangle 3"/>
          <p:cNvSpPr>
            <a:spLocks noGrp="1" noChangeArrowheads="1"/>
          </p:cNvSpPr>
          <p:nvPr>
            <p:ph type="title"/>
          </p:nvPr>
        </p:nvSpPr>
        <p:spPr>
          <a:xfrm>
            <a:off x="1905000" y="228601"/>
            <a:ext cx="8229600" cy="593725"/>
          </a:xfrm>
        </p:spPr>
        <p:txBody>
          <a:bodyPr>
            <a:normAutofit fontScale="90000"/>
          </a:bodyPr>
          <a:lstStyle/>
          <a:p>
            <a:pPr eaLnBrk="1" hangingPunct="1"/>
            <a:r>
              <a:rPr lang="en-US" altLang="en-US" smtClean="0">
                <a:solidFill>
                  <a:srgbClr val="00B050"/>
                </a:solidFill>
              </a:rPr>
              <a:t>Gamma Decay</a:t>
            </a:r>
          </a:p>
        </p:txBody>
      </p:sp>
      <mc:AlternateContent xmlns:mc="http://schemas.openxmlformats.org/markup-compatibility/2006" xmlns:p14="http://schemas.microsoft.com/office/powerpoint/2010/main">
        <mc:Choice Requires="p14">
          <p:contentPart p14:bwMode="auto" r:id="rId2">
            <p14:nvContentPartPr>
              <p14:cNvPr id="4098" name="Ink 6"/>
              <p14:cNvContentPartPr>
                <a14:cpLocks xmlns:a14="http://schemas.microsoft.com/office/drawing/2010/main" noRot="1" noChangeAspect="1" noEditPoints="1" noChangeArrowheads="1" noChangeShapeType="1"/>
              </p14:cNvContentPartPr>
              <p14:nvPr/>
            </p14:nvContentPartPr>
            <p14:xfrm>
              <a:off x="2149475" y="822325"/>
              <a:ext cx="1588" cy="1588"/>
            </p14:xfrm>
          </p:contentPart>
        </mc:Choice>
        <mc:Fallback xmlns="">
          <p:pic>
            <p:nvPicPr>
              <p:cNvPr id="4098" name="Ink 6"/>
              <p:cNvPicPr>
                <a:picLocks noRot="1" noChangeAspect="1" noEditPoints="1" noChangeArrowheads="1" noChangeShapeType="1"/>
              </p:cNvPicPr>
              <p:nvPr/>
            </p:nvPicPr>
            <p:blipFill>
              <a:blip r:embed="rId3"/>
              <a:stretch>
                <a:fillRect/>
              </a:stretch>
            </p:blipFill>
            <p:spPr>
              <a:xfrm>
                <a:off x="2120891" y="793741"/>
                <a:ext cx="58756" cy="58756"/>
              </a:xfrm>
              <a:prstGeom prst="rect">
                <a:avLst/>
              </a:prstGeom>
            </p:spPr>
          </p:pic>
        </mc:Fallback>
      </mc:AlternateContent>
    </p:spTree>
    <p:extLst>
      <p:ext uri="{BB962C8B-B14F-4D97-AF65-F5344CB8AC3E}">
        <p14:creationId xmlns:p14="http://schemas.microsoft.com/office/powerpoint/2010/main" val="2757764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752600" y="228600"/>
            <a:ext cx="8610600" cy="762000"/>
          </a:xfrm>
        </p:spPr>
        <p:txBody>
          <a:bodyPr>
            <a:normAutofit/>
          </a:bodyPr>
          <a:lstStyle/>
          <a:p>
            <a:pPr eaLnBrk="1" hangingPunct="1">
              <a:defRPr/>
            </a:pPr>
            <a:r>
              <a:rPr lang="en-US" sz="4800" b="1" dirty="0">
                <a:solidFill>
                  <a:srgbClr val="00B050"/>
                </a:solidFill>
              </a:rPr>
              <a:t>Uses of Gamma Radiation</a:t>
            </a:r>
          </a:p>
        </p:txBody>
      </p:sp>
      <p:sp>
        <p:nvSpPr>
          <p:cNvPr id="19459" name="Rectangle 3"/>
          <p:cNvSpPr>
            <a:spLocks noGrp="1" noChangeArrowheads="1"/>
          </p:cNvSpPr>
          <p:nvPr>
            <p:ph type="subTitle" idx="1"/>
          </p:nvPr>
        </p:nvSpPr>
        <p:spPr>
          <a:xfrm>
            <a:off x="1524000" y="1143000"/>
            <a:ext cx="6013450" cy="5562600"/>
          </a:xfrm>
        </p:spPr>
        <p:txBody>
          <a:bodyPr>
            <a:normAutofit lnSpcReduction="10000"/>
          </a:bodyPr>
          <a:lstStyle/>
          <a:p>
            <a:pPr marL="457200" indent="-457200" algn="l">
              <a:lnSpc>
                <a:spcPct val="80000"/>
              </a:lnSpc>
              <a:buClr>
                <a:srgbClr val="FFFF00"/>
              </a:buClr>
              <a:buFont typeface="Arial" panose="020B0604020202020204" pitchFamily="34" charset="0"/>
              <a:buChar char="•"/>
              <a:defRPr/>
            </a:pPr>
            <a:r>
              <a:rPr lang="en-US" b="1" dirty="0" smtClean="0">
                <a:solidFill>
                  <a:srgbClr val="92D050"/>
                </a:solidFill>
              </a:rPr>
              <a:t>Cancer Treatment!</a:t>
            </a:r>
          </a:p>
          <a:p>
            <a:pPr marL="1066800" lvl="1" indent="-609600" algn="l">
              <a:lnSpc>
                <a:spcPct val="80000"/>
              </a:lnSpc>
              <a:buClr>
                <a:srgbClr val="FFFF00"/>
              </a:buClr>
              <a:buFont typeface="Wingdings" panose="05000000000000000000" pitchFamily="2" charset="2"/>
              <a:buChar char="§"/>
              <a:defRPr/>
            </a:pPr>
            <a:r>
              <a:rPr lang="en-US" sz="3200" dirty="0"/>
              <a:t>Radium and Cobalt are often used to produce a consistent amount of high energy gamma rays. They can either be directed like a knife right at the tumor, or injected into the body where it targets cells that rapidly multiply! </a:t>
            </a:r>
          </a:p>
          <a:p>
            <a:pPr marL="609600" indent="-609600" algn="l">
              <a:lnSpc>
                <a:spcPct val="80000"/>
              </a:lnSpc>
              <a:buClr>
                <a:srgbClr val="FFFF00"/>
              </a:buClr>
              <a:buFont typeface="Wingdings" panose="05000000000000000000" pitchFamily="2" charset="2"/>
              <a:buChar char="§"/>
              <a:defRPr/>
            </a:pPr>
            <a:r>
              <a:rPr lang="en-US" b="1" dirty="0" smtClean="0">
                <a:solidFill>
                  <a:srgbClr val="92D050"/>
                </a:solidFill>
              </a:rPr>
              <a:t>Sterilize Equipment</a:t>
            </a:r>
          </a:p>
          <a:p>
            <a:pPr marL="1066800" lvl="2" indent="-609600" algn="l">
              <a:lnSpc>
                <a:spcPct val="80000"/>
              </a:lnSpc>
              <a:buClr>
                <a:srgbClr val="FFFF00"/>
              </a:buClr>
              <a:buFont typeface="Wingdings" panose="05000000000000000000" pitchFamily="2" charset="2"/>
              <a:buChar char="§"/>
              <a:defRPr/>
            </a:pPr>
            <a:r>
              <a:rPr lang="en-US" sz="3200" dirty="0"/>
              <a:t>Used to sterilize and kill any bacteria or germs from medical equipment and also sterilize packaged foods. </a:t>
            </a:r>
            <a:endParaRPr lang="en-US" dirty="0" smtClean="0">
              <a:solidFill>
                <a:srgbClr val="92D050"/>
              </a:solidFill>
            </a:endParaRPr>
          </a:p>
          <a:p>
            <a:pPr marL="1066800" lvl="1" indent="-609600" algn="l">
              <a:lnSpc>
                <a:spcPct val="80000"/>
              </a:lnSpc>
              <a:buClr>
                <a:srgbClr val="FFFF00"/>
              </a:buClr>
              <a:buFont typeface="Wingdings" panose="05000000000000000000" pitchFamily="2" charset="2"/>
              <a:buChar char="§"/>
              <a:defRPr/>
            </a:pPr>
            <a:endParaRPr lang="en-US" sz="3000" dirty="0"/>
          </a:p>
        </p:txBody>
      </p:sp>
      <p:sp>
        <p:nvSpPr>
          <p:cNvPr id="15364" name="Line 4"/>
          <p:cNvSpPr>
            <a:spLocks noChangeShapeType="1"/>
          </p:cNvSpPr>
          <p:nvPr/>
        </p:nvSpPr>
        <p:spPr bwMode="auto">
          <a:xfrm>
            <a:off x="1981200" y="1066800"/>
            <a:ext cx="80772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65" name="Picture 2" descr="http://wiki.hicksvilleschools.org/groups/hsphysicalscience/wiki/c1aed/images/7009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451" y="1182688"/>
            <a:ext cx="3103563"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fujitsu.com/us/Images/med3_tcm127-12866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4648201"/>
            <a:ext cx="2381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15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0-05Figure_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
            <a:ext cx="575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392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99245" y="0"/>
            <a:ext cx="12028868" cy="914400"/>
          </a:xfrm>
        </p:spPr>
        <p:txBody>
          <a:bodyPr>
            <a:normAutofit/>
          </a:bodyPr>
          <a:lstStyle/>
          <a:p>
            <a:r>
              <a:rPr lang="en-US" altLang="en-US" b="1" dirty="0" smtClean="0"/>
              <a:t>HONORS: </a:t>
            </a:r>
            <a:r>
              <a:rPr lang="en-US" altLang="en-US" dirty="0" smtClean="0"/>
              <a:t>Rules for Nuclear Reactions</a:t>
            </a:r>
          </a:p>
        </p:txBody>
      </p:sp>
      <p:sp>
        <p:nvSpPr>
          <p:cNvPr id="4" name="Rectangle 3"/>
          <p:cNvSpPr txBox="1">
            <a:spLocks noChangeArrowheads="1"/>
          </p:cNvSpPr>
          <p:nvPr/>
        </p:nvSpPr>
        <p:spPr>
          <a:xfrm>
            <a:off x="1981200" y="879475"/>
            <a:ext cx="8153400" cy="1524000"/>
          </a:xfrm>
          <a:prstGeom prst="rect">
            <a:avLst/>
          </a:prstGeom>
        </p:spPr>
        <p:txBody>
          <a:bodyPr anchor="ctr">
            <a:normAutofit lnSpcReduction="10000"/>
          </a:bodyPr>
          <a:lstStyle/>
          <a:p>
            <a:pPr>
              <a:lnSpc>
                <a:spcPct val="80000"/>
              </a:lnSpc>
              <a:spcBef>
                <a:spcPts val="700"/>
              </a:spcBef>
              <a:buClr>
                <a:schemeClr val="accent2"/>
              </a:buClr>
              <a:buSzPct val="60000"/>
              <a:defRPr/>
            </a:pPr>
            <a:r>
              <a:rPr lang="en-US" sz="2600" b="1" dirty="0"/>
              <a:t>Two parts to every reaction:</a:t>
            </a:r>
          </a:p>
          <a:p>
            <a:pPr>
              <a:lnSpc>
                <a:spcPct val="80000"/>
              </a:lnSpc>
              <a:spcBef>
                <a:spcPts val="700"/>
              </a:spcBef>
              <a:buClr>
                <a:schemeClr val="accent2"/>
              </a:buClr>
              <a:buSzPct val="60000"/>
              <a:defRPr/>
            </a:pPr>
            <a:endParaRPr lang="en-US" sz="2600" b="1" dirty="0">
              <a:solidFill>
                <a:srgbClr val="FFFF00"/>
              </a:solidFill>
            </a:endParaRPr>
          </a:p>
          <a:p>
            <a:pPr algn="ctr">
              <a:lnSpc>
                <a:spcPct val="80000"/>
              </a:lnSpc>
              <a:spcBef>
                <a:spcPts val="700"/>
              </a:spcBef>
              <a:buClr>
                <a:schemeClr val="accent2"/>
              </a:buClr>
              <a:buSzPct val="60000"/>
              <a:defRPr/>
            </a:pPr>
            <a:r>
              <a:rPr lang="en-US" sz="2600" b="1" dirty="0">
                <a:solidFill>
                  <a:srgbClr val="FFC000"/>
                </a:solidFill>
              </a:rPr>
              <a:t>Reactants</a:t>
            </a:r>
            <a:r>
              <a:rPr lang="en-US" sz="2600" b="1" dirty="0"/>
              <a:t>                         </a:t>
            </a:r>
            <a:r>
              <a:rPr lang="en-US" sz="2600" b="1" dirty="0">
                <a:solidFill>
                  <a:srgbClr val="7030A0"/>
                </a:solidFill>
              </a:rPr>
              <a:t>Products</a:t>
            </a:r>
          </a:p>
          <a:p>
            <a:pPr algn="ctr">
              <a:lnSpc>
                <a:spcPct val="80000"/>
              </a:lnSpc>
              <a:spcBef>
                <a:spcPts val="700"/>
              </a:spcBef>
              <a:buClr>
                <a:schemeClr val="accent2"/>
              </a:buClr>
              <a:buSzPct val="60000"/>
              <a:defRPr/>
            </a:pPr>
            <a:r>
              <a:rPr lang="en-US" sz="2600" b="1" dirty="0">
                <a:solidFill>
                  <a:srgbClr val="FFC000"/>
                </a:solidFill>
              </a:rPr>
              <a:t>Starting materials</a:t>
            </a:r>
            <a:r>
              <a:rPr lang="en-US" sz="2600" b="1" dirty="0"/>
              <a:t>     </a:t>
            </a:r>
            <a:r>
              <a:rPr lang="en-US" sz="2600" b="1" dirty="0">
                <a:sym typeface="Wingdings" pitchFamily="2" charset="2"/>
              </a:rPr>
              <a:t>     </a:t>
            </a:r>
            <a:r>
              <a:rPr lang="en-US" sz="2600" b="1" dirty="0">
                <a:solidFill>
                  <a:srgbClr val="7030A0"/>
                </a:solidFill>
                <a:sym typeface="Wingdings" pitchFamily="2" charset="2"/>
              </a:rPr>
              <a:t>Ending materials</a:t>
            </a:r>
            <a:r>
              <a:rPr lang="en-US" sz="2600" b="1" dirty="0">
                <a:solidFill>
                  <a:srgbClr val="7030A0"/>
                </a:solidFill>
              </a:rPr>
              <a:t> </a:t>
            </a:r>
          </a:p>
        </p:txBody>
      </p:sp>
      <p:sp>
        <p:nvSpPr>
          <p:cNvPr id="18436" name="Line 4"/>
          <p:cNvSpPr>
            <a:spLocks noChangeShapeType="1"/>
          </p:cNvSpPr>
          <p:nvPr/>
        </p:nvSpPr>
        <p:spPr bwMode="auto">
          <a:xfrm>
            <a:off x="1981200" y="1295400"/>
            <a:ext cx="80772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TextBox 7"/>
          <p:cNvSpPr txBox="1">
            <a:spLocks noChangeArrowheads="1"/>
          </p:cNvSpPr>
          <p:nvPr/>
        </p:nvSpPr>
        <p:spPr bwMode="auto">
          <a:xfrm>
            <a:off x="4572000" y="2370138"/>
            <a:ext cx="308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t>Means a reaction has happened</a:t>
            </a:r>
          </a:p>
        </p:txBody>
      </p:sp>
      <p:sp>
        <p:nvSpPr>
          <p:cNvPr id="18438" name="Rectangle 9"/>
          <p:cNvSpPr>
            <a:spLocks noChangeArrowheads="1"/>
          </p:cNvSpPr>
          <p:nvPr/>
        </p:nvSpPr>
        <p:spPr bwMode="auto">
          <a:xfrm>
            <a:off x="1958975" y="3276600"/>
            <a:ext cx="86106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ts val="700"/>
              </a:spcBef>
              <a:buClr>
                <a:schemeClr val="accent2"/>
              </a:buClr>
              <a:buSzPct val="60000"/>
              <a:buNone/>
            </a:pPr>
            <a:r>
              <a:rPr lang="en-US" altLang="en-US" sz="2800" b="1"/>
              <a:t>Laws of Conservation: Certain properties are maintained throughout any reaction, nuclear or chemical</a:t>
            </a:r>
          </a:p>
          <a:p>
            <a:pPr>
              <a:lnSpc>
                <a:spcPct val="80000"/>
              </a:lnSpc>
              <a:spcBef>
                <a:spcPts val="700"/>
              </a:spcBef>
              <a:buClr>
                <a:schemeClr val="accent2"/>
              </a:buClr>
              <a:buSzPct val="60000"/>
              <a:buNone/>
            </a:pPr>
            <a:r>
              <a:rPr lang="en-US" altLang="en-US" sz="2800" b="1"/>
              <a:t>	- charge</a:t>
            </a:r>
          </a:p>
          <a:p>
            <a:pPr>
              <a:lnSpc>
                <a:spcPct val="80000"/>
              </a:lnSpc>
              <a:spcBef>
                <a:spcPts val="700"/>
              </a:spcBef>
              <a:buClr>
                <a:schemeClr val="accent2"/>
              </a:buClr>
              <a:buSzPct val="60000"/>
              <a:buNone/>
            </a:pPr>
            <a:r>
              <a:rPr lang="en-US" altLang="en-US" sz="2800" b="1"/>
              <a:t>	- mass and mass numbers</a:t>
            </a:r>
          </a:p>
          <a:p>
            <a:pPr>
              <a:lnSpc>
                <a:spcPct val="80000"/>
              </a:lnSpc>
              <a:spcBef>
                <a:spcPts val="700"/>
              </a:spcBef>
              <a:buClr>
                <a:schemeClr val="accent2"/>
              </a:buClr>
              <a:buSzPct val="60000"/>
              <a:buNone/>
            </a:pPr>
            <a:r>
              <a:rPr lang="en-US" altLang="en-US" sz="2800" b="1"/>
              <a:t>- </a:t>
            </a:r>
            <a:r>
              <a:rPr lang="en-US" altLang="en-US" sz="2000" b="1"/>
              <a:t>we just talked about how this isn’t </a:t>
            </a:r>
            <a:r>
              <a:rPr lang="en-US" altLang="en-US" sz="2000" b="1" i="1"/>
              <a:t>exactly</a:t>
            </a:r>
            <a:r>
              <a:rPr lang="en-US" altLang="en-US" sz="2000" b="1"/>
              <a:t> true, but the mass 		change is small enough that it won’t affect what we’re doing 		here</a:t>
            </a:r>
          </a:p>
        </p:txBody>
      </p:sp>
    </p:spTree>
    <p:extLst>
      <p:ext uri="{BB962C8B-B14F-4D97-AF65-F5344CB8AC3E}">
        <p14:creationId xmlns:p14="http://schemas.microsoft.com/office/powerpoint/2010/main" val="2574800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04125" y="76200"/>
            <a:ext cx="11002749" cy="1143000"/>
          </a:xfrm>
        </p:spPr>
        <p:txBody>
          <a:bodyPr>
            <a:normAutofit fontScale="90000"/>
          </a:bodyPr>
          <a:lstStyle/>
          <a:p>
            <a:r>
              <a:rPr lang="en-US" altLang="en-US" b="1" dirty="0" smtClean="0"/>
              <a:t>HONORS: </a:t>
            </a:r>
            <a:r>
              <a:rPr lang="en-US" altLang="en-US" dirty="0" smtClean="0"/>
              <a:t>Balancing nuclear reactions</a:t>
            </a:r>
          </a:p>
        </p:txBody>
      </p:sp>
      <p:sp>
        <p:nvSpPr>
          <p:cNvPr id="19459" name="Rectangle 3"/>
          <p:cNvSpPr>
            <a:spLocks noChangeArrowheads="1"/>
          </p:cNvSpPr>
          <p:nvPr/>
        </p:nvSpPr>
        <p:spPr bwMode="auto">
          <a:xfrm>
            <a:off x="1981200" y="1219200"/>
            <a:ext cx="78486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ts val="700"/>
              </a:spcBef>
              <a:buClr>
                <a:schemeClr val="accent2"/>
              </a:buClr>
              <a:buSzPct val="60000"/>
              <a:buNone/>
            </a:pPr>
            <a:r>
              <a:rPr lang="en-US" altLang="en-US" b="1"/>
              <a:t>We can predict the type of radiation or the resulting atom of a nuclear reaction if we know enough information. </a:t>
            </a:r>
          </a:p>
          <a:p>
            <a:pPr>
              <a:lnSpc>
                <a:spcPct val="80000"/>
              </a:lnSpc>
              <a:spcBef>
                <a:spcPts val="700"/>
              </a:spcBef>
              <a:buClr>
                <a:schemeClr val="accent2"/>
              </a:buClr>
              <a:buSzPct val="60000"/>
              <a:buNone/>
            </a:pPr>
            <a:endParaRPr lang="en-US" altLang="en-US" b="1"/>
          </a:p>
          <a:p>
            <a:pPr>
              <a:lnSpc>
                <a:spcPct val="80000"/>
              </a:lnSpc>
              <a:spcBef>
                <a:spcPts val="700"/>
              </a:spcBef>
              <a:buClr>
                <a:schemeClr val="accent2"/>
              </a:buClr>
              <a:buSzPct val="60000"/>
              <a:buNone/>
            </a:pPr>
            <a:endParaRPr lang="en-US" altLang="en-US" b="1">
              <a:solidFill>
                <a:srgbClr val="FFFF00"/>
              </a:solidFill>
            </a:endParaRPr>
          </a:p>
          <a:p>
            <a:pPr>
              <a:lnSpc>
                <a:spcPct val="80000"/>
              </a:lnSpc>
              <a:spcBef>
                <a:spcPts val="700"/>
              </a:spcBef>
              <a:buClr>
                <a:schemeClr val="accent2"/>
              </a:buClr>
              <a:buSzPct val="60000"/>
              <a:buNone/>
            </a:pPr>
            <a:r>
              <a:rPr lang="en-US" altLang="en-US" b="1"/>
              <a:t>Ex: </a:t>
            </a:r>
            <a:r>
              <a:rPr lang="en-US" altLang="en-US" b="1" baseline="30000"/>
              <a:t>239</a:t>
            </a:r>
            <a:r>
              <a:rPr lang="en-US" altLang="en-US" b="1" baseline="-25000"/>
              <a:t>94</a:t>
            </a:r>
            <a:r>
              <a:rPr lang="en-US" altLang="en-US" b="1"/>
              <a:t>Pu  +  </a:t>
            </a:r>
            <a:r>
              <a:rPr lang="en-US" altLang="en-US" b="1" baseline="30000"/>
              <a:t>4</a:t>
            </a:r>
            <a:r>
              <a:rPr lang="en-US" altLang="en-US" b="1" baseline="-25000"/>
              <a:t>2</a:t>
            </a:r>
            <a:r>
              <a:rPr lang="en-US" altLang="en-US" b="1"/>
              <a:t>He  </a:t>
            </a:r>
            <a:r>
              <a:rPr lang="en-US" altLang="en-US" b="1">
                <a:sym typeface="Wingdings" panose="05000000000000000000" pitchFamily="2" charset="2"/>
              </a:rPr>
              <a:t></a:t>
            </a:r>
            <a:r>
              <a:rPr lang="en-US" altLang="en-US" b="1"/>
              <a:t>  </a:t>
            </a:r>
            <a:r>
              <a:rPr lang="en-US" altLang="en-US" b="1" baseline="30000"/>
              <a:t>1</a:t>
            </a:r>
            <a:r>
              <a:rPr lang="en-US" altLang="en-US" b="1" baseline="-25000"/>
              <a:t>0</a:t>
            </a:r>
            <a:r>
              <a:rPr lang="en-US" altLang="en-US" b="1"/>
              <a:t>n  +  _______ </a:t>
            </a:r>
          </a:p>
          <a:p>
            <a:pPr>
              <a:lnSpc>
                <a:spcPct val="80000"/>
              </a:lnSpc>
              <a:spcBef>
                <a:spcPts val="700"/>
              </a:spcBef>
              <a:buClr>
                <a:schemeClr val="accent2"/>
              </a:buClr>
              <a:buSzPct val="60000"/>
              <a:buNone/>
            </a:pPr>
            <a:endParaRPr lang="en-US" altLang="en-US" b="1"/>
          </a:p>
        </p:txBody>
      </p:sp>
      <p:sp>
        <p:nvSpPr>
          <p:cNvPr id="19460" name="Rectangle 5"/>
          <p:cNvSpPr>
            <a:spLocks noChangeArrowheads="1"/>
          </p:cNvSpPr>
          <p:nvPr/>
        </p:nvSpPr>
        <p:spPr bwMode="auto">
          <a:xfrm>
            <a:off x="1981201" y="4724401"/>
            <a:ext cx="507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rPr>
              <a:t>What kind of particle is this?</a:t>
            </a:r>
            <a:endParaRPr lang="en-US" altLang="en-US" sz="2800">
              <a:solidFill>
                <a:srgbClr val="FF0000"/>
              </a:solidFill>
            </a:endParaRPr>
          </a:p>
        </p:txBody>
      </p:sp>
      <p:sp>
        <p:nvSpPr>
          <p:cNvPr id="19461" name="Rectangle 6"/>
          <p:cNvSpPr>
            <a:spLocks noChangeArrowheads="1"/>
          </p:cNvSpPr>
          <p:nvPr/>
        </p:nvSpPr>
        <p:spPr bwMode="auto">
          <a:xfrm>
            <a:off x="5410201" y="5248275"/>
            <a:ext cx="5280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7030A0"/>
                </a:solidFill>
              </a:rPr>
              <a:t>What do you think this is?</a:t>
            </a:r>
            <a:endParaRPr lang="en-US" altLang="en-US">
              <a:solidFill>
                <a:srgbClr val="7030A0"/>
              </a:solidFill>
            </a:endParaRPr>
          </a:p>
        </p:txBody>
      </p:sp>
      <p:cxnSp>
        <p:nvCxnSpPr>
          <p:cNvPr id="9" name="Straight Arrow Connector 8"/>
          <p:cNvCxnSpPr>
            <a:stCxn id="19460" idx="0"/>
          </p:cNvCxnSpPr>
          <p:nvPr/>
        </p:nvCxnSpPr>
        <p:spPr>
          <a:xfrm flipV="1">
            <a:off x="4519614" y="3886200"/>
            <a:ext cx="585787"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19461" idx="0"/>
          </p:cNvCxnSpPr>
          <p:nvPr/>
        </p:nvCxnSpPr>
        <p:spPr>
          <a:xfrm flipH="1" flipV="1">
            <a:off x="6764339" y="3886201"/>
            <a:ext cx="1285875" cy="13620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0614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457200"/>
            <a:ext cx="60055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7391401" y="1"/>
            <a:ext cx="33750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Options:</a:t>
            </a:r>
          </a:p>
          <a:p>
            <a:pPr>
              <a:spcBef>
                <a:spcPct val="0"/>
              </a:spcBef>
              <a:buFontTx/>
              <a:buNone/>
            </a:pPr>
            <a:r>
              <a:rPr lang="en-US" altLang="en-US" sz="2800">
                <a:solidFill>
                  <a:srgbClr val="FF0000"/>
                </a:solidFill>
              </a:rPr>
              <a:t>Alpha:  </a:t>
            </a:r>
            <a:r>
              <a:rPr lang="en-US" altLang="en-US" sz="2800" baseline="30000">
                <a:solidFill>
                  <a:srgbClr val="FF0000"/>
                </a:solidFill>
              </a:rPr>
              <a:t>4</a:t>
            </a:r>
            <a:r>
              <a:rPr lang="en-US" altLang="en-US" sz="2800" baseline="-25000">
                <a:solidFill>
                  <a:srgbClr val="FF0000"/>
                </a:solidFill>
              </a:rPr>
              <a:t>2</a:t>
            </a:r>
            <a:r>
              <a:rPr lang="en-US" altLang="en-US" sz="2800">
                <a:solidFill>
                  <a:srgbClr val="FF0000"/>
                </a:solidFill>
              </a:rPr>
              <a:t>He  or  </a:t>
            </a:r>
            <a:r>
              <a:rPr lang="en-US" altLang="en-US" sz="2800" baseline="30000">
                <a:solidFill>
                  <a:srgbClr val="FF0000"/>
                </a:solidFill>
              </a:rPr>
              <a:t>4</a:t>
            </a:r>
            <a:r>
              <a:rPr lang="en-US" altLang="en-US" sz="2800" baseline="-25000">
                <a:solidFill>
                  <a:srgbClr val="FF0000"/>
                </a:solidFill>
              </a:rPr>
              <a:t>2</a:t>
            </a:r>
            <a:r>
              <a:rPr lang="en-US" altLang="en-US" sz="2800">
                <a:solidFill>
                  <a:srgbClr val="FF0000"/>
                </a:solidFill>
              </a:rPr>
              <a:t>α</a:t>
            </a:r>
          </a:p>
          <a:p>
            <a:pPr>
              <a:spcBef>
                <a:spcPct val="0"/>
              </a:spcBef>
              <a:buFontTx/>
              <a:buNone/>
            </a:pPr>
            <a:endParaRPr lang="en-US" altLang="en-US" sz="2800">
              <a:solidFill>
                <a:srgbClr val="FF0000"/>
              </a:solidFill>
            </a:endParaRPr>
          </a:p>
          <a:p>
            <a:pPr>
              <a:spcBef>
                <a:spcPct val="0"/>
              </a:spcBef>
              <a:buFontTx/>
              <a:buNone/>
            </a:pPr>
            <a:r>
              <a:rPr lang="en-US" altLang="en-US" sz="2800">
                <a:solidFill>
                  <a:srgbClr val="0070C0"/>
                </a:solidFill>
              </a:rPr>
              <a:t>Beta:  </a:t>
            </a:r>
            <a:r>
              <a:rPr lang="en-US" altLang="en-US" sz="2800" baseline="30000">
                <a:solidFill>
                  <a:srgbClr val="0070C0"/>
                </a:solidFill>
              </a:rPr>
              <a:t>0</a:t>
            </a:r>
            <a:r>
              <a:rPr lang="en-US" altLang="en-US" sz="2800" baseline="-25000">
                <a:solidFill>
                  <a:srgbClr val="0070C0"/>
                </a:solidFill>
              </a:rPr>
              <a:t>-1</a:t>
            </a:r>
            <a:r>
              <a:rPr lang="en-US" altLang="en-US" sz="2800">
                <a:solidFill>
                  <a:srgbClr val="0070C0"/>
                </a:solidFill>
              </a:rPr>
              <a:t>e  or  </a:t>
            </a:r>
            <a:r>
              <a:rPr lang="en-US" altLang="en-US" sz="2800" baseline="30000">
                <a:solidFill>
                  <a:srgbClr val="0070C0"/>
                </a:solidFill>
              </a:rPr>
              <a:t>0</a:t>
            </a:r>
            <a:r>
              <a:rPr lang="en-US" altLang="en-US" sz="2800" baseline="-25000">
                <a:solidFill>
                  <a:srgbClr val="0070C0"/>
                </a:solidFill>
              </a:rPr>
              <a:t>-1</a:t>
            </a:r>
            <a:r>
              <a:rPr lang="en-US" altLang="en-US" sz="2800">
                <a:solidFill>
                  <a:srgbClr val="0070C0"/>
                </a:solidFill>
              </a:rPr>
              <a:t>β</a:t>
            </a:r>
          </a:p>
          <a:p>
            <a:pPr>
              <a:spcBef>
                <a:spcPct val="0"/>
              </a:spcBef>
              <a:buFontTx/>
              <a:buNone/>
            </a:pPr>
            <a:endParaRPr lang="en-US" altLang="en-US" sz="2800"/>
          </a:p>
          <a:p>
            <a:pPr>
              <a:spcBef>
                <a:spcPct val="0"/>
              </a:spcBef>
              <a:buFontTx/>
              <a:buNone/>
            </a:pPr>
            <a:r>
              <a:rPr lang="en-US" altLang="en-US" sz="2800"/>
              <a:t>Proton:  </a:t>
            </a:r>
            <a:r>
              <a:rPr lang="en-US" altLang="en-US" sz="2800" baseline="30000"/>
              <a:t>1</a:t>
            </a:r>
            <a:r>
              <a:rPr lang="en-US" altLang="en-US" sz="2800" baseline="-25000"/>
              <a:t>1</a:t>
            </a:r>
            <a:r>
              <a:rPr lang="en-US" altLang="en-US" sz="2800"/>
              <a:t>p  or  </a:t>
            </a:r>
            <a:r>
              <a:rPr lang="en-US" altLang="en-US" sz="2800" baseline="30000"/>
              <a:t>1</a:t>
            </a:r>
            <a:r>
              <a:rPr lang="en-US" altLang="en-US" sz="2800" baseline="-25000"/>
              <a:t>1</a:t>
            </a:r>
            <a:r>
              <a:rPr lang="en-US" altLang="en-US" sz="2800"/>
              <a:t>H</a:t>
            </a:r>
          </a:p>
          <a:p>
            <a:pPr>
              <a:spcBef>
                <a:spcPct val="0"/>
              </a:spcBef>
              <a:buFontTx/>
              <a:buNone/>
            </a:pPr>
            <a:endParaRPr lang="en-US" altLang="en-US" sz="2800"/>
          </a:p>
          <a:p>
            <a:pPr>
              <a:spcBef>
                <a:spcPct val="0"/>
              </a:spcBef>
              <a:buFontTx/>
              <a:buNone/>
            </a:pPr>
            <a:r>
              <a:rPr lang="en-US" altLang="en-US" sz="2800">
                <a:solidFill>
                  <a:srgbClr val="7030A0"/>
                </a:solidFill>
              </a:rPr>
              <a:t>Neutron:  </a:t>
            </a:r>
            <a:r>
              <a:rPr lang="en-US" altLang="en-US" sz="2800" baseline="30000">
                <a:solidFill>
                  <a:srgbClr val="7030A0"/>
                </a:solidFill>
              </a:rPr>
              <a:t>1</a:t>
            </a:r>
            <a:r>
              <a:rPr lang="en-US" altLang="en-US" sz="2800" baseline="-25000">
                <a:solidFill>
                  <a:srgbClr val="7030A0"/>
                </a:solidFill>
              </a:rPr>
              <a:t>0</a:t>
            </a:r>
            <a:r>
              <a:rPr lang="en-US" altLang="en-US" sz="2800">
                <a:solidFill>
                  <a:srgbClr val="7030A0"/>
                </a:solidFill>
              </a:rPr>
              <a:t>n</a:t>
            </a:r>
          </a:p>
          <a:p>
            <a:pPr>
              <a:spcBef>
                <a:spcPct val="0"/>
              </a:spcBef>
              <a:buFontTx/>
              <a:buNone/>
            </a:pPr>
            <a:endParaRPr lang="en-US" altLang="en-US" sz="2800"/>
          </a:p>
          <a:p>
            <a:pPr>
              <a:spcBef>
                <a:spcPct val="0"/>
              </a:spcBef>
              <a:buFontTx/>
              <a:buNone/>
            </a:pPr>
            <a:r>
              <a:rPr lang="en-US" altLang="en-US" sz="2800">
                <a:solidFill>
                  <a:srgbClr val="00B050"/>
                </a:solidFill>
              </a:rPr>
              <a:t>Gamma:  </a:t>
            </a:r>
            <a:r>
              <a:rPr lang="en-US" altLang="en-US" sz="2800" baseline="30000">
                <a:solidFill>
                  <a:srgbClr val="00B050"/>
                </a:solidFill>
              </a:rPr>
              <a:t>0</a:t>
            </a:r>
            <a:r>
              <a:rPr lang="en-US" altLang="en-US" sz="2800" baseline="-25000">
                <a:solidFill>
                  <a:srgbClr val="00B050"/>
                </a:solidFill>
              </a:rPr>
              <a:t>0</a:t>
            </a:r>
            <a:r>
              <a:rPr lang="en-US" altLang="en-US" sz="2800">
                <a:solidFill>
                  <a:srgbClr val="00B050"/>
                </a:solidFill>
              </a:rPr>
              <a:t>γ  or  γ</a:t>
            </a:r>
          </a:p>
          <a:p>
            <a:pPr>
              <a:spcBef>
                <a:spcPct val="0"/>
              </a:spcBef>
              <a:buFontTx/>
              <a:buNone/>
            </a:pPr>
            <a:endParaRPr lang="en-US" altLang="en-US" sz="1800">
              <a:solidFill>
                <a:srgbClr val="00B050"/>
              </a:solidFill>
            </a:endParaRPr>
          </a:p>
        </p:txBody>
      </p:sp>
    </p:spTree>
    <p:extLst>
      <p:ext uri="{BB962C8B-B14F-4D97-AF65-F5344CB8AC3E}">
        <p14:creationId xmlns:p14="http://schemas.microsoft.com/office/powerpoint/2010/main" val="3472736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1524000" y="0"/>
            <a:ext cx="9144000" cy="1828800"/>
          </a:xfrm>
        </p:spPr>
        <p:txBody>
          <a:bodyPr/>
          <a:lstStyle/>
          <a:p>
            <a:r>
              <a:rPr lang="en-US" altLang="en-US" smtClean="0"/>
              <a:t>What’s the point of natural Nuclear reactions?</a:t>
            </a:r>
          </a:p>
        </p:txBody>
      </p:sp>
      <p:sp>
        <p:nvSpPr>
          <p:cNvPr id="21507" name="Subtitle 2"/>
          <p:cNvSpPr>
            <a:spLocks noGrp="1"/>
          </p:cNvSpPr>
          <p:nvPr>
            <p:ph type="subTitle" idx="1"/>
          </p:nvPr>
        </p:nvSpPr>
        <p:spPr>
          <a:xfrm>
            <a:off x="4419600" y="4922577"/>
            <a:ext cx="6400800" cy="1752600"/>
          </a:xfrm>
        </p:spPr>
        <p:txBody>
          <a:bodyPr/>
          <a:lstStyle/>
          <a:p>
            <a:endParaRPr lang="en-US" altLang="en-US" dirty="0" smtClean="0"/>
          </a:p>
        </p:txBody>
      </p:sp>
      <p:sp>
        <p:nvSpPr>
          <p:cNvPr id="21508" name="Rectangle 3"/>
          <p:cNvSpPr>
            <a:spLocks noChangeArrowheads="1"/>
          </p:cNvSpPr>
          <p:nvPr/>
        </p:nvSpPr>
        <p:spPr bwMode="auto">
          <a:xfrm>
            <a:off x="1828800" y="1828800"/>
            <a:ext cx="8153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ts val="700"/>
              </a:spcBef>
              <a:buClr>
                <a:schemeClr val="accent2"/>
              </a:buClr>
              <a:buSzPct val="60000"/>
              <a:buNone/>
            </a:pPr>
            <a:r>
              <a:rPr lang="en-US" altLang="en-US" b="1"/>
              <a:t>Trying to reach a STABLE nucleus! (at least to lead, Pb)</a:t>
            </a:r>
          </a:p>
          <a:p>
            <a:pPr>
              <a:lnSpc>
                <a:spcPct val="80000"/>
              </a:lnSpc>
              <a:spcBef>
                <a:spcPts val="700"/>
              </a:spcBef>
              <a:buClr>
                <a:schemeClr val="accent2"/>
              </a:buClr>
              <a:buSzPct val="60000"/>
              <a:buNone/>
            </a:pPr>
            <a:endParaRPr lang="en-US" altLang="en-US" b="1"/>
          </a:p>
          <a:p>
            <a:pPr>
              <a:lnSpc>
                <a:spcPct val="80000"/>
              </a:lnSpc>
              <a:spcBef>
                <a:spcPts val="700"/>
              </a:spcBef>
              <a:buClr>
                <a:schemeClr val="accent2"/>
              </a:buClr>
              <a:buSzPct val="60000"/>
              <a:buNone/>
            </a:pPr>
            <a:r>
              <a:rPr lang="en-US" altLang="en-US" b="1"/>
              <a:t>This often doesn’t happen with one reaction! Let’s take a look at the process at which radium-226 goes through to become stable…</a:t>
            </a:r>
          </a:p>
        </p:txBody>
      </p:sp>
    </p:spTree>
    <p:extLst>
      <p:ext uri="{BB962C8B-B14F-4D97-AF65-F5344CB8AC3E}">
        <p14:creationId xmlns:p14="http://schemas.microsoft.com/office/powerpoint/2010/main" val="1130269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endParaRPr lang="en-US" altLang="en-US" smtClean="0"/>
          </a:p>
        </p:txBody>
      </p:sp>
      <p:sp>
        <p:nvSpPr>
          <p:cNvPr id="22531" name="Subtitle 2"/>
          <p:cNvSpPr>
            <a:spLocks noGrp="1"/>
          </p:cNvSpPr>
          <p:nvPr>
            <p:ph type="subTitle" idx="1"/>
          </p:nvPr>
        </p:nvSpPr>
        <p:spPr/>
        <p:txBody>
          <a:bodyPr/>
          <a:lstStyle/>
          <a:p>
            <a:endParaRPr lang="en-US" altLang="en-US" smtClean="0"/>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b="17390"/>
          <a:stretch>
            <a:fillRect/>
          </a:stretch>
        </p:blipFill>
        <p:spPr bwMode="auto">
          <a:xfrm>
            <a:off x="2209800" y="16002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1524000" y="0"/>
            <a:ext cx="9144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ts val="700"/>
              </a:spcBef>
              <a:buClr>
                <a:schemeClr val="accent2"/>
              </a:buClr>
              <a:buSzPct val="60000"/>
              <a:buNone/>
            </a:pPr>
            <a:r>
              <a:rPr lang="en-US" altLang="en-US" sz="2800" b="1" dirty="0">
                <a:solidFill>
                  <a:schemeClr val="accent4">
                    <a:lumMod val="75000"/>
                  </a:schemeClr>
                </a:solidFill>
              </a:rPr>
              <a:t>What 2 things are changing with each alpha decay?</a:t>
            </a:r>
          </a:p>
          <a:p>
            <a:pPr>
              <a:lnSpc>
                <a:spcPct val="80000"/>
              </a:lnSpc>
              <a:spcBef>
                <a:spcPts val="700"/>
              </a:spcBef>
              <a:buClr>
                <a:schemeClr val="accent2"/>
              </a:buClr>
              <a:buSzPct val="60000"/>
              <a:buNone/>
            </a:pPr>
            <a:r>
              <a:rPr lang="en-US" altLang="en-US" sz="2800" b="1" dirty="0">
                <a:solidFill>
                  <a:schemeClr val="accent4">
                    <a:lumMod val="75000"/>
                  </a:schemeClr>
                </a:solidFill>
              </a:rPr>
              <a:t>What 1 thing changes with each beta decay?</a:t>
            </a:r>
          </a:p>
        </p:txBody>
      </p:sp>
    </p:spTree>
    <p:extLst>
      <p:ext uri="{BB962C8B-B14F-4D97-AF65-F5344CB8AC3E}">
        <p14:creationId xmlns:p14="http://schemas.microsoft.com/office/powerpoint/2010/main" val="693036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11414" y="324599"/>
            <a:ext cx="10753814" cy="411162"/>
          </a:xfrm>
        </p:spPr>
        <p:txBody>
          <a:bodyPr>
            <a:normAutofit fontScale="90000"/>
          </a:bodyPr>
          <a:lstStyle/>
          <a:p>
            <a:pPr eaLnBrk="1" hangingPunct="1"/>
            <a:r>
              <a:rPr lang="en-US" altLang="en-US" sz="4000" dirty="0" smtClean="0"/>
              <a:t>Some Nuclear Energy is Dangerous…. </a:t>
            </a:r>
            <a:br>
              <a:rPr lang="en-US" altLang="en-US" sz="4000" dirty="0" smtClean="0"/>
            </a:br>
            <a:r>
              <a:rPr lang="en-US" altLang="en-US" sz="4000" dirty="0" smtClean="0"/>
              <a:t>						Like Using Atomic </a:t>
            </a:r>
            <a:r>
              <a:rPr lang="en-US" altLang="en-US" sz="4000" dirty="0"/>
              <a:t>Bombs</a:t>
            </a:r>
          </a:p>
        </p:txBody>
      </p:sp>
      <p:sp>
        <p:nvSpPr>
          <p:cNvPr id="11267" name="Rectangle 3"/>
          <p:cNvSpPr>
            <a:spLocks noGrp="1" noChangeArrowheads="1"/>
          </p:cNvSpPr>
          <p:nvPr>
            <p:ph type="body" idx="1"/>
          </p:nvPr>
        </p:nvSpPr>
        <p:spPr>
          <a:xfrm>
            <a:off x="1581507" y="4621960"/>
            <a:ext cx="8655050" cy="914400"/>
          </a:xfrm>
        </p:spPr>
        <p:txBody>
          <a:bodyPr>
            <a:noAutofit/>
          </a:bodyPr>
          <a:lstStyle/>
          <a:p>
            <a:pPr eaLnBrk="1" hangingPunct="1"/>
            <a:r>
              <a:rPr lang="en-US" altLang="en-US" sz="1800" dirty="0"/>
              <a:t>Nuclear Bomb of 1945 known as “fat man” was dropped on the Japanese city of Nagasaki. </a:t>
            </a:r>
          </a:p>
          <a:p>
            <a:pPr eaLnBrk="1" hangingPunct="1"/>
            <a:r>
              <a:rPr lang="en-US" altLang="en-US" sz="1800" dirty="0"/>
              <a:t>It along with “little boy” dropped on Hiroshima were the first time nuclear bombs were used in war. </a:t>
            </a:r>
          </a:p>
          <a:p>
            <a:pPr eaLnBrk="1" hangingPunct="1"/>
            <a:r>
              <a:rPr lang="en-US" altLang="en-US" sz="1800" dirty="0"/>
              <a:t>Their destruction was nothing like the world had ever seen at the time!</a:t>
            </a:r>
          </a:p>
        </p:txBody>
      </p:sp>
      <p:pic>
        <p:nvPicPr>
          <p:cNvPr id="11268" name="Picture 5" descr="fat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782" y="104056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s://upload.wikimedia.org/wikipedia/commons/e/e0/Nagasakib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57" y="964361"/>
            <a:ext cx="2895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50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74638"/>
            <a:ext cx="8229600" cy="792162"/>
          </a:xfrm>
        </p:spPr>
        <p:txBody>
          <a:bodyPr/>
          <a:lstStyle/>
          <a:p>
            <a:r>
              <a:rPr lang="en-US" altLang="en-US" smtClean="0"/>
              <a:t>What would that do today? </a:t>
            </a:r>
          </a:p>
        </p:txBody>
      </p:sp>
      <p:sp>
        <p:nvSpPr>
          <p:cNvPr id="12291" name="Content Placeholder 2"/>
          <p:cNvSpPr>
            <a:spLocks noGrp="1"/>
          </p:cNvSpPr>
          <p:nvPr>
            <p:ph idx="1"/>
          </p:nvPr>
        </p:nvSpPr>
        <p:spPr/>
        <p:txBody>
          <a:bodyPr/>
          <a:lstStyle/>
          <a:p>
            <a:endParaRPr lang="en-US" altLang="en-US" smtClean="0"/>
          </a:p>
        </p:txBody>
      </p:sp>
      <p:pic>
        <p:nvPicPr>
          <p:cNvPr id="1229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066801"/>
            <a:ext cx="80391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36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52600" y="381000"/>
            <a:ext cx="8915400" cy="762000"/>
          </a:xfrm>
        </p:spPr>
        <p:txBody>
          <a:bodyPr>
            <a:normAutofit fontScale="90000"/>
          </a:bodyPr>
          <a:lstStyle/>
          <a:p>
            <a:pPr algn="l"/>
            <a:r>
              <a:rPr lang="en-US" altLang="en-US" sz="2000" b="1" dirty="0">
                <a:solidFill>
                  <a:srgbClr val="FF0000"/>
                </a:solidFill>
              </a:rPr>
              <a:t>Red</a:t>
            </a:r>
            <a:r>
              <a:rPr lang="en-US" altLang="en-US" sz="2000" dirty="0"/>
              <a:t> = 100 % building destruction     </a:t>
            </a:r>
            <a:r>
              <a:rPr lang="en-US" altLang="en-US" sz="2000" b="1" dirty="0">
                <a:solidFill>
                  <a:srgbClr val="33CC33"/>
                </a:solidFill>
              </a:rPr>
              <a:t>Green</a:t>
            </a:r>
            <a:r>
              <a:rPr lang="en-US" altLang="en-US" sz="2000" dirty="0"/>
              <a:t> = Lethal Radiation dose 90%  </a:t>
            </a:r>
            <a:r>
              <a:rPr lang="en-US" altLang="en-US" sz="2000" dirty="0" smtClean="0"/>
              <a:t/>
            </a:r>
            <a:br>
              <a:rPr lang="en-US" altLang="en-US" sz="2000" dirty="0" smtClean="0"/>
            </a:br>
            <a:r>
              <a:rPr lang="en-US" altLang="en-US" sz="2000" b="1" dirty="0" smtClean="0">
                <a:solidFill>
                  <a:srgbClr val="002060"/>
                </a:solidFill>
              </a:rPr>
              <a:t>Blue</a:t>
            </a:r>
            <a:r>
              <a:rPr lang="en-US" altLang="en-US" sz="2000" dirty="0"/>
              <a:t>= Most building collapse           </a:t>
            </a:r>
            <a:r>
              <a:rPr lang="en-US" altLang="en-US" sz="2000" b="1" dirty="0">
                <a:solidFill>
                  <a:srgbClr val="FFC000"/>
                </a:solidFill>
              </a:rPr>
              <a:t>Orange</a:t>
            </a:r>
            <a:r>
              <a:rPr lang="en-US" altLang="en-US" sz="2000" dirty="0"/>
              <a:t> = 3</a:t>
            </a:r>
            <a:r>
              <a:rPr lang="en-US" altLang="en-US" sz="2000" baseline="30000" dirty="0"/>
              <a:t>rd</a:t>
            </a:r>
            <a:r>
              <a:rPr lang="en-US" altLang="en-US" sz="2000" dirty="0"/>
              <a:t> degree burns to all exposed</a:t>
            </a:r>
            <a:br>
              <a:rPr lang="en-US" altLang="en-US" sz="2000" dirty="0"/>
            </a:br>
            <a:endParaRPr lang="en-US" altLang="en-US" sz="2000" dirty="0"/>
          </a:p>
        </p:txBody>
      </p:sp>
      <p:sp>
        <p:nvSpPr>
          <p:cNvPr id="13315" name="Content Placeholder 2"/>
          <p:cNvSpPr>
            <a:spLocks noGrp="1"/>
          </p:cNvSpPr>
          <p:nvPr>
            <p:ph idx="1"/>
          </p:nvPr>
        </p:nvSpPr>
        <p:spPr>
          <a:xfrm>
            <a:off x="1981200" y="5818189"/>
            <a:ext cx="8229600" cy="307975"/>
          </a:xfrm>
        </p:spPr>
        <p:txBody>
          <a:bodyPr>
            <a:normAutofit fontScale="70000" lnSpcReduction="20000"/>
          </a:bodyPr>
          <a:lstStyle/>
          <a:p>
            <a:endParaRPr lang="en-US" altLang="en-US" smtClean="0"/>
          </a:p>
        </p:txBody>
      </p:sp>
      <p:pic>
        <p:nvPicPr>
          <p:cNvPr id="133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2282" y="1066801"/>
            <a:ext cx="8777557"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363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Nuclear Energy</a:t>
            </a:r>
          </a:p>
        </p:txBody>
      </p:sp>
      <p:sp>
        <p:nvSpPr>
          <p:cNvPr id="14339" name="Content Placeholder 2"/>
          <p:cNvSpPr>
            <a:spLocks noGrp="1"/>
          </p:cNvSpPr>
          <p:nvPr>
            <p:ph idx="1"/>
          </p:nvPr>
        </p:nvSpPr>
        <p:spPr>
          <a:xfrm>
            <a:off x="1249251" y="1417639"/>
            <a:ext cx="9350062" cy="4708525"/>
          </a:xfrm>
        </p:spPr>
        <p:txBody>
          <a:bodyPr/>
          <a:lstStyle/>
          <a:p>
            <a:r>
              <a:rPr lang="en-US" altLang="en-US" dirty="0" smtClean="0"/>
              <a:t>The energy from those bombs have to do with specific nuclear reactions. </a:t>
            </a:r>
          </a:p>
          <a:p>
            <a:r>
              <a:rPr lang="en-US" altLang="en-US" dirty="0" smtClean="0"/>
              <a:t>We are going to explore those types of reactions as well as other nuclear reactions. </a:t>
            </a:r>
          </a:p>
        </p:txBody>
      </p:sp>
    </p:spTree>
    <p:extLst>
      <p:ext uri="{BB962C8B-B14F-4D97-AF65-F5344CB8AC3E}">
        <p14:creationId xmlns:p14="http://schemas.microsoft.com/office/powerpoint/2010/main" val="123508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Time for you to Explore!</a:t>
            </a:r>
          </a:p>
        </p:txBody>
      </p:sp>
      <p:sp>
        <p:nvSpPr>
          <p:cNvPr id="15363" name="Content Placeholder 2"/>
          <p:cNvSpPr>
            <a:spLocks noGrp="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48130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smtClean="0"/>
              <a:t>Radiation and Types of Decay</a:t>
            </a:r>
          </a:p>
        </p:txBody>
      </p:sp>
      <p:sp>
        <p:nvSpPr>
          <p:cNvPr id="3075" name="Subtitle 2"/>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222445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9679" y="292101"/>
            <a:ext cx="8229600" cy="639762"/>
          </a:xfrm>
        </p:spPr>
        <p:txBody>
          <a:bodyPr>
            <a:normAutofit fontScale="90000"/>
          </a:bodyPr>
          <a:lstStyle/>
          <a:p>
            <a:pPr eaLnBrk="1" hangingPunct="1"/>
            <a:r>
              <a:rPr lang="en-US" altLang="en-US" dirty="0" smtClean="0"/>
              <a:t>Stable vs Unstable Isotopes</a:t>
            </a:r>
          </a:p>
        </p:txBody>
      </p:sp>
      <p:sp>
        <p:nvSpPr>
          <p:cNvPr id="4099" name="Content Placeholder 2"/>
          <p:cNvSpPr>
            <a:spLocks noGrp="1"/>
          </p:cNvSpPr>
          <p:nvPr>
            <p:ph idx="1"/>
          </p:nvPr>
        </p:nvSpPr>
        <p:spPr>
          <a:xfrm>
            <a:off x="1828800" y="931863"/>
            <a:ext cx="8534400" cy="4525962"/>
          </a:xfrm>
        </p:spPr>
        <p:txBody>
          <a:bodyPr/>
          <a:lstStyle/>
          <a:p>
            <a:pPr eaLnBrk="1" hangingPunct="1"/>
            <a:r>
              <a:rPr lang="en-US" altLang="en-US" smtClean="0"/>
              <a:t>If an isotope is stable, it will stay just as it is. There is no reason for it to change!</a:t>
            </a:r>
          </a:p>
          <a:p>
            <a:pPr eaLnBrk="1" hangingPunct="1"/>
            <a:r>
              <a:rPr lang="en-US" altLang="en-US" smtClean="0"/>
              <a:t>If an isotope is unstable, it will undergo a nuclear reaction in order to become stable. </a:t>
            </a:r>
          </a:p>
          <a:p>
            <a:pPr eaLnBrk="1" hangingPunct="1"/>
            <a:r>
              <a:rPr lang="en-US" altLang="en-US" smtClean="0"/>
              <a:t>These are nuclear reactions, not chemical reactions, so there are changes in the nucleus and not the electrons in the cloud. </a:t>
            </a:r>
          </a:p>
          <a:p>
            <a:pPr eaLnBrk="1" hangingPunct="1"/>
            <a:r>
              <a:rPr lang="en-US" altLang="en-US" smtClean="0"/>
              <a:t>Nuclear reactions produce approximately 500,000 times more energy than chemical reactions. </a:t>
            </a:r>
          </a:p>
        </p:txBody>
      </p:sp>
    </p:spTree>
    <p:extLst>
      <p:ext uri="{BB962C8B-B14F-4D97-AF65-F5344CB8AC3E}">
        <p14:creationId xmlns:p14="http://schemas.microsoft.com/office/powerpoint/2010/main" val="247462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909</Words>
  <Application>Microsoft Office PowerPoint</Application>
  <PresentationFormat>Widescreen</PresentationFormat>
  <Paragraphs>130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Wingdings</vt:lpstr>
      <vt:lpstr>Office Theme</vt:lpstr>
      <vt:lpstr>Nuclear Reactions</vt:lpstr>
      <vt:lpstr>Nuclear Energy</vt:lpstr>
      <vt:lpstr>Some Nuclear Energy is Dangerous….        Like Using Atomic Bombs</vt:lpstr>
      <vt:lpstr>What would that do today? </vt:lpstr>
      <vt:lpstr>Red = 100 % building destruction     Green = Lethal Radiation dose 90%   Blue= Most building collapse           Orange = 3rd degree burns to all exposed </vt:lpstr>
      <vt:lpstr>Nuclear Energy</vt:lpstr>
      <vt:lpstr>Time for you to Explore!</vt:lpstr>
      <vt:lpstr>Radiation and Types of Decay</vt:lpstr>
      <vt:lpstr>Stable vs Unstable Isotopes</vt:lpstr>
      <vt:lpstr>Where is radiation?</vt:lpstr>
      <vt:lpstr>Effects of Radiation</vt:lpstr>
      <vt:lpstr>Is Everything Radioactive?</vt:lpstr>
      <vt:lpstr>Band of Stability</vt:lpstr>
      <vt:lpstr>3 Main Types of Radioactive Decay</vt:lpstr>
      <vt:lpstr>Alpha Decay</vt:lpstr>
      <vt:lpstr>Alpha Decay</vt:lpstr>
      <vt:lpstr>Uses of Alpha Radiation</vt:lpstr>
      <vt:lpstr>Beta Decay</vt:lpstr>
      <vt:lpstr>Beta Decay</vt:lpstr>
      <vt:lpstr>Beta Decay</vt:lpstr>
      <vt:lpstr>Gamma Decay</vt:lpstr>
      <vt:lpstr>Uses of Gamma Radiation</vt:lpstr>
      <vt:lpstr>PowerPoint Presentation</vt:lpstr>
      <vt:lpstr>HONORS: Rules for Nuclear Reactions</vt:lpstr>
      <vt:lpstr>HONORS: Balancing nuclear reactions</vt:lpstr>
      <vt:lpstr>PowerPoint Presentation</vt:lpstr>
      <vt:lpstr>What’s the point of natural Nuclear reactions?</vt:lpstr>
      <vt:lpstr>PowerPoint Presentation</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Reactions</dc:title>
  <dc:creator>MEGAN KOVACH</dc:creator>
  <cp:lastModifiedBy>MEGAN KOVACH</cp:lastModifiedBy>
  <cp:revision>3</cp:revision>
  <dcterms:created xsi:type="dcterms:W3CDTF">2016-08-20T15:42:44Z</dcterms:created>
  <dcterms:modified xsi:type="dcterms:W3CDTF">2016-08-20T15:59:54Z</dcterms:modified>
</cp:coreProperties>
</file>