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7" r:id="rId2"/>
    <p:sldId id="258" r:id="rId3"/>
    <p:sldId id="268" r:id="rId4"/>
    <p:sldId id="284" r:id="rId5"/>
    <p:sldId id="262" r:id="rId6"/>
    <p:sldId id="264" r:id="rId7"/>
    <p:sldId id="290" r:id="rId8"/>
    <p:sldId id="291" r:id="rId9"/>
    <p:sldId id="270" r:id="rId10"/>
    <p:sldId id="271" r:id="rId11"/>
    <p:sldId id="269" r:id="rId12"/>
    <p:sldId id="281" r:id="rId13"/>
    <p:sldId id="282" r:id="rId14"/>
    <p:sldId id="285" r:id="rId15"/>
    <p:sldId id="292" r:id="rId16"/>
    <p:sldId id="293" r:id="rId17"/>
    <p:sldId id="294" r:id="rId18"/>
    <p:sldId id="304" r:id="rId19"/>
    <p:sldId id="295" r:id="rId20"/>
    <p:sldId id="305" r:id="rId21"/>
    <p:sldId id="296" r:id="rId22"/>
    <p:sldId id="306" r:id="rId23"/>
    <p:sldId id="298" r:id="rId24"/>
    <p:sldId id="299" r:id="rId25"/>
    <p:sldId id="30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660"/>
  </p:normalViewPr>
  <p:slideViewPr>
    <p:cSldViewPr>
      <p:cViewPr>
        <p:scale>
          <a:sx n="40" d="100"/>
          <a:sy n="40" d="100"/>
        </p:scale>
        <p:origin x="180" y="6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2531B3-9353-4D06-9986-CB78AE2AD40D}" type="datetimeFigureOut">
              <a:rPr lang="en-US" smtClean="0"/>
              <a:pPr/>
              <a:t>12/20/2016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0B13AC-08E5-4D1C-A649-EBC8D4C6F6DF}" type="slidenum">
              <a:rPr lang="en-US" smtClean="0"/>
              <a:pPr/>
              <a:t>‹#›</a:t>
            </a:fld>
            <a:endParaRPr lang="en-US"/>
          </a:p>
        </p:txBody>
      </p:sp>
    </p:spTree>
    <p:extLst>
      <p:ext uri="{BB962C8B-B14F-4D97-AF65-F5344CB8AC3E}">
        <p14:creationId xmlns:p14="http://schemas.microsoft.com/office/powerpoint/2010/main" val="91937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E3471-E1A5-4AC5-BC2A-75A4D2A75552}" type="datetimeFigureOut">
              <a:rPr lang="en-US" smtClean="0"/>
              <a:pPr/>
              <a:t>12/20/2016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A5C16-DBE0-424D-8628-EF0120ECD0D9}" type="slidenum">
              <a:rPr lang="en-US" smtClean="0"/>
              <a:pPr/>
              <a:t>‹#›</a:t>
            </a:fld>
            <a:endParaRPr lang="en-US"/>
          </a:p>
        </p:txBody>
      </p:sp>
    </p:spTree>
    <p:extLst>
      <p:ext uri="{BB962C8B-B14F-4D97-AF65-F5344CB8AC3E}">
        <p14:creationId xmlns:p14="http://schemas.microsoft.com/office/powerpoint/2010/main" val="345224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EABAAD8-9183-424F-91C8-CC6F4CD7A3E4}" type="slidenum">
              <a:rPr lang="en-US" smtClean="0">
                <a:latin typeface="Arial" pitchFamily="34" charset="0"/>
              </a:rPr>
              <a:pPr/>
              <a:t>1</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5171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A5C16-DBE0-424D-8628-EF0120ECD0D9}" type="slidenum">
              <a:rPr lang="en-US" smtClean="0"/>
              <a:pPr/>
              <a:t>25</a:t>
            </a:fld>
            <a:endParaRPr lang="en-US"/>
          </a:p>
        </p:txBody>
      </p:sp>
    </p:spTree>
    <p:extLst>
      <p:ext uri="{BB962C8B-B14F-4D97-AF65-F5344CB8AC3E}">
        <p14:creationId xmlns:p14="http://schemas.microsoft.com/office/powerpoint/2010/main" val="10927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E7FE89A-DBA8-400C-94C1-06AE89D214E5}" type="slidenum">
              <a:rPr lang="en-US" smtClean="0">
                <a:latin typeface="Arial" pitchFamily="34" charset="0"/>
              </a:rPr>
              <a:pPr/>
              <a:t>3</a:t>
            </a:fld>
            <a:endParaRPr lang="en-US" smtClean="0">
              <a:latin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5456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93ABA9A-B2AC-41D4-AC22-4221634DCDD8}" type="slidenum">
              <a:rPr lang="en-US" smtClean="0">
                <a:latin typeface="Arial" pitchFamily="34" charset="0"/>
              </a:rPr>
              <a:pPr/>
              <a:t>9</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9036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30623CB-AA0F-4867-8733-C30F6F46C037}" type="slidenum">
              <a:rPr lang="en-US" smtClean="0">
                <a:latin typeface="Arial" pitchFamily="34" charset="0"/>
              </a:rPr>
              <a:pPr/>
              <a:t>10</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163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5126632-97EF-4697-8983-954C78F7C473}" type="slidenum">
              <a:rPr lang="en-US" smtClean="0">
                <a:latin typeface="Arial" pitchFamily="34" charset="0"/>
              </a:rPr>
              <a:pPr/>
              <a:t>11</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0623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heat can</a:t>
            </a:r>
            <a:r>
              <a:rPr lang="en-US" baseline="0" dirty="0" smtClean="0"/>
              <a:t> not be created or destroyed, systems must come to thermal equilibrium where heat will dissipate inside a system </a:t>
            </a:r>
          </a:p>
          <a:p>
            <a:endParaRPr lang="en-US" baseline="0" dirty="0" smtClean="0"/>
          </a:p>
        </p:txBody>
      </p:sp>
      <p:sp>
        <p:nvSpPr>
          <p:cNvPr id="4" name="Slide Number Placeholder 3"/>
          <p:cNvSpPr>
            <a:spLocks noGrp="1"/>
          </p:cNvSpPr>
          <p:nvPr>
            <p:ph type="sldNum" sz="quarter" idx="10"/>
          </p:nvPr>
        </p:nvSpPr>
        <p:spPr/>
        <p:txBody>
          <a:bodyPr/>
          <a:lstStyle/>
          <a:p>
            <a:fld id="{7B3B7682-7E4E-47EE-B26D-E44D6319F674}" type="slidenum">
              <a:rPr lang="en-US" smtClean="0"/>
              <a:t>15</a:t>
            </a:fld>
            <a:endParaRPr lang="en-US"/>
          </a:p>
        </p:txBody>
      </p:sp>
    </p:spTree>
    <p:extLst>
      <p:ext uri="{BB962C8B-B14F-4D97-AF65-F5344CB8AC3E}">
        <p14:creationId xmlns:p14="http://schemas.microsoft.com/office/powerpoint/2010/main" val="93209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In the initial state, the heated stone and the lump of ice are in the insulating container. During the process of approaching to thermal equilibrium, heat will transfer through the air from the heated stone to the lump of ice, and the lump of ice will be melting into water. Eventually, this closed system will achieve thermal equilibrium.</a:t>
            </a:r>
          </a:p>
          <a:p>
            <a:endParaRPr lang="en-US" dirty="0"/>
          </a:p>
        </p:txBody>
      </p:sp>
      <p:sp>
        <p:nvSpPr>
          <p:cNvPr id="4" name="Slide Number Placeholder 3"/>
          <p:cNvSpPr>
            <a:spLocks noGrp="1"/>
          </p:cNvSpPr>
          <p:nvPr>
            <p:ph type="sldNum" sz="quarter" idx="10"/>
          </p:nvPr>
        </p:nvSpPr>
        <p:spPr/>
        <p:txBody>
          <a:bodyPr/>
          <a:lstStyle/>
          <a:p>
            <a:fld id="{7B3B7682-7E4E-47EE-B26D-E44D6319F674}" type="slidenum">
              <a:rPr lang="en-US" smtClean="0"/>
              <a:t>16</a:t>
            </a:fld>
            <a:endParaRPr lang="en-US"/>
          </a:p>
        </p:txBody>
      </p:sp>
    </p:spTree>
    <p:extLst>
      <p:ext uri="{BB962C8B-B14F-4D97-AF65-F5344CB8AC3E}">
        <p14:creationId xmlns:p14="http://schemas.microsoft.com/office/powerpoint/2010/main" val="93845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a:t>
            </a:r>
            <a:r>
              <a:rPr lang="en-US" baseline="0" dirty="0" smtClean="0"/>
              <a:t> System</a:t>
            </a:r>
            <a:endParaRPr lang="en-US" dirty="0"/>
          </a:p>
        </p:txBody>
      </p:sp>
      <p:sp>
        <p:nvSpPr>
          <p:cNvPr id="4" name="Slide Number Placeholder 3"/>
          <p:cNvSpPr>
            <a:spLocks noGrp="1"/>
          </p:cNvSpPr>
          <p:nvPr>
            <p:ph type="sldNum" sz="quarter" idx="10"/>
          </p:nvPr>
        </p:nvSpPr>
        <p:spPr/>
        <p:txBody>
          <a:bodyPr/>
          <a:lstStyle/>
          <a:p>
            <a:fld id="{7B3B7682-7E4E-47EE-B26D-E44D6319F674}" type="slidenum">
              <a:rPr lang="en-US" smtClean="0"/>
              <a:t>19</a:t>
            </a:fld>
            <a:endParaRPr lang="en-US"/>
          </a:p>
        </p:txBody>
      </p:sp>
    </p:spTree>
    <p:extLst>
      <p:ext uri="{BB962C8B-B14F-4D97-AF65-F5344CB8AC3E}">
        <p14:creationId xmlns:p14="http://schemas.microsoft.com/office/powerpoint/2010/main" val="362713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A5C16-DBE0-424D-8628-EF0120ECD0D9}" type="slidenum">
              <a:rPr lang="en-US" smtClean="0"/>
              <a:pPr/>
              <a:t>20</a:t>
            </a:fld>
            <a:endParaRPr lang="en-US"/>
          </a:p>
        </p:txBody>
      </p:sp>
    </p:spTree>
    <p:extLst>
      <p:ext uri="{BB962C8B-B14F-4D97-AF65-F5344CB8AC3E}">
        <p14:creationId xmlns:p14="http://schemas.microsoft.com/office/powerpoint/2010/main" val="115393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52EFB-6986-4E59-906F-C08251E44067}"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0D9F2-2E8C-4E64-8997-E26ADD8C0E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52EFB-6986-4E59-906F-C08251E44067}" type="datetimeFigureOut">
              <a:rPr lang="en-US" smtClean="0"/>
              <a:pPr/>
              <a:t>12/20/2016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0D9F2-2E8C-4E64-8997-E26ADD8C0E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3ToRsSYSkbY"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ctrTitle"/>
          </p:nvPr>
        </p:nvSpPr>
        <p:spPr/>
        <p:txBody>
          <a:bodyPr>
            <a:normAutofit/>
          </a:bodyPr>
          <a:lstStyle/>
          <a:p>
            <a:pPr eaLnBrk="1" hangingPunct="1"/>
            <a:r>
              <a:rPr lang="en-US" b="1" dirty="0" smtClean="0"/>
              <a:t>Thermochemistry</a:t>
            </a:r>
          </a:p>
        </p:txBody>
      </p:sp>
      <p:sp>
        <p:nvSpPr>
          <p:cNvPr id="2" name="Subtitle 1"/>
          <p:cNvSpPr>
            <a:spLocks noGrp="1"/>
          </p:cNvSpPr>
          <p:nvPr>
            <p:ph type="subTitle" idx="1"/>
          </p:nvPr>
        </p:nvSpPr>
        <p:spPr>
          <a:xfrm>
            <a:off x="1219200" y="3124200"/>
            <a:ext cx="6400800" cy="1752600"/>
          </a:xfrm>
        </p:spPr>
        <p:txBody>
          <a:bodyPr/>
          <a:lstStyle/>
          <a:p>
            <a:r>
              <a:rPr lang="en-US" dirty="0" smtClean="0"/>
              <a:t>Specific Heat</a:t>
            </a:r>
            <a:endParaRPr lang="en-US" dirty="0"/>
          </a:p>
        </p:txBody>
      </p:sp>
      <p:sp>
        <p:nvSpPr>
          <p:cNvPr id="3074" name="Slide Number Placeholder 6"/>
          <p:cNvSpPr>
            <a:spLocks noGrp="1"/>
          </p:cNvSpPr>
          <p:nvPr>
            <p:ph type="sldNum" sz="quarter" idx="12"/>
          </p:nvPr>
        </p:nvSpPr>
        <p:spPr>
          <a:noFill/>
        </p:spPr>
        <p:txBody>
          <a:bodyPr/>
          <a:lstStyle/>
          <a:p>
            <a:fld id="{3F6C9FB5-5626-43B5-8837-6B3351377CE0}" type="slidenum">
              <a:rPr lang="en-US" smtClean="0">
                <a:latin typeface="Arial" pitchFamily="34" charset="0"/>
              </a:rPr>
              <a:pPr/>
              <a:t>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5EDF78B8-A264-4918-A388-4845CBD8B3AA}" type="slidenum">
              <a:rPr lang="en-US" smtClean="0">
                <a:latin typeface="Arial" pitchFamily="34" charset="0"/>
              </a:rPr>
              <a:pPr/>
              <a:t>10</a:t>
            </a:fld>
            <a:endParaRPr lang="en-US" smtClean="0">
              <a:latin typeface="Arial" pitchFamily="34" charset="0"/>
            </a:endParaRPr>
          </a:p>
        </p:txBody>
      </p:sp>
      <p:sp>
        <p:nvSpPr>
          <p:cNvPr id="7171" name="Rectangle 5"/>
          <p:cNvSpPr>
            <a:spLocks noGrp="1" noChangeArrowheads="1"/>
          </p:cNvSpPr>
          <p:nvPr>
            <p:ph type="title"/>
          </p:nvPr>
        </p:nvSpPr>
        <p:spPr>
          <a:xfrm>
            <a:off x="457200" y="274638"/>
            <a:ext cx="8229600" cy="868362"/>
          </a:xfrm>
          <a:ln w="38100">
            <a:solidFill>
              <a:srgbClr val="0070C0"/>
            </a:solidFill>
          </a:ln>
        </p:spPr>
        <p:txBody>
          <a:bodyPr/>
          <a:lstStyle/>
          <a:p>
            <a:pPr eaLnBrk="1" hangingPunct="1"/>
            <a:r>
              <a:rPr lang="en-US" b="1" dirty="0" smtClean="0"/>
              <a:t>Learning Check Solution</a:t>
            </a:r>
          </a:p>
        </p:txBody>
      </p:sp>
      <p:sp>
        <p:nvSpPr>
          <p:cNvPr id="7172" name="Rectangle 6"/>
          <p:cNvSpPr>
            <a:spLocks noGrp="1" noChangeArrowheads="1"/>
          </p:cNvSpPr>
          <p:nvPr>
            <p:ph type="body" idx="1"/>
          </p:nvPr>
        </p:nvSpPr>
        <p:spPr>
          <a:xfrm>
            <a:off x="228600" y="1524000"/>
            <a:ext cx="8534400" cy="4724400"/>
          </a:xfrm>
        </p:spPr>
        <p:txBody>
          <a:bodyPr>
            <a:normAutofit/>
          </a:bodyPr>
          <a:lstStyle/>
          <a:p>
            <a:pPr marL="457200" indent="-457200" eaLnBrk="1" hangingPunct="1">
              <a:spcBef>
                <a:spcPct val="0"/>
              </a:spcBef>
              <a:buFont typeface="Wingdings" pitchFamily="-128" charset="2"/>
              <a:buNone/>
              <a:defRPr/>
            </a:pPr>
            <a:r>
              <a:rPr lang="en-US" dirty="0"/>
              <a:t>1</a:t>
            </a:r>
            <a:r>
              <a:rPr lang="en-US" dirty="0" smtClean="0"/>
              <a:t>.  For the same amount of heat added, a substance with a large specific heat</a:t>
            </a:r>
          </a:p>
          <a:p>
            <a:pPr eaLnBrk="1" hangingPunct="1">
              <a:buFont typeface="Wingdings" pitchFamily="-128" charset="2"/>
              <a:buNone/>
              <a:defRPr/>
            </a:pPr>
            <a:r>
              <a:rPr lang="en-US" dirty="0" smtClean="0"/>
              <a:t> 	  	A)  has a smaller increase in temperature</a:t>
            </a:r>
          </a:p>
          <a:p>
            <a:pPr eaLnBrk="1" hangingPunct="1">
              <a:buFont typeface="Wingdings" pitchFamily="-128" charset="2"/>
              <a:buNone/>
              <a:defRPr/>
            </a:pPr>
            <a:r>
              <a:rPr lang="en-US" dirty="0"/>
              <a:t>2</a:t>
            </a:r>
            <a:r>
              <a:rPr lang="en-US" dirty="0" smtClean="0"/>
              <a:t>.  When ocean water cools, the surrounding air </a:t>
            </a:r>
          </a:p>
          <a:p>
            <a:pPr eaLnBrk="1" hangingPunct="1">
              <a:buFont typeface="Wingdings" pitchFamily="-128" charset="2"/>
              <a:buNone/>
              <a:defRPr/>
            </a:pPr>
            <a:r>
              <a:rPr lang="en-US" dirty="0" smtClean="0"/>
              <a:t>	  	B)  warms	</a:t>
            </a:r>
          </a:p>
          <a:p>
            <a:pPr marL="457200" indent="-457200" eaLnBrk="1" hangingPunct="1">
              <a:buFont typeface="Wingdings" pitchFamily="-128" charset="2"/>
              <a:buNone/>
              <a:defRPr/>
            </a:pPr>
            <a:r>
              <a:rPr lang="en-US" dirty="0"/>
              <a:t>3</a:t>
            </a:r>
            <a:r>
              <a:rPr lang="en-US" dirty="0" smtClean="0"/>
              <a:t>.  Sand in the desert is hot in the day and cool at night. Sand must have a</a:t>
            </a:r>
          </a:p>
          <a:p>
            <a:pPr eaLnBrk="1" hangingPunct="1">
              <a:buFont typeface="Wingdings" pitchFamily="-128" charset="2"/>
              <a:buNone/>
              <a:defRPr/>
            </a:pPr>
            <a:r>
              <a:rPr lang="en-US" dirty="0" smtClean="0"/>
              <a:t>	  	B)  low specific heat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010CB72A-18AE-428D-9EFA-97A783E02443}" type="slidenum">
              <a:rPr lang="en-US" smtClean="0">
                <a:latin typeface="Arial" pitchFamily="34" charset="0"/>
              </a:rPr>
              <a:pPr/>
              <a:t>11</a:t>
            </a:fld>
            <a:endParaRPr lang="en-US" smtClean="0">
              <a:latin typeface="Arial" pitchFamily="34" charset="0"/>
            </a:endParaRPr>
          </a:p>
        </p:txBody>
      </p:sp>
      <p:sp>
        <p:nvSpPr>
          <p:cNvPr id="5123" name="Rectangle 2"/>
          <p:cNvSpPr>
            <a:spLocks noGrp="1" noChangeArrowheads="1"/>
          </p:cNvSpPr>
          <p:nvPr>
            <p:ph type="title"/>
          </p:nvPr>
        </p:nvSpPr>
        <p:spPr>
          <a:xfrm>
            <a:off x="457200" y="228600"/>
            <a:ext cx="8229600" cy="792162"/>
          </a:xfrm>
        </p:spPr>
        <p:txBody>
          <a:bodyPr/>
          <a:lstStyle/>
          <a:p>
            <a:pPr eaLnBrk="1" hangingPunct="1"/>
            <a:r>
              <a:rPr lang="en-US" b="1" dirty="0" smtClean="0"/>
              <a:t>Examples of Specific Heats</a:t>
            </a:r>
          </a:p>
        </p:txBody>
      </p:sp>
      <p:sp>
        <p:nvSpPr>
          <p:cNvPr id="5124" name="Rectangle 6"/>
          <p:cNvSpPr>
            <a:spLocks noChangeArrowheads="1"/>
          </p:cNvSpPr>
          <p:nvPr/>
        </p:nvSpPr>
        <p:spPr bwMode="auto">
          <a:xfrm>
            <a:off x="762000" y="2362200"/>
            <a:ext cx="1447800" cy="3200400"/>
          </a:xfrm>
          <a:prstGeom prst="rect">
            <a:avLst/>
          </a:prstGeom>
          <a:solidFill>
            <a:schemeClr val="bg1"/>
          </a:solidFill>
          <a:ln w="9525">
            <a:noFill/>
            <a:miter lim="800000"/>
            <a:headEnd/>
            <a:tailEnd/>
          </a:ln>
        </p:spPr>
        <p:txBody>
          <a:bodyPr wrap="none" anchor="ctr"/>
          <a:lstStyle/>
          <a:p>
            <a:endParaRPr lang="en-US"/>
          </a:p>
        </p:txBody>
      </p:sp>
      <p:sp>
        <p:nvSpPr>
          <p:cNvPr id="5125" name="Rectangle 8"/>
          <p:cNvSpPr>
            <a:spLocks noChangeArrowheads="1"/>
          </p:cNvSpPr>
          <p:nvPr/>
        </p:nvSpPr>
        <p:spPr bwMode="auto">
          <a:xfrm>
            <a:off x="838200" y="5486400"/>
            <a:ext cx="7543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126" name="Rectangle 11"/>
          <p:cNvSpPr>
            <a:spLocks noChangeArrowheads="1"/>
          </p:cNvSpPr>
          <p:nvPr/>
        </p:nvSpPr>
        <p:spPr bwMode="auto">
          <a:xfrm>
            <a:off x="2743200" y="5410200"/>
            <a:ext cx="1600200" cy="228600"/>
          </a:xfrm>
          <a:prstGeom prst="rect">
            <a:avLst/>
          </a:prstGeom>
          <a:solidFill>
            <a:schemeClr val="bg1"/>
          </a:solidFill>
          <a:ln w="9525">
            <a:noFill/>
            <a:miter lim="800000"/>
            <a:headEnd/>
            <a:tailEnd/>
          </a:ln>
        </p:spPr>
        <p:txBody>
          <a:bodyPr wrap="none" anchor="ctr"/>
          <a:lstStyle/>
          <a:p>
            <a:endParaRPr lang="en-US"/>
          </a:p>
        </p:txBody>
      </p:sp>
      <p:sp>
        <p:nvSpPr>
          <p:cNvPr id="5127" name="Rectangle 13"/>
          <p:cNvSpPr>
            <a:spLocks noChangeArrowheads="1"/>
          </p:cNvSpPr>
          <p:nvPr/>
        </p:nvSpPr>
        <p:spPr bwMode="auto">
          <a:xfrm>
            <a:off x="1143000" y="4191000"/>
            <a:ext cx="1962150" cy="228600"/>
          </a:xfrm>
          <a:prstGeom prst="rect">
            <a:avLst/>
          </a:prstGeom>
          <a:solidFill>
            <a:schemeClr val="bg1"/>
          </a:solidFill>
          <a:ln w="9525">
            <a:noFill/>
            <a:miter lim="800000"/>
            <a:headEnd/>
            <a:tailEnd/>
          </a:ln>
        </p:spPr>
        <p:txBody>
          <a:bodyPr wrap="none" anchor="ctr"/>
          <a:lstStyle/>
          <a:p>
            <a:endParaRPr lang="en-US"/>
          </a:p>
        </p:txBody>
      </p:sp>
      <p:sp>
        <p:nvSpPr>
          <p:cNvPr id="5128" name="Rectangle 14"/>
          <p:cNvSpPr>
            <a:spLocks noChangeArrowheads="1"/>
          </p:cNvSpPr>
          <p:nvPr/>
        </p:nvSpPr>
        <p:spPr bwMode="auto">
          <a:xfrm>
            <a:off x="6477000" y="5410200"/>
            <a:ext cx="1676400" cy="228600"/>
          </a:xfrm>
          <a:prstGeom prst="rect">
            <a:avLst/>
          </a:prstGeom>
          <a:solidFill>
            <a:schemeClr val="bg1"/>
          </a:solidFill>
          <a:ln w="9525">
            <a:noFill/>
            <a:miter lim="800000"/>
            <a:headEnd/>
            <a:tailEnd/>
          </a:ln>
        </p:spPr>
        <p:txBody>
          <a:bodyPr wrap="none" anchor="ctr"/>
          <a:lstStyle/>
          <a:p>
            <a:endParaRPr lang="en-US"/>
          </a:p>
        </p:txBody>
      </p:sp>
      <p:sp>
        <p:nvSpPr>
          <p:cNvPr id="5129" name="Rectangle 17"/>
          <p:cNvSpPr>
            <a:spLocks noChangeArrowheads="1"/>
          </p:cNvSpPr>
          <p:nvPr/>
        </p:nvSpPr>
        <p:spPr bwMode="auto">
          <a:xfrm>
            <a:off x="2895600" y="5257800"/>
            <a:ext cx="5257800" cy="533400"/>
          </a:xfrm>
          <a:prstGeom prst="rect">
            <a:avLst/>
          </a:prstGeom>
          <a:solidFill>
            <a:schemeClr val="bg1"/>
          </a:solidFill>
          <a:ln w="9525">
            <a:noFill/>
            <a:miter lim="800000"/>
            <a:headEnd/>
            <a:tailEnd/>
          </a:ln>
        </p:spPr>
        <p:txBody>
          <a:bodyPr wrap="none" anchor="ctr"/>
          <a:lstStyle/>
          <a:p>
            <a:endParaRPr lang="en-US"/>
          </a:p>
        </p:txBody>
      </p:sp>
      <p:pic>
        <p:nvPicPr>
          <p:cNvPr id="5130" name="Picture 13" descr="02_T02"/>
          <p:cNvPicPr>
            <a:picLocks noChangeAspect="1" noChangeArrowheads="1"/>
          </p:cNvPicPr>
          <p:nvPr/>
        </p:nvPicPr>
        <p:blipFill>
          <a:blip r:embed="rId3" cstate="print"/>
          <a:srcRect/>
          <a:stretch>
            <a:fillRect/>
          </a:stretch>
        </p:blipFill>
        <p:spPr bwMode="auto">
          <a:xfrm>
            <a:off x="457200" y="1049979"/>
            <a:ext cx="8153400" cy="5579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181970"/>
            <a:ext cx="6248400" cy="769441"/>
          </a:xfrm>
          <a:prstGeom prst="rect">
            <a:avLst/>
          </a:prstGeom>
          <a:solidFill>
            <a:schemeClr val="bg1"/>
          </a:solidFill>
          <a:ln w="12700">
            <a:solidFill>
              <a:schemeClr val="tx1"/>
            </a:solidFill>
            <a:miter lim="800000"/>
            <a:headEnd/>
            <a:tailEnd/>
          </a:ln>
        </p:spPr>
        <p:txBody>
          <a:bodyPr>
            <a:spAutoFit/>
          </a:bodyPr>
          <a:lstStyle/>
          <a:p>
            <a:pPr marL="457200" indent="-457200" algn="ctr">
              <a:spcBef>
                <a:spcPct val="50000"/>
              </a:spcBef>
            </a:pPr>
            <a:r>
              <a:rPr lang="en-US" sz="4400" dirty="0" smtClean="0">
                <a:latin typeface="Bauhaus 93" pitchFamily="82" charset="0"/>
              </a:rPr>
              <a:t>Specific Heat Equation</a:t>
            </a:r>
            <a:endParaRPr lang="en-US" sz="4400" dirty="0">
              <a:latin typeface="Bauhaus 93" pitchFamily="82" charset="0"/>
            </a:endParaRPr>
          </a:p>
        </p:txBody>
      </p:sp>
      <p:sp>
        <p:nvSpPr>
          <p:cNvPr id="9219" name="Text Box 3"/>
          <p:cNvSpPr txBox="1">
            <a:spLocks noChangeArrowheads="1"/>
          </p:cNvSpPr>
          <p:nvPr/>
        </p:nvSpPr>
        <p:spPr bwMode="auto">
          <a:xfrm>
            <a:off x="0" y="921841"/>
            <a:ext cx="8991600" cy="5632311"/>
          </a:xfrm>
          <a:prstGeom prst="rect">
            <a:avLst/>
          </a:prstGeom>
          <a:noFill/>
          <a:ln w="9525">
            <a:noFill/>
            <a:miter lim="800000"/>
            <a:headEnd/>
            <a:tailEnd/>
          </a:ln>
        </p:spPr>
        <p:txBody>
          <a:bodyPr wrap="square">
            <a:spAutoFit/>
          </a:bodyPr>
          <a:lstStyle/>
          <a:p>
            <a:pPr algn="ctr">
              <a:spcBef>
                <a:spcPct val="50000"/>
              </a:spcBef>
            </a:pPr>
            <a:r>
              <a:rPr lang="en-US" sz="6000" b="1" dirty="0">
                <a:solidFill>
                  <a:srgbClr val="7030A0"/>
                </a:solidFill>
                <a:latin typeface="Arial Narrow" pitchFamily="34" charset="0"/>
              </a:rPr>
              <a:t>Q  = </a:t>
            </a:r>
            <a:r>
              <a:rPr lang="en-US" sz="6000" b="1" dirty="0">
                <a:solidFill>
                  <a:srgbClr val="7030A0"/>
                </a:solidFill>
                <a:latin typeface="Arial Narrow" pitchFamily="34" charset="0"/>
                <a:sym typeface="Wingdings 3" pitchFamily="18" charset="2"/>
              </a:rPr>
              <a:t>S</a:t>
            </a:r>
            <a:r>
              <a:rPr lang="en-US" sz="6000" b="1" baseline="-25000" dirty="0" smtClean="0">
                <a:solidFill>
                  <a:srgbClr val="7030A0"/>
                </a:solidFill>
                <a:latin typeface="Arial Narrow" pitchFamily="34" charset="0"/>
                <a:sym typeface="Wingdings 3" pitchFamily="18" charset="2"/>
              </a:rPr>
              <a:t>(p)</a:t>
            </a:r>
            <a:r>
              <a:rPr lang="en-US" sz="6000" b="1" dirty="0" err="1" smtClean="0">
                <a:solidFill>
                  <a:srgbClr val="7030A0"/>
                </a:solidFill>
                <a:latin typeface="Arial Narrow" pitchFamily="34" charset="0"/>
                <a:sym typeface="Wingdings 3" pitchFamily="18" charset="2"/>
              </a:rPr>
              <a:t>mT</a:t>
            </a:r>
            <a:endParaRPr lang="en-US" sz="6000" b="1" baseline="-25000" dirty="0" smtClean="0">
              <a:solidFill>
                <a:srgbClr val="7030A0"/>
              </a:solidFill>
              <a:latin typeface="Arial Narrow" pitchFamily="34" charset="0"/>
              <a:sym typeface="Wingdings 3" pitchFamily="18" charset="2"/>
            </a:endParaRPr>
          </a:p>
          <a:p>
            <a:pPr>
              <a:spcBef>
                <a:spcPct val="50000"/>
              </a:spcBef>
            </a:pPr>
            <a:r>
              <a:rPr lang="en-US" sz="3600" dirty="0">
                <a:latin typeface="Arial Narrow" pitchFamily="34" charset="0"/>
              </a:rPr>
              <a:t>q</a:t>
            </a:r>
            <a:r>
              <a:rPr lang="en-US" sz="3600" dirty="0" smtClean="0">
                <a:latin typeface="Arial Narrow" pitchFamily="34" charset="0"/>
              </a:rPr>
              <a:t> = Change in </a:t>
            </a:r>
            <a:r>
              <a:rPr lang="en-US" sz="3600" dirty="0" smtClean="0">
                <a:latin typeface="Arial Narrow" pitchFamily="34" charset="0"/>
              </a:rPr>
              <a:t>(heat) Energy (</a:t>
            </a:r>
            <a:r>
              <a:rPr lang="en-US" sz="3600" b="1" dirty="0" smtClean="0">
                <a:latin typeface="Arial Narrow" pitchFamily="34" charset="0"/>
              </a:rPr>
              <a:t>unit: Joules</a:t>
            </a:r>
            <a:r>
              <a:rPr lang="en-US" sz="3600" dirty="0" smtClean="0">
                <a:latin typeface="Arial Narrow" pitchFamily="34" charset="0"/>
              </a:rPr>
              <a:t>)</a:t>
            </a:r>
            <a:endParaRPr lang="en-US" sz="3600" dirty="0" smtClean="0">
              <a:latin typeface="Arial Narrow" pitchFamily="34" charset="0"/>
            </a:endParaRPr>
          </a:p>
          <a:p>
            <a:pPr>
              <a:spcBef>
                <a:spcPct val="50000"/>
              </a:spcBef>
            </a:pPr>
            <a:r>
              <a:rPr lang="en-US" sz="3600" dirty="0">
                <a:latin typeface="Arial Narrow" pitchFamily="34" charset="0"/>
              </a:rPr>
              <a:t>m</a:t>
            </a:r>
            <a:r>
              <a:rPr lang="en-US" sz="3600" dirty="0" smtClean="0">
                <a:latin typeface="Arial Narrow" pitchFamily="34" charset="0"/>
              </a:rPr>
              <a:t> = </a:t>
            </a:r>
            <a:r>
              <a:rPr lang="en-US" sz="3600" dirty="0">
                <a:latin typeface="Arial Narrow" pitchFamily="34" charset="0"/>
              </a:rPr>
              <a:t>mass of </a:t>
            </a:r>
            <a:r>
              <a:rPr lang="en-US" sz="3600" dirty="0" smtClean="0">
                <a:latin typeface="Arial Narrow" pitchFamily="34" charset="0"/>
              </a:rPr>
              <a:t>substance </a:t>
            </a:r>
            <a:r>
              <a:rPr lang="en-US" sz="3600" dirty="0" smtClean="0">
                <a:latin typeface="Arial Narrow" pitchFamily="34" charset="0"/>
              </a:rPr>
              <a:t>(</a:t>
            </a:r>
            <a:r>
              <a:rPr lang="en-US" sz="3600" b="1" dirty="0" smtClean="0">
                <a:latin typeface="Arial Narrow" pitchFamily="34" charset="0"/>
              </a:rPr>
              <a:t>unit: grams</a:t>
            </a:r>
            <a:r>
              <a:rPr lang="en-US" sz="3600" dirty="0" smtClean="0">
                <a:latin typeface="Arial Narrow" pitchFamily="34" charset="0"/>
              </a:rPr>
              <a:t>)</a:t>
            </a:r>
            <a:endParaRPr lang="en-US" sz="3600" dirty="0">
              <a:latin typeface="Arial Narrow" pitchFamily="34" charset="0"/>
            </a:endParaRPr>
          </a:p>
          <a:p>
            <a:pPr>
              <a:spcBef>
                <a:spcPct val="50000"/>
              </a:spcBef>
            </a:pPr>
            <a:r>
              <a:rPr lang="en-US" sz="4400" dirty="0" smtClean="0">
                <a:latin typeface="Arial Narrow" pitchFamily="34" charset="0"/>
                <a:sym typeface="Wingdings 3" pitchFamily="18" charset="2"/>
              </a:rPr>
              <a:t>S</a:t>
            </a:r>
            <a:r>
              <a:rPr lang="en-US" sz="3600" dirty="0" smtClean="0">
                <a:latin typeface="Arial Narrow" pitchFamily="34" charset="0"/>
                <a:sym typeface="Wingdings 3" pitchFamily="18" charset="2"/>
              </a:rPr>
              <a:t> = </a:t>
            </a:r>
            <a:r>
              <a:rPr lang="en-US" sz="3600" dirty="0">
                <a:latin typeface="Arial Narrow" pitchFamily="34" charset="0"/>
                <a:sym typeface="Wingdings 3" pitchFamily="18" charset="2"/>
              </a:rPr>
              <a:t>specific heat of </a:t>
            </a:r>
            <a:r>
              <a:rPr lang="en-US" sz="3600" dirty="0" smtClean="0">
                <a:latin typeface="Arial Narrow" pitchFamily="34" charset="0"/>
                <a:sym typeface="Wingdings 3" pitchFamily="18" charset="2"/>
              </a:rPr>
              <a:t>substance (</a:t>
            </a:r>
            <a:r>
              <a:rPr lang="en-US" sz="3600" b="1" dirty="0" smtClean="0">
                <a:latin typeface="Arial Narrow" pitchFamily="34" charset="0"/>
                <a:sym typeface="Wingdings 3" pitchFamily="18" charset="2"/>
              </a:rPr>
              <a:t>unit </a:t>
            </a:r>
            <a:r>
              <a:rPr lang="en-US" sz="3600" b="1" dirty="0" smtClean="0"/>
              <a:t> J/g</a:t>
            </a:r>
            <a:r>
              <a:rPr lang="en-US" sz="3600" b="1" dirty="0" smtClean="0">
                <a:sym typeface="Symbol"/>
              </a:rPr>
              <a:t> </a:t>
            </a:r>
            <a:r>
              <a:rPr lang="en-US" sz="3600" b="1" dirty="0" smtClean="0"/>
              <a:t> ̊C</a:t>
            </a:r>
            <a:r>
              <a:rPr lang="en-US" sz="3600" dirty="0" smtClean="0"/>
              <a:t>)</a:t>
            </a:r>
            <a:r>
              <a:rPr lang="en-US" sz="3600" dirty="0" smtClean="0">
                <a:latin typeface="Arial Narrow" pitchFamily="34" charset="0"/>
                <a:sym typeface="Wingdings 3" pitchFamily="18" charset="2"/>
              </a:rPr>
              <a:t/>
            </a:r>
            <a:br>
              <a:rPr lang="en-US" sz="3600" dirty="0" smtClean="0">
                <a:latin typeface="Arial Narrow" pitchFamily="34" charset="0"/>
                <a:sym typeface="Wingdings 3" pitchFamily="18" charset="2"/>
              </a:rPr>
            </a:br>
            <a:r>
              <a:rPr lang="en-US" sz="3600" dirty="0" smtClean="0">
                <a:latin typeface="Arial Narrow" pitchFamily="34" charset="0"/>
                <a:sym typeface="Wingdings 3" pitchFamily="18" charset="2"/>
              </a:rPr>
              <a:t>			 (p) = what phase the material is </a:t>
            </a:r>
            <a:r>
              <a:rPr lang="en-US" sz="3600" dirty="0" smtClean="0">
                <a:latin typeface="Arial Narrow" pitchFamily="34" charset="0"/>
                <a:sym typeface="Wingdings 3" pitchFamily="18" charset="2"/>
              </a:rPr>
              <a:t>in</a:t>
            </a:r>
            <a:endParaRPr lang="en-US" sz="3600" dirty="0" smtClean="0">
              <a:latin typeface="Arial Narrow" pitchFamily="34" charset="0"/>
              <a:sym typeface="Wingdings 3" pitchFamily="18" charset="2"/>
            </a:endParaRPr>
          </a:p>
          <a:p>
            <a:pPr>
              <a:spcBef>
                <a:spcPct val="50000"/>
              </a:spcBef>
            </a:pPr>
            <a:r>
              <a:rPr lang="en-US" sz="3600" dirty="0" smtClean="0">
                <a:latin typeface="Arial Narrow" pitchFamily="34" charset="0"/>
                <a:sym typeface="Wingdings 3" pitchFamily="18" charset="2"/>
              </a:rPr>
              <a:t>T = change in temperature (</a:t>
            </a:r>
            <a:r>
              <a:rPr lang="en-US" sz="3600" dirty="0" err="1" smtClean="0">
                <a:latin typeface="Arial Narrow" pitchFamily="34" charset="0"/>
                <a:sym typeface="Wingdings 3" pitchFamily="18" charset="2"/>
              </a:rPr>
              <a:t>Tf</a:t>
            </a:r>
            <a:r>
              <a:rPr lang="en-US" sz="3600" dirty="0" smtClean="0">
                <a:latin typeface="Arial Narrow" pitchFamily="34" charset="0"/>
                <a:sym typeface="Wingdings 3" pitchFamily="18" charset="2"/>
              </a:rPr>
              <a:t> – Ti) 							</a:t>
            </a:r>
            <a:r>
              <a:rPr lang="en-US" sz="3600" dirty="0" smtClean="0">
                <a:latin typeface="Arial Narrow" pitchFamily="34" charset="0"/>
                <a:sym typeface="Wingdings 3" pitchFamily="18" charset="2"/>
              </a:rPr>
              <a:t>(</a:t>
            </a:r>
            <a:r>
              <a:rPr lang="en-US" sz="3600" b="1" dirty="0" smtClean="0">
                <a:latin typeface="Arial Narrow" pitchFamily="34" charset="0"/>
                <a:sym typeface="Wingdings 3" pitchFamily="18" charset="2"/>
              </a:rPr>
              <a:t>unit </a:t>
            </a:r>
            <a:r>
              <a:rPr lang="en-US" sz="3600" b="1" dirty="0" smtClean="0"/>
              <a:t> ̊C</a:t>
            </a:r>
            <a:r>
              <a:rPr lang="en-US" sz="3600" dirty="0" smtClean="0"/>
              <a:t>)</a:t>
            </a:r>
            <a:endParaRPr lang="en-US" sz="4000" dirty="0">
              <a:latin typeface="Arial Narrow" pitchFamily="34" charset="0"/>
              <a:sym typeface="Wingdings 3"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1000"/>
                                        <p:tgtEl>
                                          <p:spTgt spid="9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10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1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2003112"/>
          </a:xfrm>
          <a:prstGeom prst="rect">
            <a:avLst/>
          </a:prstGeom>
        </p:spPr>
        <p:txBody>
          <a:bodyPr wrap="square">
            <a:spAutoFit/>
          </a:bodyPr>
          <a:lstStyle/>
          <a:p>
            <a:pPr>
              <a:spcBef>
                <a:spcPts val="500"/>
              </a:spcBef>
              <a:spcAft>
                <a:spcPts val="500"/>
              </a:spcAft>
            </a:pPr>
            <a:r>
              <a:rPr lang="en-US" sz="3600" b="1" dirty="0" smtClean="0">
                <a:solidFill>
                  <a:srgbClr val="75162F"/>
                </a:solidFill>
                <a:sym typeface="Wingdings" pitchFamily="2" charset="2"/>
              </a:rPr>
              <a:t> </a:t>
            </a:r>
            <a:r>
              <a:rPr lang="en-US" sz="3200" b="1" dirty="0" smtClean="0">
                <a:solidFill>
                  <a:srgbClr val="000000"/>
                </a:solidFill>
              </a:rPr>
              <a:t>Calculating Heat with Temperature Increase</a:t>
            </a:r>
            <a:endParaRPr lang="en-US" sz="2800" b="1" dirty="0" smtClean="0">
              <a:latin typeface="Times New Roman" pitchFamily="18" charset="0"/>
            </a:endParaRPr>
          </a:p>
          <a:p>
            <a:pPr>
              <a:spcAft>
                <a:spcPts val="500"/>
              </a:spcAft>
            </a:pPr>
            <a:r>
              <a:rPr lang="en-US" sz="2800" dirty="0" smtClean="0">
                <a:solidFill>
                  <a:srgbClr val="000000"/>
                </a:solidFill>
                <a:latin typeface="Times" charset="0"/>
                <a:cs typeface="Times New Roman" pitchFamily="18" charset="0"/>
              </a:rPr>
              <a:t>How many joules are absorbed by 45.2 g of aluminum if its temperature rises from 12.5  </a:t>
            </a:r>
            <a:r>
              <a:rPr lang="en-US" sz="2800" dirty="0" smtClean="0">
                <a:solidFill>
                  <a:srgbClr val="000000"/>
                </a:solidFill>
                <a:latin typeface="Times" charset="0"/>
                <a:cs typeface="Times New Roman" pitchFamily="18" charset="0"/>
                <a:sym typeface="Symbol" pitchFamily="18" charset="2"/>
              </a:rPr>
              <a:t></a:t>
            </a:r>
            <a:r>
              <a:rPr lang="en-US" sz="2800" dirty="0" smtClean="0">
                <a:solidFill>
                  <a:srgbClr val="000000"/>
                </a:solidFill>
                <a:latin typeface="Times" charset="0"/>
                <a:cs typeface="Times New Roman" pitchFamily="18" charset="0"/>
              </a:rPr>
              <a:t>C to 76.8 </a:t>
            </a:r>
            <a:r>
              <a:rPr lang="en-US" sz="2800" dirty="0" smtClean="0">
                <a:solidFill>
                  <a:srgbClr val="000000"/>
                </a:solidFill>
                <a:latin typeface="Times" charset="0"/>
                <a:cs typeface="Times New Roman" pitchFamily="18" charset="0"/>
                <a:sym typeface="Symbol" pitchFamily="18" charset="2"/>
              </a:rPr>
              <a:t></a:t>
            </a:r>
            <a:r>
              <a:rPr lang="en-US" sz="2800" dirty="0" smtClean="0">
                <a:solidFill>
                  <a:srgbClr val="000000"/>
                </a:solidFill>
                <a:latin typeface="Times" charset="0"/>
                <a:cs typeface="Times New Roman" pitchFamily="18" charset="0"/>
              </a:rPr>
              <a:t>C? (The specific heat of Aluminum is 0.897 </a:t>
            </a:r>
            <a:r>
              <a:rPr lang="en-US" sz="2800" dirty="0" smtClean="0">
                <a:solidFill>
                  <a:srgbClr val="000000"/>
                </a:solidFill>
                <a:latin typeface="Times" charset="0"/>
                <a:cs typeface="Times New Roman" pitchFamily="18" charset="0"/>
              </a:rPr>
              <a:t>J/</a:t>
            </a:r>
            <a:r>
              <a:rPr lang="en-US" sz="2800" dirty="0" err="1" smtClean="0">
                <a:solidFill>
                  <a:srgbClr val="000000"/>
                </a:solidFill>
                <a:latin typeface="Times" charset="0"/>
                <a:cs typeface="Times New Roman" pitchFamily="18" charset="0"/>
              </a:rPr>
              <a:t>g</a:t>
            </a:r>
            <a:r>
              <a:rPr lang="en-US" sz="2800" baseline="30000" dirty="0" err="1" smtClean="0">
                <a:solidFill>
                  <a:srgbClr val="000000"/>
                </a:solidFill>
                <a:latin typeface="Times" charset="0"/>
                <a:cs typeface="Times New Roman" pitchFamily="18" charset="0"/>
              </a:rPr>
              <a:t>o</a:t>
            </a:r>
            <a:r>
              <a:rPr lang="en-US" sz="2800" dirty="0" err="1" smtClean="0">
                <a:solidFill>
                  <a:srgbClr val="000000"/>
                </a:solidFill>
                <a:latin typeface="Times" charset="0"/>
                <a:cs typeface="Times New Roman" pitchFamily="18" charset="0"/>
              </a:rPr>
              <a:t>C</a:t>
            </a:r>
            <a:endParaRPr lang="en-US" sz="2800" dirty="0">
              <a:solidFill>
                <a:srgbClr val="000000"/>
              </a:solidFill>
              <a:latin typeface="Times" charset="0"/>
              <a:cs typeface="Times New Roman" pitchFamily="18" charset="0"/>
            </a:endParaRPr>
          </a:p>
        </p:txBody>
      </p:sp>
      <p:sp>
        <p:nvSpPr>
          <p:cNvPr id="3" name="Rectangle 2"/>
          <p:cNvSpPr/>
          <p:nvPr/>
        </p:nvSpPr>
        <p:spPr>
          <a:xfrm>
            <a:off x="609600" y="2790535"/>
            <a:ext cx="7848600" cy="2308324"/>
          </a:xfrm>
          <a:prstGeom prst="rect">
            <a:avLst/>
          </a:prstGeom>
        </p:spPr>
        <p:txBody>
          <a:bodyPr wrap="square">
            <a:spAutoFit/>
          </a:bodyPr>
          <a:lstStyle/>
          <a:p>
            <a:r>
              <a:rPr lang="en-US" sz="2400" b="1" dirty="0" smtClean="0">
                <a:solidFill>
                  <a:srgbClr val="000000"/>
                </a:solidFill>
                <a:latin typeface="Times New Roman" pitchFamily="18" charset="0"/>
                <a:cs typeface="Times New Roman" pitchFamily="18" charset="0"/>
              </a:rPr>
              <a:t>Given: </a:t>
            </a:r>
            <a:r>
              <a:rPr lang="en-US" sz="2400" dirty="0">
                <a:solidFill>
                  <a:srgbClr val="000000"/>
                </a:solidFill>
                <a:latin typeface="Times New Roman" pitchFamily="18" charset="0"/>
                <a:cs typeface="Times New Roman" pitchFamily="18" charset="0"/>
              </a:rPr>
              <a:t>M</a:t>
            </a:r>
            <a:r>
              <a:rPr lang="en-US" sz="2400" dirty="0" smtClean="0">
                <a:solidFill>
                  <a:srgbClr val="000000"/>
                </a:solidFill>
                <a:latin typeface="Times New Roman" pitchFamily="18" charset="0"/>
                <a:cs typeface="Times New Roman" pitchFamily="18" charset="0"/>
              </a:rPr>
              <a:t>ass </a:t>
            </a:r>
            <a:r>
              <a:rPr lang="en-US" sz="2400" b="1"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45.2 g</a:t>
            </a:r>
            <a:endParaRPr lang="en-US" sz="2400" i="1" dirty="0">
              <a:solidFill>
                <a:srgbClr val="000000"/>
              </a:solidFill>
              <a:latin typeface="Times New Roman" pitchFamily="18" charset="0"/>
              <a:cs typeface="Times New Roman" pitchFamily="18" charset="0"/>
            </a:endParaRPr>
          </a:p>
          <a:p>
            <a:r>
              <a:rPr lang="en-US" sz="2400" i="1" dirty="0" smtClean="0">
                <a:solidFill>
                  <a:srgbClr val="000000"/>
                </a:solidFill>
                <a:latin typeface="Times New Roman" pitchFamily="18" charset="0"/>
                <a:cs typeface="Times New Roman" pitchFamily="18" charset="0"/>
              </a:rPr>
              <a:t>	Specific heat (S) </a:t>
            </a:r>
            <a:r>
              <a:rPr lang="en-US" sz="2400" dirty="0" smtClean="0">
                <a:solidFill>
                  <a:srgbClr val="000000"/>
                </a:solidFill>
                <a:latin typeface="Times New Roman" pitchFamily="18" charset="0"/>
                <a:cs typeface="Times New Roman" pitchFamily="18" charset="0"/>
              </a:rPr>
              <a:t>for aluminum </a:t>
            </a:r>
            <a:r>
              <a:rPr lang="en-US" sz="2400" b="1"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0.897 J/g </a:t>
            </a:r>
            <a:r>
              <a:rPr lang="en-US" sz="2400" dirty="0" smtClean="0">
                <a:solidFill>
                  <a:srgbClr val="000000"/>
                </a:solidFill>
                <a:latin typeface="Times New Roman" pitchFamily="18" charset="0"/>
                <a:cs typeface="Times New Roman" pitchFamily="18" charset="0"/>
                <a:sym typeface="Symbol" pitchFamily="18" charset="2"/>
              </a:rPr>
              <a:t></a:t>
            </a:r>
            <a:r>
              <a:rPr lang="en-US" sz="2400" dirty="0" smtClean="0">
                <a:solidFill>
                  <a:srgbClr val="000000"/>
                </a:solidFill>
                <a:latin typeface="Times New Roman" pitchFamily="18" charset="0"/>
                <a:cs typeface="Times New Roman" pitchFamily="18" charset="0"/>
              </a:rPr>
              <a:t>C</a:t>
            </a:r>
          </a:p>
          <a:p>
            <a:r>
              <a:rPr lang="en-US" sz="2400" dirty="0" smtClean="0">
                <a:solidFill>
                  <a:srgbClr val="000000"/>
                </a:solidFill>
                <a:latin typeface="Times New Roman" pitchFamily="18" charset="0"/>
                <a:cs typeface="Times New Roman" pitchFamily="18" charset="0"/>
              </a:rPr>
              <a:t>	Initial temperature = 12.5 </a:t>
            </a:r>
            <a:r>
              <a:rPr lang="en-US" sz="2400" dirty="0" smtClean="0">
                <a:solidFill>
                  <a:srgbClr val="000000"/>
                </a:solidFill>
                <a:latin typeface="Times New Roman" pitchFamily="18" charset="0"/>
                <a:cs typeface="Times New Roman" pitchFamily="18" charset="0"/>
                <a:sym typeface="Symbol" pitchFamily="18" charset="2"/>
              </a:rPr>
              <a:t></a:t>
            </a:r>
            <a:r>
              <a:rPr lang="en-US" sz="2400" dirty="0" smtClean="0">
                <a:solidFill>
                  <a:srgbClr val="000000"/>
                </a:solidFill>
                <a:latin typeface="Times New Roman" pitchFamily="18" charset="0"/>
                <a:cs typeface="Times New Roman" pitchFamily="18" charset="0"/>
              </a:rPr>
              <a:t>C</a:t>
            </a:r>
          </a:p>
          <a:p>
            <a:r>
              <a:rPr lang="en-US" sz="2400" dirty="0" smtClean="0">
                <a:solidFill>
                  <a:srgbClr val="000000"/>
                </a:solidFill>
                <a:latin typeface="Times New Roman" pitchFamily="18" charset="0"/>
                <a:cs typeface="Times New Roman" pitchFamily="18" charset="0"/>
              </a:rPr>
              <a:t>	Final temperature = 76.8 </a:t>
            </a:r>
            <a:r>
              <a:rPr lang="en-US" sz="2400" dirty="0" smtClean="0">
                <a:solidFill>
                  <a:srgbClr val="000000"/>
                </a:solidFill>
                <a:latin typeface="Times New Roman" pitchFamily="18" charset="0"/>
                <a:cs typeface="Times New Roman" pitchFamily="18" charset="0"/>
                <a:sym typeface="Symbol" pitchFamily="18" charset="2"/>
              </a:rPr>
              <a:t></a:t>
            </a:r>
            <a:r>
              <a:rPr lang="en-US" sz="2400" dirty="0" smtClean="0">
                <a:solidFill>
                  <a:srgbClr val="000000"/>
                </a:solidFill>
                <a:latin typeface="Times New Roman" pitchFamily="18" charset="0"/>
                <a:cs typeface="Times New Roman" pitchFamily="18" charset="0"/>
              </a:rPr>
              <a:t>C</a:t>
            </a:r>
            <a:endParaRPr lang="en-US" sz="2400" b="1" dirty="0" smtClean="0">
              <a:solidFill>
                <a:srgbClr val="000000"/>
              </a:solidFill>
              <a:latin typeface="Times New Roman" pitchFamily="18" charset="0"/>
              <a:cs typeface="Times New Roman" pitchFamily="18" charset="0"/>
            </a:endParaRPr>
          </a:p>
          <a:p>
            <a:r>
              <a:rPr lang="en-US" sz="2400" b="1" dirty="0" smtClean="0">
                <a:solidFill>
                  <a:srgbClr val="000000"/>
                </a:solidFill>
                <a:latin typeface="Times New Roman" pitchFamily="18" charset="0"/>
                <a:cs typeface="Times New Roman" pitchFamily="18" charset="0"/>
              </a:rPr>
              <a:t>	</a:t>
            </a:r>
          </a:p>
          <a:p>
            <a:r>
              <a:rPr lang="en-US" sz="2400" b="1" dirty="0" smtClean="0">
                <a:solidFill>
                  <a:srgbClr val="000000"/>
                </a:solidFill>
                <a:latin typeface="Times New Roman" pitchFamily="18" charset="0"/>
                <a:cs typeface="Times New Roman" pitchFamily="18" charset="0"/>
              </a:rPr>
              <a:t>Need:  </a:t>
            </a:r>
            <a:r>
              <a:rPr lang="en-US" sz="2400" dirty="0">
                <a:solidFill>
                  <a:srgbClr val="000000"/>
                </a:solidFill>
                <a:latin typeface="Times New Roman" pitchFamily="18" charset="0"/>
                <a:cs typeface="Times New Roman" pitchFamily="18" charset="0"/>
              </a:rPr>
              <a:t>H</a:t>
            </a:r>
            <a:r>
              <a:rPr lang="en-US" sz="2400" dirty="0" smtClean="0">
                <a:solidFill>
                  <a:srgbClr val="000000"/>
                </a:solidFill>
                <a:latin typeface="Times New Roman" pitchFamily="18" charset="0"/>
                <a:cs typeface="Times New Roman" pitchFamily="18" charset="0"/>
              </a:rPr>
              <a:t>eat (</a:t>
            </a:r>
            <a:r>
              <a:rPr lang="en-US" sz="2400" i="1" dirty="0" smtClean="0">
                <a:solidFill>
                  <a:srgbClr val="000000"/>
                </a:solidFill>
                <a:latin typeface="Times New Roman" pitchFamily="18" charset="0"/>
                <a:cs typeface="Times New Roman" pitchFamily="18" charset="0"/>
              </a:rPr>
              <a:t>q</a:t>
            </a:r>
            <a:r>
              <a:rPr lang="en-US" sz="2400" dirty="0" smtClean="0">
                <a:solidFill>
                  <a:srgbClr val="000000"/>
                </a:solidFill>
                <a:latin typeface="Times New Roman" pitchFamily="18" charset="0"/>
                <a:cs typeface="Times New Roman" pitchFamily="18" charset="0"/>
              </a:rPr>
              <a:t>) in joules (J)</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2888"/>
            <a:ext cx="8534400" cy="2003112"/>
          </a:xfrm>
          <a:prstGeom prst="rect">
            <a:avLst/>
          </a:prstGeom>
        </p:spPr>
        <p:txBody>
          <a:bodyPr wrap="square">
            <a:spAutoFit/>
          </a:bodyPr>
          <a:lstStyle/>
          <a:p>
            <a:pPr>
              <a:spcBef>
                <a:spcPts val="500"/>
              </a:spcBef>
              <a:spcAft>
                <a:spcPts val="500"/>
              </a:spcAft>
            </a:pPr>
            <a:r>
              <a:rPr lang="en-US" sz="3600" b="1" dirty="0" smtClean="0">
                <a:solidFill>
                  <a:srgbClr val="75162F"/>
                </a:solidFill>
                <a:sym typeface="Wingdings" pitchFamily="2" charset="2"/>
              </a:rPr>
              <a:t> </a:t>
            </a:r>
            <a:r>
              <a:rPr lang="en-US" sz="3200" b="1" dirty="0" smtClean="0">
                <a:solidFill>
                  <a:srgbClr val="000000"/>
                </a:solidFill>
              </a:rPr>
              <a:t>Calculating Heat Loss</a:t>
            </a:r>
            <a:endParaRPr lang="en-US" sz="2800" b="1" dirty="0" smtClean="0">
              <a:latin typeface="Times New Roman" pitchFamily="18" charset="0"/>
            </a:endParaRPr>
          </a:p>
          <a:p>
            <a:pPr>
              <a:spcAft>
                <a:spcPts val="500"/>
              </a:spcAft>
            </a:pPr>
            <a:r>
              <a:rPr lang="en-US" sz="2800" dirty="0" smtClean="0">
                <a:solidFill>
                  <a:srgbClr val="000000"/>
                </a:solidFill>
                <a:latin typeface="Times" charset="0"/>
                <a:cs typeface="Times New Roman" pitchFamily="18" charset="0"/>
              </a:rPr>
              <a:t>A 225-g sample of hot tea cools from 74.6 </a:t>
            </a:r>
            <a:r>
              <a:rPr lang="en-US" sz="2800" dirty="0" smtClean="0">
                <a:solidFill>
                  <a:srgbClr val="000000"/>
                </a:solidFill>
                <a:latin typeface="Times" charset="0"/>
                <a:cs typeface="Times New Roman" pitchFamily="18" charset="0"/>
                <a:sym typeface="Symbol" pitchFamily="18" charset="2"/>
              </a:rPr>
              <a:t></a:t>
            </a:r>
            <a:r>
              <a:rPr lang="en-US" sz="2800" dirty="0" smtClean="0">
                <a:solidFill>
                  <a:srgbClr val="000000"/>
                </a:solidFill>
                <a:latin typeface="Times" charset="0"/>
                <a:cs typeface="Times New Roman" pitchFamily="18" charset="0"/>
              </a:rPr>
              <a:t>C to 22.4 </a:t>
            </a:r>
            <a:r>
              <a:rPr lang="en-US" sz="2800" dirty="0" smtClean="0">
                <a:solidFill>
                  <a:srgbClr val="000000"/>
                </a:solidFill>
                <a:latin typeface="Times" charset="0"/>
                <a:cs typeface="Times New Roman" pitchFamily="18" charset="0"/>
                <a:sym typeface="Symbol" pitchFamily="18" charset="2"/>
              </a:rPr>
              <a:t></a:t>
            </a:r>
            <a:r>
              <a:rPr lang="en-US" sz="2800" dirty="0" smtClean="0">
                <a:solidFill>
                  <a:srgbClr val="000000"/>
                </a:solidFill>
                <a:latin typeface="Times" charset="0"/>
                <a:cs typeface="Times New Roman" pitchFamily="18" charset="0"/>
              </a:rPr>
              <a:t>C. How much </a:t>
            </a:r>
            <a:r>
              <a:rPr lang="en-US" sz="2800" dirty="0" smtClean="0">
                <a:solidFill>
                  <a:srgbClr val="000000"/>
                </a:solidFill>
                <a:latin typeface="Times" charset="0"/>
                <a:cs typeface="Times New Roman" pitchFamily="18" charset="0"/>
              </a:rPr>
              <a:t>heat (in kilojoules) </a:t>
            </a:r>
            <a:r>
              <a:rPr lang="en-US" sz="2800" dirty="0" smtClean="0">
                <a:solidFill>
                  <a:srgbClr val="000000"/>
                </a:solidFill>
                <a:latin typeface="Times" charset="0"/>
                <a:cs typeface="Times New Roman" pitchFamily="18" charset="0"/>
              </a:rPr>
              <a:t>is lost, assuming that tea has </a:t>
            </a:r>
            <a:r>
              <a:rPr lang="en-US" sz="2800" dirty="0" smtClean="0">
                <a:solidFill>
                  <a:srgbClr val="000000"/>
                </a:solidFill>
                <a:latin typeface="Times" charset="0"/>
                <a:cs typeface="Times New Roman" pitchFamily="18" charset="0"/>
              </a:rPr>
              <a:t>the same </a:t>
            </a:r>
            <a:r>
              <a:rPr lang="en-US" sz="2800" dirty="0" smtClean="0">
                <a:solidFill>
                  <a:srgbClr val="000000"/>
                </a:solidFill>
                <a:latin typeface="Times" charset="0"/>
                <a:cs typeface="Times New Roman" pitchFamily="18" charset="0"/>
              </a:rPr>
              <a:t>specific heat </a:t>
            </a:r>
            <a:r>
              <a:rPr lang="en-US" sz="2800" dirty="0" smtClean="0">
                <a:solidFill>
                  <a:srgbClr val="000000"/>
                </a:solidFill>
                <a:latin typeface="Times" charset="0"/>
                <a:cs typeface="Times New Roman" pitchFamily="18" charset="0"/>
              </a:rPr>
              <a:t>as water? </a:t>
            </a:r>
            <a:endParaRPr lang="en-US" sz="2800" dirty="0">
              <a:solidFill>
                <a:srgbClr val="000000"/>
              </a:solidFill>
              <a:latin typeface="Times" charset="0"/>
              <a:cs typeface="Times New Roman" pitchFamily="18" charset="0"/>
            </a:endParaRPr>
          </a:p>
        </p:txBody>
      </p:sp>
      <p:sp>
        <p:nvSpPr>
          <p:cNvPr id="4" name="Rectangle 3"/>
          <p:cNvSpPr/>
          <p:nvPr/>
        </p:nvSpPr>
        <p:spPr>
          <a:xfrm>
            <a:off x="609600" y="2514600"/>
            <a:ext cx="8153400" cy="2308324"/>
          </a:xfrm>
          <a:prstGeom prst="rect">
            <a:avLst/>
          </a:prstGeom>
        </p:spPr>
        <p:txBody>
          <a:bodyPr wrap="square">
            <a:spAutoFit/>
          </a:bodyPr>
          <a:lstStyle/>
          <a:p>
            <a:r>
              <a:rPr lang="en-US" sz="2400" b="1" dirty="0" smtClean="0">
                <a:solidFill>
                  <a:srgbClr val="000000"/>
                </a:solidFill>
                <a:latin typeface="Times New Roman" pitchFamily="18" charset="0"/>
                <a:cs typeface="Times New Roman" pitchFamily="18" charset="0"/>
              </a:rPr>
              <a:t>Given: </a:t>
            </a:r>
            <a:r>
              <a:rPr lang="en-US" sz="2400" dirty="0">
                <a:solidFill>
                  <a:srgbClr val="000000"/>
                </a:solidFill>
                <a:latin typeface="Times New Roman" pitchFamily="18" charset="0"/>
                <a:cs typeface="Times New Roman" pitchFamily="18" charset="0"/>
              </a:rPr>
              <a:t>M</a:t>
            </a:r>
            <a:r>
              <a:rPr lang="en-US" sz="2400" dirty="0" smtClean="0">
                <a:solidFill>
                  <a:srgbClr val="000000"/>
                </a:solidFill>
                <a:latin typeface="Times New Roman" pitchFamily="18" charset="0"/>
                <a:cs typeface="Times New Roman" pitchFamily="18" charset="0"/>
              </a:rPr>
              <a:t>ass = 225 g </a:t>
            </a:r>
            <a:r>
              <a:rPr lang="en-US" sz="2400" i="1" dirty="0">
                <a:solidFill>
                  <a:srgbClr val="000000"/>
                </a:solidFill>
                <a:latin typeface="Times New Roman" pitchFamily="18" charset="0"/>
                <a:cs typeface="Times New Roman" pitchFamily="18" charset="0"/>
              </a:rPr>
              <a:t/>
            </a:r>
            <a:br>
              <a:rPr lang="en-US" sz="2400" i="1" dirty="0">
                <a:solidFill>
                  <a:srgbClr val="000000"/>
                </a:solidFill>
                <a:latin typeface="Times New Roman" pitchFamily="18" charset="0"/>
                <a:cs typeface="Times New Roman" pitchFamily="18" charset="0"/>
              </a:rPr>
            </a:br>
            <a:r>
              <a:rPr lang="en-US" sz="2400" i="1" dirty="0" smtClean="0">
                <a:solidFill>
                  <a:srgbClr val="000000"/>
                </a:solidFill>
                <a:latin typeface="Times New Roman" pitchFamily="18" charset="0"/>
                <a:cs typeface="Times New Roman" pitchFamily="18" charset="0"/>
              </a:rPr>
              <a:t>	Specific Heat (S) </a:t>
            </a:r>
            <a:r>
              <a:rPr lang="en-US" sz="2400" dirty="0" smtClean="0">
                <a:solidFill>
                  <a:srgbClr val="000000"/>
                </a:solidFill>
                <a:latin typeface="Times New Roman" pitchFamily="18" charset="0"/>
                <a:cs typeface="Times New Roman" pitchFamily="18" charset="0"/>
              </a:rPr>
              <a:t>for tea = 4.184 J/g </a:t>
            </a:r>
            <a:r>
              <a:rPr lang="en-US" sz="2400" dirty="0" smtClean="0">
                <a:solidFill>
                  <a:srgbClr val="000000"/>
                </a:solidFill>
                <a:latin typeface="Times New Roman" pitchFamily="18" charset="0"/>
                <a:cs typeface="Times New Roman" pitchFamily="18" charset="0"/>
                <a:sym typeface="Symbol" pitchFamily="18" charset="2"/>
              </a:rPr>
              <a:t></a:t>
            </a:r>
            <a:r>
              <a:rPr lang="en-US" sz="2400" dirty="0" smtClean="0">
                <a:solidFill>
                  <a:srgbClr val="000000"/>
                </a:solidFill>
                <a:latin typeface="Times New Roman" pitchFamily="18" charset="0"/>
                <a:cs typeface="Times New Roman" pitchFamily="18" charset="0"/>
              </a:rPr>
              <a:t>C</a:t>
            </a:r>
          </a:p>
          <a:p>
            <a:r>
              <a:rPr lang="en-US" sz="2400" b="1"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Initial temperature = 74.6 </a:t>
            </a:r>
            <a:r>
              <a:rPr lang="en-US" sz="2400" dirty="0" smtClean="0">
                <a:solidFill>
                  <a:srgbClr val="000000"/>
                </a:solidFill>
                <a:latin typeface="Times New Roman" pitchFamily="18" charset="0"/>
                <a:cs typeface="Times New Roman" pitchFamily="18" charset="0"/>
                <a:sym typeface="Symbol" pitchFamily="18" charset="2"/>
              </a:rPr>
              <a:t></a:t>
            </a:r>
            <a:r>
              <a:rPr lang="en-US" sz="2400" dirty="0" smtClean="0">
                <a:solidFill>
                  <a:srgbClr val="000000"/>
                </a:solidFill>
                <a:latin typeface="Times New Roman" pitchFamily="18" charset="0"/>
                <a:cs typeface="Times New Roman" pitchFamily="18" charset="0"/>
              </a:rPr>
              <a:t>C </a:t>
            </a:r>
            <a:br>
              <a:rPr lang="en-US" sz="2400" dirty="0" smtClean="0">
                <a:solidFill>
                  <a:srgbClr val="000000"/>
                </a:solidFill>
                <a:latin typeface="Times New Roman" pitchFamily="18" charset="0"/>
                <a:cs typeface="Times New Roman" pitchFamily="18" charset="0"/>
              </a:rPr>
            </a:br>
            <a:r>
              <a:rPr lang="en-US" sz="2400" dirty="0" smtClean="0">
                <a:solidFill>
                  <a:srgbClr val="000000"/>
                </a:solidFill>
                <a:latin typeface="Times New Roman" pitchFamily="18" charset="0"/>
                <a:cs typeface="Times New Roman" pitchFamily="18" charset="0"/>
              </a:rPr>
              <a:t>	Final temperature = 22.4 </a:t>
            </a:r>
            <a:r>
              <a:rPr lang="en-US" sz="2400" dirty="0" smtClean="0">
                <a:solidFill>
                  <a:srgbClr val="000000"/>
                </a:solidFill>
                <a:latin typeface="Times New Roman" pitchFamily="18" charset="0"/>
                <a:cs typeface="Times New Roman" pitchFamily="18" charset="0"/>
                <a:sym typeface="Symbol" pitchFamily="18" charset="2"/>
              </a:rPr>
              <a:t></a:t>
            </a:r>
            <a:r>
              <a:rPr lang="en-US" sz="2400" dirty="0" smtClean="0">
                <a:solidFill>
                  <a:srgbClr val="000000"/>
                </a:solidFill>
                <a:latin typeface="Times New Roman" pitchFamily="18" charset="0"/>
                <a:cs typeface="Times New Roman" pitchFamily="18" charset="0"/>
              </a:rPr>
              <a:t>C</a:t>
            </a:r>
            <a:endParaRPr lang="en-US" sz="2400" dirty="0" smtClean="0">
              <a:solidFill>
                <a:srgbClr val="000000"/>
              </a:solidFill>
              <a:latin typeface="Times" charset="0"/>
              <a:cs typeface="Times New Roman" pitchFamily="18" charset="0"/>
            </a:endParaRPr>
          </a:p>
          <a:p>
            <a:endParaRPr lang="en-US" sz="2400" b="1" dirty="0" smtClean="0">
              <a:solidFill>
                <a:srgbClr val="000000"/>
              </a:solidFill>
              <a:latin typeface="Times" charset="0"/>
              <a:cs typeface="Times New Roman" pitchFamily="18" charset="0"/>
            </a:endParaRPr>
          </a:p>
          <a:p>
            <a:r>
              <a:rPr lang="en-US" sz="2400" b="1" dirty="0" smtClean="0">
                <a:solidFill>
                  <a:srgbClr val="000000"/>
                </a:solidFill>
                <a:latin typeface="Times New Roman" pitchFamily="18" charset="0"/>
                <a:cs typeface="Times New Roman" pitchFamily="18" charset="0"/>
              </a:rPr>
              <a:t>Need </a:t>
            </a:r>
            <a:r>
              <a:rPr lang="en-US" sz="2400" dirty="0" smtClean="0">
                <a:solidFill>
                  <a:srgbClr val="000000"/>
                </a:solidFill>
                <a:latin typeface="Times New Roman" pitchFamily="18" charset="0"/>
                <a:cs typeface="Times New Roman" pitchFamily="18" charset="0"/>
              </a:rPr>
              <a:t>heat (</a:t>
            </a:r>
            <a:r>
              <a:rPr lang="en-US" sz="2400" i="1" dirty="0" smtClean="0">
                <a:solidFill>
                  <a:srgbClr val="000000"/>
                </a:solidFill>
                <a:latin typeface="Times New Roman" pitchFamily="18" charset="0"/>
                <a:cs typeface="Times New Roman" pitchFamily="18" charset="0"/>
              </a:rPr>
              <a:t>q</a:t>
            </a:r>
            <a:r>
              <a:rPr lang="en-US" sz="2400" dirty="0" smtClean="0">
                <a:solidFill>
                  <a:srgbClr val="000000"/>
                </a:solidFill>
                <a:latin typeface="Times New Roman" pitchFamily="18" charset="0"/>
                <a:cs typeface="Times New Roman" pitchFamily="18" charset="0"/>
              </a:rPr>
              <a:t>) in kilojoules (kJ)</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x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86009"/>
            <a:ext cx="6553199" cy="3606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457200"/>
            <a:ext cx="9144000" cy="1200329"/>
          </a:xfrm>
          <a:prstGeom prst="rect">
            <a:avLst/>
          </a:prstGeom>
          <a:noFill/>
        </p:spPr>
        <p:txBody>
          <a:bodyPr wrap="square" rtlCol="0">
            <a:spAutoFit/>
          </a:bodyPr>
          <a:lstStyle/>
          <a:p>
            <a:r>
              <a:rPr lang="en-US" sz="2400" dirty="0" smtClean="0"/>
              <a:t>If the 2 cups are mixed, approximately what would you expect the resulting temperature to be assuming no heat is lost to the environment?</a:t>
            </a:r>
            <a:endParaRPr lang="en-US" sz="2400" dirty="0"/>
          </a:p>
        </p:txBody>
      </p:sp>
      <p:sp>
        <p:nvSpPr>
          <p:cNvPr id="6" name="TextBox 5"/>
          <p:cNvSpPr txBox="1"/>
          <p:nvPr/>
        </p:nvSpPr>
        <p:spPr>
          <a:xfrm>
            <a:off x="-152400" y="5081028"/>
            <a:ext cx="9448800" cy="1569660"/>
          </a:xfrm>
          <a:prstGeom prst="rect">
            <a:avLst/>
          </a:prstGeom>
          <a:noFill/>
        </p:spPr>
        <p:txBody>
          <a:bodyPr wrap="square" rtlCol="0">
            <a:spAutoFit/>
          </a:bodyPr>
          <a:lstStyle/>
          <a:p>
            <a:pPr algn="ctr"/>
            <a:r>
              <a:rPr lang="en-US" sz="3200" dirty="0" smtClean="0"/>
              <a:t>In </a:t>
            </a:r>
            <a:r>
              <a:rPr lang="en-US" sz="3200" b="1" dirty="0" smtClean="0"/>
              <a:t>thermal equilibrium</a:t>
            </a:r>
            <a:r>
              <a:rPr lang="en-US" sz="3200" dirty="0" smtClean="0"/>
              <a:t>, we would expect the hot substance to transfer heat to the cold substance until they come to the same temperature. </a:t>
            </a:r>
            <a:endParaRPr lang="en-US" sz="3200" dirty="0"/>
          </a:p>
        </p:txBody>
      </p:sp>
    </p:spTree>
    <p:extLst>
      <p:ext uri="{BB962C8B-B14F-4D97-AF65-F5344CB8AC3E}">
        <p14:creationId xmlns:p14="http://schemas.microsoft.com/office/powerpoint/2010/main" val="171986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000250"/>
            <a:ext cx="5105400" cy="3080778"/>
          </a:xfrm>
        </p:spPr>
        <p:txBody>
          <a:bodyPr>
            <a:normAutofit/>
          </a:bodyPr>
          <a:lstStyle/>
          <a:p>
            <a:pPr marL="0" indent="0">
              <a:buNone/>
            </a:pPr>
            <a:r>
              <a:rPr lang="en-US" dirty="0" smtClean="0"/>
              <a:t>If a hot stone is put inside a thermos with an ice cube, what would you expect to </a:t>
            </a:r>
            <a:r>
              <a:rPr lang="en-US" dirty="0" smtClean="0"/>
              <a:t>happen</a:t>
            </a:r>
            <a:r>
              <a:rPr lang="en-US" dirty="0" smtClean="0"/>
              <a:t>?</a:t>
            </a:r>
            <a:endParaRPr lang="en-US" dirty="0"/>
          </a:p>
        </p:txBody>
      </p:sp>
      <p:sp>
        <p:nvSpPr>
          <p:cNvPr id="2" name="Title 1"/>
          <p:cNvSpPr>
            <a:spLocks noGrp="1"/>
          </p:cNvSpPr>
          <p:nvPr>
            <p:ph type="title"/>
          </p:nvPr>
        </p:nvSpPr>
        <p:spPr/>
        <p:txBody>
          <a:bodyPr>
            <a:normAutofit/>
          </a:bodyPr>
          <a:lstStyle/>
          <a:p>
            <a:r>
              <a:rPr lang="en-US" sz="5400" dirty="0" smtClean="0"/>
              <a:t>Thermal Equilibrium</a:t>
            </a:r>
            <a:endParaRPr lang="en-US" sz="5400" dirty="0"/>
          </a:p>
        </p:txBody>
      </p:sp>
      <p:pic>
        <p:nvPicPr>
          <p:cNvPr id="4098" name="Picture 2" descr="http://img0.etsystatic.com/001/0/6069551/il_fullxfull.398377272_gsii.jpg"/>
          <p:cNvPicPr>
            <a:picLocks noChangeAspect="1" noChangeArrowheads="1"/>
          </p:cNvPicPr>
          <p:nvPr/>
        </p:nvPicPr>
        <p:blipFill rotWithShape="1">
          <a:blip r:embed="rId3">
            <a:extLst>
              <a:ext uri="{28A0092B-C50C-407E-A947-70E740481C1C}">
                <a14:useLocalDpi xmlns:a14="http://schemas.microsoft.com/office/drawing/2010/main" val="0"/>
              </a:ext>
            </a:extLst>
          </a:blip>
          <a:srcRect l="31023" t="17318" r="35591" b="10377"/>
          <a:stretch/>
        </p:blipFill>
        <p:spPr bwMode="auto">
          <a:xfrm>
            <a:off x="1066800" y="1417638"/>
            <a:ext cx="2284581" cy="329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7091" y="1366694"/>
            <a:ext cx="8382000" cy="5334000"/>
          </a:xfrm>
        </p:spPr>
        <p:txBody>
          <a:bodyPr>
            <a:normAutofit/>
          </a:bodyPr>
          <a:lstStyle/>
          <a:p>
            <a:r>
              <a:rPr lang="en-US" b="1" dirty="0" smtClean="0"/>
              <a:t>Calorimetry</a:t>
            </a:r>
            <a:r>
              <a:rPr lang="en-US" dirty="0" smtClean="0"/>
              <a:t>: the measurement of heat</a:t>
            </a:r>
            <a:br>
              <a:rPr lang="en-US" dirty="0" smtClean="0"/>
            </a:br>
            <a:endParaRPr lang="en-US" dirty="0" smtClean="0"/>
          </a:p>
          <a:p>
            <a:r>
              <a:rPr lang="en-US" b="1" dirty="0" smtClean="0"/>
              <a:t>Calorimeter: </a:t>
            </a:r>
            <a:r>
              <a:rPr lang="en-US" dirty="0" smtClean="0"/>
              <a:t>the heat </a:t>
            </a:r>
            <a:r>
              <a:rPr lang="en-US" dirty="0"/>
              <a:t>measuring device. </a:t>
            </a:r>
            <a:r>
              <a:rPr lang="en-US" dirty="0"/>
              <a:t/>
            </a:r>
            <a:br>
              <a:rPr lang="en-US" dirty="0"/>
            </a:br>
            <a:endParaRPr lang="en-US" dirty="0" smtClean="0"/>
          </a:p>
          <a:p>
            <a:r>
              <a:rPr lang="en-US" dirty="0" smtClean="0"/>
              <a:t>The </a:t>
            </a:r>
            <a:r>
              <a:rPr lang="en-US" b="1" dirty="0"/>
              <a:t>calorimeter</a:t>
            </a:r>
            <a:r>
              <a:rPr lang="en-US" dirty="0"/>
              <a:t> is generally used to measure the amount of heat energy transferred </a:t>
            </a:r>
            <a:r>
              <a:rPr lang="en-US" dirty="0" smtClean="0"/>
              <a:t>from one object to another during </a:t>
            </a:r>
            <a:r>
              <a:rPr lang="en-US" dirty="0"/>
              <a:t>a reaction</a:t>
            </a:r>
            <a:r>
              <a:rPr lang="en-US" dirty="0" smtClean="0"/>
              <a:t>.</a:t>
            </a:r>
            <a:endParaRPr lang="en-US" dirty="0"/>
          </a:p>
        </p:txBody>
      </p:sp>
      <p:sp>
        <p:nvSpPr>
          <p:cNvPr id="3" name="Title 2"/>
          <p:cNvSpPr>
            <a:spLocks noGrp="1"/>
          </p:cNvSpPr>
          <p:nvPr>
            <p:ph type="title"/>
          </p:nvPr>
        </p:nvSpPr>
        <p:spPr/>
        <p:txBody>
          <a:bodyPr>
            <a:normAutofit/>
          </a:bodyPr>
          <a:lstStyle/>
          <a:p>
            <a:r>
              <a:rPr lang="en-US" sz="5400" dirty="0" smtClean="0"/>
              <a:t>Can We Predict that Temp?</a:t>
            </a:r>
            <a:endParaRPr lang="en-US" sz="5400" dirty="0"/>
          </a:p>
        </p:txBody>
      </p:sp>
    </p:spTree>
    <p:extLst>
      <p:ext uri="{BB962C8B-B14F-4D97-AF65-F5344CB8AC3E}">
        <p14:creationId xmlns:p14="http://schemas.microsoft.com/office/powerpoint/2010/main" val="245115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Bomb Calorimeter</a:t>
            </a:r>
            <a:endParaRPr lang="en-US" dirty="0"/>
          </a:p>
        </p:txBody>
      </p:sp>
      <p:pic>
        <p:nvPicPr>
          <p:cNvPr id="1028" name="Picture 4" descr="Image result for bomb calori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114800" cy="4245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mb calor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41336"/>
            <a:ext cx="4515853" cy="451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95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00"/>
            <a:ext cx="7696199" cy="1449189"/>
          </a:xfrm>
        </p:spPr>
        <p:txBody>
          <a:bodyPr anchor="t">
            <a:normAutofit/>
          </a:bodyPr>
          <a:lstStyle/>
          <a:p>
            <a:r>
              <a:rPr lang="en-US" sz="5400" dirty="0" smtClean="0"/>
              <a:t>Coffee Cup Calorimeters</a:t>
            </a:r>
            <a:endParaRPr lang="en-US" sz="5400" dirty="0"/>
          </a:p>
        </p:txBody>
      </p:sp>
      <p:pic>
        <p:nvPicPr>
          <p:cNvPr id="12" name="Picture 6" descr="Image result for coffee cup calor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7" y="1431434"/>
            <a:ext cx="3708400" cy="49059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005861" y="1143001"/>
            <a:ext cx="5097351" cy="5562714"/>
          </a:xfrm>
          <a:prstGeom prst="rect">
            <a:avLst/>
          </a:prstGeom>
        </p:spPr>
      </p:pic>
    </p:spTree>
    <p:extLst>
      <p:ext uri="{BB962C8B-B14F-4D97-AF65-F5344CB8AC3E}">
        <p14:creationId xmlns:p14="http://schemas.microsoft.com/office/powerpoint/2010/main" val="30833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6200" y="304801"/>
            <a:ext cx="8991600" cy="4154984"/>
          </a:xfrm>
          <a:prstGeom prst="rect">
            <a:avLst/>
          </a:prstGeom>
          <a:noFill/>
          <a:ln w="9525">
            <a:noFill/>
            <a:miter lim="800000"/>
            <a:headEnd/>
            <a:tailEnd/>
          </a:ln>
          <a:effectLst/>
        </p:spPr>
        <p:txBody>
          <a:bodyPr wrap="square">
            <a:spAutoFit/>
          </a:bodyPr>
          <a:lstStyle/>
          <a:p>
            <a:pPr marL="457200" indent="-457200">
              <a:spcBef>
                <a:spcPct val="50000"/>
              </a:spcBef>
              <a:buFont typeface="Arial" pitchFamily="34" charset="0"/>
              <a:buChar char="•"/>
            </a:pPr>
            <a:r>
              <a:rPr lang="en-US" sz="2800" b="1" dirty="0" smtClean="0"/>
              <a:t>Temperature</a:t>
            </a:r>
            <a:r>
              <a:rPr lang="en-US" sz="2800" dirty="0" smtClean="0"/>
              <a:t> </a:t>
            </a:r>
            <a:r>
              <a:rPr lang="en-US" sz="2800" dirty="0"/>
              <a:t>is </a:t>
            </a:r>
            <a:r>
              <a:rPr lang="en-US" sz="2800" dirty="0" smtClean="0"/>
              <a:t>the measurement of the </a:t>
            </a:r>
            <a:r>
              <a:rPr lang="en-US" sz="2800" dirty="0"/>
              <a:t>average kinetic energy of the particles in a </a:t>
            </a:r>
            <a:r>
              <a:rPr lang="en-US" sz="2800" dirty="0" smtClean="0"/>
              <a:t>substance. The SI unit for temperature is the </a:t>
            </a:r>
            <a:r>
              <a:rPr lang="en-US" sz="2800" dirty="0" smtClean="0">
                <a:solidFill>
                  <a:schemeClr val="accent2"/>
                </a:solidFill>
              </a:rPr>
              <a:t>Kelvin.</a:t>
            </a:r>
            <a:br>
              <a:rPr lang="en-US" sz="2800" dirty="0" smtClean="0">
                <a:solidFill>
                  <a:schemeClr val="accent2"/>
                </a:solidFill>
              </a:rPr>
            </a:br>
            <a:r>
              <a:rPr lang="en-US" sz="2800" dirty="0" smtClean="0"/>
              <a:t>a.  K = C + 273 (10 C = 283 K)</a:t>
            </a:r>
            <a:br>
              <a:rPr lang="en-US" sz="2800" dirty="0" smtClean="0"/>
            </a:br>
            <a:r>
              <a:rPr lang="en-US" sz="2800" dirty="0" smtClean="0"/>
              <a:t>b.  C = K – 273 (10 K = -263 C)</a:t>
            </a:r>
          </a:p>
          <a:p>
            <a:pPr marL="457200" indent="-457200">
              <a:spcBef>
                <a:spcPct val="50000"/>
              </a:spcBef>
              <a:buFont typeface="Arial" pitchFamily="34" charset="0"/>
              <a:buChar char="•"/>
            </a:pPr>
            <a:r>
              <a:rPr lang="en-US" sz="2800" b="1" dirty="0" smtClean="0"/>
              <a:t>Heat</a:t>
            </a:r>
            <a:r>
              <a:rPr lang="en-US" sz="2800" dirty="0" smtClean="0"/>
              <a:t> is energy in transit. </a:t>
            </a:r>
            <a:r>
              <a:rPr lang="en-US" sz="2800" dirty="0" smtClean="0"/>
              <a:t>It depends on the total energy, not just the average kinetic energy. </a:t>
            </a:r>
            <a:r>
              <a:rPr lang="en-US" sz="2800" dirty="0" smtClean="0"/>
              <a:t>substance</a:t>
            </a:r>
            <a:r>
              <a:rPr lang="en-US" sz="2800" dirty="0" smtClean="0"/>
              <a:t>.</a:t>
            </a:r>
          </a:p>
          <a:p>
            <a:pPr>
              <a:spcBef>
                <a:spcPct val="50000"/>
              </a:spcBef>
              <a:buFont typeface="Arial" pitchFamily="34" charset="0"/>
              <a:buChar char="•"/>
            </a:pPr>
            <a:endParaRPr lang="en-US" dirty="0" smtClean="0"/>
          </a:p>
          <a:p>
            <a:pPr marL="457200" indent="-457200">
              <a:spcBef>
                <a:spcPct val="50000"/>
              </a:spcBef>
              <a:buFont typeface="Arial" pitchFamily="34" charset="0"/>
              <a:buChar char="•"/>
            </a:pPr>
            <a:endParaRPr lang="en-US" dirty="0"/>
          </a:p>
        </p:txBody>
      </p:sp>
      <p:pic>
        <p:nvPicPr>
          <p:cNvPr id="2053" name="Picture 5" descr="C:\All My Files\Physical Science Honors\book_images\horseshoe.jpg"/>
          <p:cNvPicPr>
            <a:picLocks noChangeAspect="1" noChangeArrowheads="1"/>
          </p:cNvPicPr>
          <p:nvPr/>
        </p:nvPicPr>
        <p:blipFill>
          <a:blip r:embed="rId2" cstate="print"/>
          <a:srcRect/>
          <a:stretch>
            <a:fillRect/>
          </a:stretch>
        </p:blipFill>
        <p:spPr bwMode="auto">
          <a:xfrm>
            <a:off x="152400" y="3886200"/>
            <a:ext cx="5171716" cy="2743200"/>
          </a:xfrm>
          <a:prstGeom prst="rect">
            <a:avLst/>
          </a:prstGeom>
          <a:noFill/>
        </p:spPr>
      </p:pic>
      <p:pic>
        <p:nvPicPr>
          <p:cNvPr id="4" name="Picture 7" descr="C:\All My Files\Physical Science Honors\book_images\energy_in_substance.jpg"/>
          <p:cNvPicPr>
            <a:picLocks noChangeAspect="1" noChangeArrowheads="1"/>
          </p:cNvPicPr>
          <p:nvPr/>
        </p:nvPicPr>
        <p:blipFill>
          <a:blip r:embed="rId3" cstate="print"/>
          <a:srcRect/>
          <a:stretch>
            <a:fillRect/>
          </a:stretch>
        </p:blipFill>
        <p:spPr bwMode="auto">
          <a:xfrm>
            <a:off x="5638800" y="3962400"/>
            <a:ext cx="3261730" cy="23510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linds(horizontal)">
                                      <p:cBhvr>
                                        <p:cTn id="7" dur="500"/>
                                        <p:tgtEl>
                                          <p:spTgt spid="2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blinds(horizontal)">
                                      <p:cBhvr>
                                        <p:cTn id="12" dur="500"/>
                                        <p:tgtEl>
                                          <p:spTgt spid="20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Homemade Calorimeter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17638"/>
            <a:ext cx="436680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 result for potato chip calori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37862"/>
            <a:ext cx="3452408" cy="543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81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043613" y="1477962"/>
            <a:ext cx="5353050" cy="4846638"/>
          </a:xfrm>
        </p:spPr>
        <p:txBody>
          <a:bodyPr>
            <a:normAutofit/>
          </a:bodyPr>
          <a:lstStyle/>
          <a:p>
            <a:pPr>
              <a:buFontTx/>
              <a:buNone/>
              <a:defRPr/>
            </a:pPr>
            <a:r>
              <a:rPr lang="en-US" dirty="0" smtClean="0">
                <a:latin typeface="+mj-lt"/>
              </a:rPr>
              <a:t>    A </a:t>
            </a:r>
            <a:r>
              <a:rPr lang="en-US" dirty="0" smtClean="0">
                <a:latin typeface="+mj-lt"/>
              </a:rPr>
              <a:t>closed system in which </a:t>
            </a:r>
            <a:r>
              <a:rPr lang="en-US" dirty="0" smtClean="0">
                <a:latin typeface="+mj-lt"/>
              </a:rPr>
              <a:t>energy </a:t>
            </a:r>
            <a:r>
              <a:rPr lang="en-US" dirty="0" smtClean="0">
                <a:latin typeface="+mj-lt"/>
              </a:rPr>
              <a:t>is </a:t>
            </a:r>
            <a:r>
              <a:rPr lang="en-US" dirty="0" smtClean="0">
                <a:latin typeface="+mj-lt"/>
              </a:rPr>
              <a:t>maintained</a:t>
            </a:r>
            <a:r>
              <a:rPr lang="en-US" dirty="0">
                <a:latin typeface="+mj-lt"/>
              </a:rPr>
              <a:t> </a:t>
            </a:r>
            <a:r>
              <a:rPr lang="en-US" dirty="0" smtClean="0">
                <a:latin typeface="+mj-lt"/>
              </a:rPr>
              <a:t>until substances reach</a:t>
            </a:r>
            <a:r>
              <a:rPr lang="en-US" dirty="0" smtClean="0">
                <a:latin typeface="+mj-lt"/>
              </a:rPr>
              <a:t> </a:t>
            </a:r>
            <a:r>
              <a:rPr lang="en-US" dirty="0" smtClean="0">
                <a:latin typeface="+mj-lt"/>
              </a:rPr>
              <a:t>thermal </a:t>
            </a:r>
            <a:r>
              <a:rPr lang="en-US" dirty="0" smtClean="0">
                <a:latin typeface="+mj-lt"/>
              </a:rPr>
              <a:t>equilibrium. </a:t>
            </a:r>
            <a:endParaRPr lang="en-US" dirty="0" smtClean="0">
              <a:latin typeface="+mj-lt"/>
            </a:endParaRPr>
          </a:p>
          <a:p>
            <a:pPr marL="0" indent="0" eaLnBrk="1" hangingPunct="1">
              <a:buFontTx/>
              <a:buNone/>
              <a:defRPr/>
            </a:pPr>
            <a:r>
              <a:rPr lang="en-US" sz="6000" dirty="0" smtClean="0">
                <a:latin typeface="+mj-lt"/>
              </a:rPr>
              <a:t>	-(</a:t>
            </a:r>
            <a:r>
              <a:rPr lang="en-US" sz="6000" dirty="0">
                <a:latin typeface="+mj-lt"/>
              </a:rPr>
              <a:t>q</a:t>
            </a:r>
            <a:r>
              <a:rPr lang="en-US" sz="6000" dirty="0" smtClean="0">
                <a:latin typeface="+mj-lt"/>
              </a:rPr>
              <a:t> </a:t>
            </a:r>
            <a:r>
              <a:rPr lang="en-US" sz="6000" baseline="-25000" dirty="0" smtClean="0">
                <a:latin typeface="+mj-lt"/>
              </a:rPr>
              <a:t>1</a:t>
            </a:r>
            <a:r>
              <a:rPr lang="en-US" sz="6000" dirty="0" smtClean="0">
                <a:latin typeface="+mj-lt"/>
              </a:rPr>
              <a:t>) = </a:t>
            </a:r>
            <a:r>
              <a:rPr lang="en-US" sz="6000" dirty="0" smtClean="0">
                <a:latin typeface="+mj-lt"/>
              </a:rPr>
              <a:t>q </a:t>
            </a:r>
            <a:r>
              <a:rPr lang="en-US" sz="6000" baseline="-25000" dirty="0" smtClean="0">
                <a:latin typeface="+mj-lt"/>
              </a:rPr>
              <a:t>2</a:t>
            </a:r>
            <a:endParaRPr lang="en-US" sz="6000" dirty="0" smtClean="0">
              <a:latin typeface="+mj-lt"/>
            </a:endParaRPr>
          </a:p>
        </p:txBody>
      </p:sp>
      <p:sp>
        <p:nvSpPr>
          <p:cNvPr id="17410" name="Title 1"/>
          <p:cNvSpPr>
            <a:spLocks noGrp="1"/>
          </p:cNvSpPr>
          <p:nvPr>
            <p:ph type="title"/>
          </p:nvPr>
        </p:nvSpPr>
        <p:spPr>
          <a:xfrm>
            <a:off x="484188" y="228600"/>
            <a:ext cx="8229600" cy="1143000"/>
          </a:xfrm>
          <a:noFill/>
        </p:spPr>
        <p:txBody>
          <a:bodyPr/>
          <a:lstStyle/>
          <a:p>
            <a:pPr algn="ctr"/>
            <a:r>
              <a:rPr lang="en-US" sz="5400" dirty="0" smtClean="0"/>
              <a:t>Calorimeter</a:t>
            </a:r>
          </a:p>
        </p:txBody>
      </p:sp>
      <p:pic>
        <p:nvPicPr>
          <p:cNvPr id="17412" name="Picture 5" descr="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8" y="1371600"/>
            <a:ext cx="38671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71737" y="4801969"/>
            <a:ext cx="2133600" cy="646331"/>
          </a:xfrm>
          <a:prstGeom prst="rect">
            <a:avLst/>
          </a:prstGeom>
          <a:noFill/>
        </p:spPr>
        <p:txBody>
          <a:bodyPr wrap="square" rtlCol="0">
            <a:spAutoFit/>
          </a:bodyPr>
          <a:lstStyle/>
          <a:p>
            <a:r>
              <a:rPr lang="en-US" dirty="0" smtClean="0"/>
              <a:t>Substance that loses heat energy </a:t>
            </a:r>
            <a:endParaRPr lang="en-US" dirty="0"/>
          </a:p>
        </p:txBody>
      </p:sp>
      <p:sp>
        <p:nvSpPr>
          <p:cNvPr id="6" name="TextBox 5"/>
          <p:cNvSpPr txBox="1"/>
          <p:nvPr/>
        </p:nvSpPr>
        <p:spPr>
          <a:xfrm>
            <a:off x="6720138" y="4836058"/>
            <a:ext cx="2286000" cy="646331"/>
          </a:xfrm>
          <a:prstGeom prst="rect">
            <a:avLst/>
          </a:prstGeom>
          <a:noFill/>
        </p:spPr>
        <p:txBody>
          <a:bodyPr wrap="square" rtlCol="0">
            <a:spAutoFit/>
          </a:bodyPr>
          <a:lstStyle/>
          <a:p>
            <a:r>
              <a:rPr lang="en-US" dirty="0" smtClean="0"/>
              <a:t>Substance that gains heat energy </a:t>
            </a:r>
            <a:endParaRPr lang="en-US" dirty="0"/>
          </a:p>
        </p:txBody>
      </p:sp>
    </p:spTree>
    <p:extLst>
      <p:ext uri="{BB962C8B-B14F-4D97-AF65-F5344CB8AC3E}">
        <p14:creationId xmlns:p14="http://schemas.microsoft.com/office/powerpoint/2010/main" val="224199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Thermal Equilibrium </a:t>
            </a:r>
            <a:endParaRPr lang="en-US" dirty="0"/>
          </a:p>
        </p:txBody>
      </p:sp>
      <p:sp>
        <p:nvSpPr>
          <p:cNvPr id="4" name="Content Placeholder 2"/>
          <p:cNvSpPr>
            <a:spLocks noGrp="1"/>
          </p:cNvSpPr>
          <p:nvPr>
            <p:ph idx="1"/>
          </p:nvPr>
        </p:nvSpPr>
        <p:spPr>
          <a:xfrm>
            <a:off x="-4712" y="3642905"/>
            <a:ext cx="9006138" cy="1713002"/>
          </a:xfrm>
        </p:spPr>
        <p:txBody>
          <a:bodyPr>
            <a:normAutofit/>
          </a:bodyPr>
          <a:lstStyle/>
          <a:p>
            <a:pPr marL="0" indent="0" algn="ctr">
              <a:buNone/>
              <a:defRPr/>
            </a:pPr>
            <a:r>
              <a:rPr lang="en-US" sz="6000" dirty="0" smtClean="0">
                <a:latin typeface="+mj-lt"/>
              </a:rPr>
              <a:t>-(</a:t>
            </a:r>
            <a:r>
              <a:rPr lang="en-US" sz="6000" dirty="0" err="1" smtClean="0">
                <a:latin typeface="+mj-lt"/>
              </a:rPr>
              <a:t>mS</a:t>
            </a:r>
            <a:r>
              <a:rPr lang="el-GR" sz="6000" dirty="0" smtClean="0">
                <a:latin typeface="+mj-lt"/>
              </a:rPr>
              <a:t>Δ</a:t>
            </a:r>
            <a:r>
              <a:rPr lang="en-US" sz="6000" dirty="0" smtClean="0">
                <a:latin typeface="+mj-lt"/>
              </a:rPr>
              <a:t>T)</a:t>
            </a:r>
            <a:r>
              <a:rPr lang="en-US" sz="6000" baseline="-25000" dirty="0" smtClean="0">
                <a:latin typeface="+mj-lt"/>
              </a:rPr>
              <a:t>1</a:t>
            </a:r>
            <a:r>
              <a:rPr lang="en-US" sz="6000" dirty="0" smtClean="0">
                <a:latin typeface="+mj-lt"/>
              </a:rPr>
              <a:t> </a:t>
            </a:r>
            <a:r>
              <a:rPr lang="en-US" sz="6000" dirty="0" smtClean="0">
                <a:latin typeface="+mj-lt"/>
              </a:rPr>
              <a:t>= </a:t>
            </a:r>
            <a:r>
              <a:rPr lang="en-US" sz="6000" dirty="0" smtClean="0">
                <a:latin typeface="+mj-lt"/>
              </a:rPr>
              <a:t>(</a:t>
            </a:r>
            <a:r>
              <a:rPr lang="en-US" sz="6000" dirty="0" err="1" smtClean="0"/>
              <a:t>mS</a:t>
            </a:r>
            <a:r>
              <a:rPr lang="el-GR" sz="6000" dirty="0"/>
              <a:t>Δ</a:t>
            </a:r>
            <a:r>
              <a:rPr lang="en-US" sz="6000" dirty="0" smtClean="0"/>
              <a:t>T)</a:t>
            </a:r>
            <a:r>
              <a:rPr lang="en-US" sz="6000" baseline="-25000" dirty="0" smtClean="0"/>
              <a:t>2</a:t>
            </a:r>
            <a:endParaRPr lang="en-US" sz="6000" dirty="0" smtClean="0">
              <a:latin typeface="+mj-lt"/>
            </a:endParaRPr>
          </a:p>
        </p:txBody>
      </p:sp>
      <p:sp>
        <p:nvSpPr>
          <p:cNvPr id="5" name="TextBox 4"/>
          <p:cNvSpPr txBox="1"/>
          <p:nvPr/>
        </p:nvSpPr>
        <p:spPr>
          <a:xfrm>
            <a:off x="2133600" y="2544633"/>
            <a:ext cx="2133600" cy="646331"/>
          </a:xfrm>
          <a:prstGeom prst="rect">
            <a:avLst/>
          </a:prstGeom>
          <a:noFill/>
        </p:spPr>
        <p:txBody>
          <a:bodyPr wrap="square" rtlCol="0">
            <a:spAutoFit/>
          </a:bodyPr>
          <a:lstStyle/>
          <a:p>
            <a:r>
              <a:rPr lang="en-US" dirty="0" smtClean="0"/>
              <a:t>Substance that </a:t>
            </a:r>
            <a:r>
              <a:rPr lang="en-US" dirty="0" smtClean="0"/>
              <a:t>releases heat </a:t>
            </a:r>
            <a:r>
              <a:rPr lang="en-US" dirty="0" smtClean="0"/>
              <a:t>energy </a:t>
            </a:r>
            <a:endParaRPr lang="en-US" dirty="0"/>
          </a:p>
        </p:txBody>
      </p:sp>
      <p:sp>
        <p:nvSpPr>
          <p:cNvPr id="6" name="TextBox 5"/>
          <p:cNvSpPr txBox="1"/>
          <p:nvPr/>
        </p:nvSpPr>
        <p:spPr>
          <a:xfrm>
            <a:off x="5048551" y="2544633"/>
            <a:ext cx="2114249" cy="646331"/>
          </a:xfrm>
          <a:prstGeom prst="rect">
            <a:avLst/>
          </a:prstGeom>
          <a:noFill/>
        </p:spPr>
        <p:txBody>
          <a:bodyPr wrap="square" rtlCol="0">
            <a:spAutoFit/>
          </a:bodyPr>
          <a:lstStyle/>
          <a:p>
            <a:r>
              <a:rPr lang="en-US" dirty="0" smtClean="0"/>
              <a:t>Substance that </a:t>
            </a:r>
            <a:r>
              <a:rPr lang="en-US" dirty="0" smtClean="0"/>
              <a:t>absorbs heat </a:t>
            </a:r>
            <a:r>
              <a:rPr lang="en-US" dirty="0" smtClean="0"/>
              <a:t>energy </a:t>
            </a:r>
            <a:endParaRPr lang="en-US" dirty="0"/>
          </a:p>
        </p:txBody>
      </p:sp>
      <p:sp>
        <p:nvSpPr>
          <p:cNvPr id="7" name="Content Placeholder 2"/>
          <p:cNvSpPr txBox="1">
            <a:spLocks/>
          </p:cNvSpPr>
          <p:nvPr/>
        </p:nvSpPr>
        <p:spPr>
          <a:xfrm>
            <a:off x="152401" y="1630362"/>
            <a:ext cx="9006138" cy="1713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defRPr/>
            </a:pPr>
            <a:r>
              <a:rPr lang="en-US" sz="6000" smtClean="0">
                <a:latin typeface="+mj-lt"/>
              </a:rPr>
              <a:t>-(q </a:t>
            </a:r>
            <a:r>
              <a:rPr lang="en-US" sz="6000" baseline="-25000" smtClean="0">
                <a:latin typeface="+mj-lt"/>
              </a:rPr>
              <a:t>1</a:t>
            </a:r>
            <a:r>
              <a:rPr lang="en-US" sz="6000" smtClean="0">
                <a:latin typeface="+mj-lt"/>
              </a:rPr>
              <a:t>) = q </a:t>
            </a:r>
            <a:r>
              <a:rPr lang="en-US" sz="6000" baseline="-25000" smtClean="0">
                <a:latin typeface="+mj-lt"/>
              </a:rPr>
              <a:t>2</a:t>
            </a:r>
            <a:endParaRPr lang="en-US" sz="6000" dirty="0" smtClean="0">
              <a:latin typeface="+mj-lt"/>
            </a:endParaRPr>
          </a:p>
        </p:txBody>
      </p:sp>
    </p:spTree>
    <p:extLst>
      <p:ext uri="{BB962C8B-B14F-4D97-AF65-F5344CB8AC3E}">
        <p14:creationId xmlns:p14="http://schemas.microsoft.com/office/powerpoint/2010/main" val="364860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7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Content Placeholder 2"/>
          <p:cNvSpPr>
            <a:spLocks noGrp="1"/>
          </p:cNvSpPr>
          <p:nvPr>
            <p:ph idx="1"/>
          </p:nvPr>
        </p:nvSpPr>
        <p:spPr>
          <a:xfrm>
            <a:off x="0" y="609600"/>
            <a:ext cx="9144000" cy="3200400"/>
          </a:xfrm>
        </p:spPr>
        <p:txBody>
          <a:bodyPr/>
          <a:lstStyle/>
          <a:p>
            <a:pPr>
              <a:buFontTx/>
              <a:buNone/>
            </a:pPr>
            <a:r>
              <a:rPr lang="en-US" dirty="0" smtClean="0"/>
              <a:t>    A </a:t>
            </a:r>
            <a:r>
              <a:rPr lang="en-US" dirty="0" smtClean="0"/>
              <a:t>sample of aluminum (0.895 J/g °C )at 75.0°C was placed in a calorimeter containing 25.0 grams of water at 20.0°C.  The temperature stopped changing at 29.4°C.  What is the mass of the </a:t>
            </a:r>
            <a:r>
              <a:rPr lang="en-US" dirty="0" smtClean="0"/>
              <a:t>aluminum sample</a:t>
            </a:r>
            <a:r>
              <a:rPr lang="en-US" dirty="0" smtClean="0"/>
              <a:t>?</a:t>
            </a:r>
          </a:p>
          <a:p>
            <a:endParaRPr lang="en-US" dirty="0" smtClean="0"/>
          </a:p>
          <a:p>
            <a:pPr>
              <a:buFontTx/>
              <a:buNone/>
            </a:pPr>
            <a:endParaRPr lang="en-US" baseline="-25000" dirty="0" smtClean="0">
              <a:latin typeface="Kristen ITC" pitchFamily="66" charset="0"/>
            </a:endParaRPr>
          </a:p>
          <a:p>
            <a:pPr>
              <a:buFontTx/>
              <a:buNone/>
            </a:pPr>
            <a:endParaRPr lang="en-US" dirty="0" smtClean="0">
              <a:latin typeface="Kristen ITC" pitchFamily="66" charset="0"/>
            </a:endParaRPr>
          </a:p>
          <a:p>
            <a:pPr>
              <a:buFontTx/>
              <a:buNone/>
            </a:pPr>
            <a:endParaRPr lang="en-US" dirty="0" smtClean="0"/>
          </a:p>
        </p:txBody>
      </p:sp>
      <p:sp>
        <p:nvSpPr>
          <p:cNvPr id="4" name="TextBox 3"/>
          <p:cNvSpPr txBox="1">
            <a:spLocks noChangeArrowheads="1"/>
          </p:cNvSpPr>
          <p:nvPr/>
        </p:nvSpPr>
        <p:spPr bwMode="auto">
          <a:xfrm>
            <a:off x="4648200" y="5867400"/>
            <a:ext cx="3844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t>24 </a:t>
            </a:r>
            <a:r>
              <a:rPr lang="en-US" sz="2800" dirty="0"/>
              <a:t>grams of aluminum</a:t>
            </a:r>
          </a:p>
        </p:txBody>
      </p:sp>
      <p:sp>
        <p:nvSpPr>
          <p:cNvPr id="5" name="TextBox 4"/>
          <p:cNvSpPr txBox="1">
            <a:spLocks noChangeArrowheads="1"/>
          </p:cNvSpPr>
          <p:nvPr/>
        </p:nvSpPr>
        <p:spPr bwMode="auto">
          <a:xfrm>
            <a:off x="152400" y="5029200"/>
            <a:ext cx="838402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latin typeface="+mj-lt"/>
              </a:rPr>
              <a:t>-[(0.895 J/</a:t>
            </a:r>
            <a:r>
              <a:rPr lang="en-US" sz="2000" dirty="0" err="1">
                <a:latin typeface="+mj-lt"/>
              </a:rPr>
              <a:t>gC</a:t>
            </a:r>
            <a:r>
              <a:rPr lang="en-US" sz="2000" dirty="0">
                <a:latin typeface="+mj-lt"/>
              </a:rPr>
              <a:t>)(</a:t>
            </a:r>
            <a:r>
              <a:rPr lang="en-US" sz="2000" dirty="0">
                <a:solidFill>
                  <a:srgbClr val="FFC000"/>
                </a:solidFill>
                <a:latin typeface="+mj-lt"/>
              </a:rPr>
              <a:t>mass</a:t>
            </a:r>
            <a:r>
              <a:rPr lang="en-US" sz="2000" dirty="0">
                <a:latin typeface="+mj-lt"/>
              </a:rPr>
              <a:t>)(29.4C-75C)] = (4.184 J/</a:t>
            </a:r>
            <a:r>
              <a:rPr lang="en-US" sz="2000" dirty="0" err="1">
                <a:latin typeface="+mj-lt"/>
              </a:rPr>
              <a:t>gC</a:t>
            </a:r>
            <a:r>
              <a:rPr lang="en-US" sz="2000" dirty="0">
                <a:latin typeface="+mj-lt"/>
              </a:rPr>
              <a:t>)(</a:t>
            </a:r>
            <a:r>
              <a:rPr lang="en-US" sz="2000" dirty="0" smtClean="0">
                <a:latin typeface="+mj-lt"/>
              </a:rPr>
              <a:t>25.0g</a:t>
            </a:r>
            <a:r>
              <a:rPr lang="en-US" sz="2000" dirty="0">
                <a:latin typeface="+mj-lt"/>
              </a:rPr>
              <a:t>)(29.4C-20.0C)</a:t>
            </a:r>
          </a:p>
          <a:p>
            <a:pPr eaLnBrk="1" hangingPunct="1"/>
            <a:endParaRPr lang="en-US" dirty="0">
              <a:latin typeface="+mj-lt"/>
            </a:endParaRPr>
          </a:p>
        </p:txBody>
      </p:sp>
      <p:sp>
        <p:nvSpPr>
          <p:cNvPr id="6" name="TextBox 5"/>
          <p:cNvSpPr txBox="1">
            <a:spLocks noChangeArrowheads="1"/>
          </p:cNvSpPr>
          <p:nvPr/>
        </p:nvSpPr>
        <p:spPr bwMode="auto">
          <a:xfrm>
            <a:off x="0" y="2895600"/>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400" dirty="0" smtClean="0">
                <a:latin typeface="+mj-lt"/>
              </a:rPr>
              <a:t>-(Q </a:t>
            </a:r>
            <a:r>
              <a:rPr lang="en-US" sz="4400" baseline="-25000" dirty="0" smtClean="0">
                <a:latin typeface="+mj-lt"/>
              </a:rPr>
              <a:t>1</a:t>
            </a:r>
            <a:r>
              <a:rPr lang="en-US" sz="4400" dirty="0" smtClean="0">
                <a:latin typeface="+mj-lt"/>
              </a:rPr>
              <a:t>) = Q </a:t>
            </a:r>
            <a:r>
              <a:rPr lang="en-US" sz="4400" baseline="-25000" dirty="0" smtClean="0">
                <a:latin typeface="+mj-lt"/>
              </a:rPr>
              <a:t>2</a:t>
            </a:r>
            <a:endParaRPr lang="en-US" sz="4400" dirty="0" smtClean="0">
              <a:latin typeface="+mj-lt"/>
            </a:endParaRPr>
          </a:p>
          <a:p>
            <a:pPr algn="ctr" eaLnBrk="1" hangingPunct="1">
              <a:defRPr/>
            </a:pPr>
            <a:endParaRPr lang="en-US" sz="1050" dirty="0" smtClean="0">
              <a:latin typeface="+mj-lt"/>
            </a:endParaRPr>
          </a:p>
          <a:p>
            <a:pPr algn="ctr" eaLnBrk="1" hangingPunct="1">
              <a:defRPr/>
            </a:pPr>
            <a:r>
              <a:rPr lang="en-US" sz="3200" dirty="0" smtClean="0">
                <a:latin typeface="+mj-lt"/>
              </a:rPr>
              <a:t>-(</a:t>
            </a:r>
            <a:r>
              <a:rPr lang="en-US" sz="3200" dirty="0" err="1" smtClean="0">
                <a:latin typeface="+mj-lt"/>
              </a:rPr>
              <a:t>S</a:t>
            </a:r>
            <a:r>
              <a:rPr lang="en-US" sz="3200" baseline="-25000" dirty="0" err="1" smtClean="0">
                <a:latin typeface="+mj-lt"/>
              </a:rPr>
              <a:t>metal</a:t>
            </a:r>
            <a:r>
              <a:rPr lang="en-US" sz="3200" dirty="0" err="1" smtClean="0">
                <a:latin typeface="+mj-lt"/>
              </a:rPr>
              <a:t>m</a:t>
            </a:r>
            <a:r>
              <a:rPr lang="en-US" sz="3200" baseline="-25000" dirty="0" err="1" smtClean="0">
                <a:latin typeface="+mj-lt"/>
              </a:rPr>
              <a:t>metal</a:t>
            </a:r>
            <a:r>
              <a:rPr lang="en-US" sz="3200" dirty="0" err="1" smtClean="0">
                <a:latin typeface="+mj-lt"/>
              </a:rPr>
              <a:t>∆T</a:t>
            </a:r>
            <a:r>
              <a:rPr lang="en-US" sz="3200" baseline="-25000" dirty="0" err="1" smtClean="0">
                <a:latin typeface="+mj-lt"/>
              </a:rPr>
              <a:t>metal</a:t>
            </a:r>
            <a:r>
              <a:rPr lang="en-US" sz="3200" dirty="0" smtClean="0">
                <a:latin typeface="+mj-lt"/>
              </a:rPr>
              <a:t> )= </a:t>
            </a:r>
            <a:r>
              <a:rPr lang="en-US" sz="3200" dirty="0" err="1" smtClean="0">
                <a:latin typeface="+mj-lt"/>
              </a:rPr>
              <a:t>S</a:t>
            </a:r>
            <a:r>
              <a:rPr lang="en-US" sz="3200" baseline="-25000" dirty="0" err="1" smtClean="0">
                <a:latin typeface="+mj-lt"/>
              </a:rPr>
              <a:t>water</a:t>
            </a:r>
            <a:r>
              <a:rPr lang="en-US" sz="3200" dirty="0" err="1">
                <a:latin typeface="+mj-lt"/>
              </a:rPr>
              <a:t>m</a:t>
            </a:r>
            <a:r>
              <a:rPr lang="en-US" sz="3200" baseline="-25000" dirty="0" err="1" smtClean="0">
                <a:latin typeface="+mj-lt"/>
              </a:rPr>
              <a:t>water</a:t>
            </a:r>
            <a:r>
              <a:rPr lang="en-US" sz="3200" dirty="0" err="1" smtClean="0">
                <a:latin typeface="+mj-lt"/>
              </a:rPr>
              <a:t>∆T</a:t>
            </a:r>
            <a:r>
              <a:rPr lang="en-US" sz="3200" baseline="-25000" dirty="0" err="1" smtClean="0">
                <a:latin typeface="+mj-lt"/>
              </a:rPr>
              <a:t>water</a:t>
            </a:r>
            <a:endParaRPr lang="en-US" sz="3200" baseline="-25000" dirty="0" smtClean="0">
              <a:latin typeface="+mj-lt"/>
            </a:endParaRPr>
          </a:p>
          <a:p>
            <a:pPr eaLnBrk="1" hangingPunct="1">
              <a:defRPr/>
            </a:pPr>
            <a:endParaRPr lang="en-US" dirty="0" smtClean="0">
              <a:latin typeface="+mj-lt"/>
            </a:endParaRPr>
          </a:p>
        </p:txBody>
      </p:sp>
    </p:spTree>
    <p:extLst>
      <p:ext uri="{BB962C8B-B14F-4D97-AF65-F5344CB8AC3E}">
        <p14:creationId xmlns:p14="http://schemas.microsoft.com/office/powerpoint/2010/main" val="156310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067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Content Placeholder 2"/>
          <p:cNvSpPr>
            <a:spLocks noGrp="1"/>
          </p:cNvSpPr>
          <p:nvPr>
            <p:ph idx="1"/>
          </p:nvPr>
        </p:nvSpPr>
        <p:spPr>
          <a:xfrm>
            <a:off x="228600" y="288757"/>
            <a:ext cx="9144000" cy="3200400"/>
          </a:xfrm>
        </p:spPr>
        <p:txBody>
          <a:bodyPr/>
          <a:lstStyle/>
          <a:p>
            <a:pPr marL="0" indent="0">
              <a:buFontTx/>
              <a:buNone/>
              <a:defRPr/>
            </a:pPr>
            <a:r>
              <a:rPr lang="en-US" dirty="0" smtClean="0"/>
              <a:t>A 4.57 g sample of metal is heated to 57.8 ̊C and placed in 150. mL of water that is at 20.0  ̊C. The temperature of the water increases to 40.0 ̊C. What </a:t>
            </a:r>
            <a:r>
              <a:rPr lang="en-US" dirty="0" smtClean="0"/>
              <a:t>  is </a:t>
            </a:r>
            <a:r>
              <a:rPr lang="en-US" dirty="0" smtClean="0"/>
              <a:t>the specific heat capacity of the metal?  </a:t>
            </a:r>
            <a:endParaRPr lang="en-US" dirty="0" smtClean="0">
              <a:latin typeface="Kristen ITC" pitchFamily="66" charset="0"/>
            </a:endParaRPr>
          </a:p>
          <a:p>
            <a:pPr>
              <a:buFontTx/>
              <a:buNone/>
              <a:defRPr/>
            </a:pPr>
            <a:endParaRPr lang="en-US" dirty="0" smtClean="0"/>
          </a:p>
        </p:txBody>
      </p:sp>
      <p:sp>
        <p:nvSpPr>
          <p:cNvPr id="6" name="TextBox 5"/>
          <p:cNvSpPr txBox="1">
            <a:spLocks noChangeArrowheads="1"/>
          </p:cNvSpPr>
          <p:nvPr/>
        </p:nvSpPr>
        <p:spPr bwMode="auto">
          <a:xfrm>
            <a:off x="-114300" y="3505199"/>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400" dirty="0" smtClean="0">
                <a:latin typeface="+mj-lt"/>
              </a:rPr>
              <a:t>-(Q </a:t>
            </a:r>
            <a:r>
              <a:rPr lang="en-US" sz="4400" baseline="-25000" dirty="0" smtClean="0">
                <a:latin typeface="+mj-lt"/>
              </a:rPr>
              <a:t>1</a:t>
            </a:r>
            <a:r>
              <a:rPr lang="en-US" sz="4400" dirty="0" smtClean="0">
                <a:latin typeface="+mj-lt"/>
              </a:rPr>
              <a:t>) = Q </a:t>
            </a:r>
            <a:r>
              <a:rPr lang="en-US" sz="4400" baseline="-25000" dirty="0" smtClean="0">
                <a:latin typeface="+mj-lt"/>
              </a:rPr>
              <a:t>2</a:t>
            </a:r>
            <a:endParaRPr lang="en-US" sz="4400" dirty="0" smtClean="0">
              <a:latin typeface="+mj-lt"/>
            </a:endParaRPr>
          </a:p>
          <a:p>
            <a:pPr algn="ctr" eaLnBrk="1" hangingPunct="1">
              <a:defRPr/>
            </a:pPr>
            <a:endParaRPr lang="en-US" sz="1050" dirty="0" smtClean="0">
              <a:latin typeface="+mj-lt"/>
            </a:endParaRPr>
          </a:p>
          <a:p>
            <a:pPr algn="ctr" eaLnBrk="1" hangingPunct="1">
              <a:defRPr/>
            </a:pPr>
            <a:r>
              <a:rPr lang="en-US" sz="3200" dirty="0"/>
              <a:t>-(</a:t>
            </a:r>
            <a:r>
              <a:rPr lang="en-US" sz="3200" dirty="0" err="1"/>
              <a:t>S</a:t>
            </a:r>
            <a:r>
              <a:rPr lang="en-US" sz="3200" baseline="-25000" dirty="0" err="1"/>
              <a:t>metal</a:t>
            </a:r>
            <a:r>
              <a:rPr lang="en-US" sz="3200" dirty="0" err="1"/>
              <a:t>m</a:t>
            </a:r>
            <a:r>
              <a:rPr lang="en-US" sz="3200" baseline="-25000" dirty="0" err="1"/>
              <a:t>metal</a:t>
            </a:r>
            <a:r>
              <a:rPr lang="en-US" sz="3200" dirty="0" err="1"/>
              <a:t>∆T</a:t>
            </a:r>
            <a:r>
              <a:rPr lang="en-US" sz="3200" baseline="-25000" dirty="0" err="1"/>
              <a:t>metal</a:t>
            </a:r>
            <a:r>
              <a:rPr lang="en-US" sz="3200" dirty="0"/>
              <a:t> )= </a:t>
            </a:r>
            <a:r>
              <a:rPr lang="en-US" sz="3200" dirty="0" err="1"/>
              <a:t>S</a:t>
            </a:r>
            <a:r>
              <a:rPr lang="en-US" sz="3200" baseline="-25000" dirty="0" err="1"/>
              <a:t>water</a:t>
            </a:r>
            <a:r>
              <a:rPr lang="en-US" sz="3200" dirty="0" err="1"/>
              <a:t>m</a:t>
            </a:r>
            <a:r>
              <a:rPr lang="en-US" sz="3200" baseline="-25000" dirty="0" err="1"/>
              <a:t>water</a:t>
            </a:r>
            <a:r>
              <a:rPr lang="en-US" sz="3200" dirty="0" err="1"/>
              <a:t>∆T</a:t>
            </a:r>
            <a:r>
              <a:rPr lang="en-US" sz="3200" baseline="-25000" dirty="0" err="1"/>
              <a:t>water</a:t>
            </a:r>
            <a:endParaRPr lang="en-US" sz="3200" baseline="-25000" dirty="0"/>
          </a:p>
          <a:p>
            <a:pPr eaLnBrk="1" hangingPunct="1">
              <a:defRPr/>
            </a:pPr>
            <a:endParaRPr lang="en-US" dirty="0" smtClean="0">
              <a:latin typeface="+mj-lt"/>
            </a:endParaRPr>
          </a:p>
        </p:txBody>
      </p:sp>
    </p:spTree>
    <p:extLst>
      <p:ext uri="{BB962C8B-B14F-4D97-AF65-F5344CB8AC3E}">
        <p14:creationId xmlns:p14="http://schemas.microsoft.com/office/powerpoint/2010/main" val="85801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067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Content Placeholder 2"/>
          <p:cNvSpPr>
            <a:spLocks noGrp="1"/>
          </p:cNvSpPr>
          <p:nvPr>
            <p:ph idx="1"/>
          </p:nvPr>
        </p:nvSpPr>
        <p:spPr>
          <a:xfrm>
            <a:off x="0" y="1295400"/>
            <a:ext cx="9144000" cy="3200400"/>
          </a:xfrm>
        </p:spPr>
        <p:txBody>
          <a:bodyPr/>
          <a:lstStyle/>
          <a:p>
            <a:pPr marL="0" indent="0">
              <a:buFontTx/>
              <a:buNone/>
            </a:pPr>
            <a:r>
              <a:rPr lang="en-US" dirty="0" smtClean="0"/>
              <a:t>A 8.13 g sample of iron is heated to 45.4 ̊C and placed in 400. mL of water that is at 23.0  ̊C. What will the final temperature?</a:t>
            </a:r>
          </a:p>
        </p:txBody>
      </p:sp>
      <p:sp>
        <p:nvSpPr>
          <p:cNvPr id="6" name="TextBox 5"/>
          <p:cNvSpPr txBox="1">
            <a:spLocks noChangeArrowheads="1"/>
          </p:cNvSpPr>
          <p:nvPr/>
        </p:nvSpPr>
        <p:spPr bwMode="auto">
          <a:xfrm>
            <a:off x="-1105913" y="3505200"/>
            <a:ext cx="11353800"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400" dirty="0" smtClean="0">
                <a:latin typeface="+mj-lt"/>
              </a:rPr>
              <a:t>-(Q </a:t>
            </a:r>
            <a:r>
              <a:rPr lang="en-US" sz="4400" baseline="-25000" dirty="0" smtClean="0">
                <a:latin typeface="+mj-lt"/>
              </a:rPr>
              <a:t>1</a:t>
            </a:r>
            <a:r>
              <a:rPr lang="en-US" sz="4400" dirty="0" smtClean="0">
                <a:latin typeface="+mj-lt"/>
              </a:rPr>
              <a:t>) = Q </a:t>
            </a:r>
            <a:r>
              <a:rPr lang="en-US" sz="4400" baseline="-25000" dirty="0" smtClean="0">
                <a:latin typeface="+mj-lt"/>
              </a:rPr>
              <a:t>2</a:t>
            </a:r>
            <a:endParaRPr lang="en-US" sz="4400" dirty="0" smtClean="0">
              <a:latin typeface="+mj-lt"/>
            </a:endParaRPr>
          </a:p>
          <a:p>
            <a:pPr algn="ctr" eaLnBrk="1" hangingPunct="1">
              <a:defRPr/>
            </a:pPr>
            <a:endParaRPr lang="en-US" sz="1050" dirty="0" smtClean="0">
              <a:latin typeface="+mj-lt"/>
            </a:endParaRPr>
          </a:p>
          <a:p>
            <a:pPr algn="ctr" eaLnBrk="1" hangingPunct="1">
              <a:defRPr/>
            </a:pPr>
            <a:r>
              <a:rPr lang="en-US" sz="2100" dirty="0" smtClean="0">
                <a:latin typeface="+mj-lt"/>
              </a:rPr>
              <a:t>-(</a:t>
            </a:r>
            <a:r>
              <a:rPr lang="en-US" sz="2100" dirty="0" err="1" smtClean="0">
                <a:latin typeface="+mj-lt"/>
              </a:rPr>
              <a:t>S</a:t>
            </a:r>
            <a:r>
              <a:rPr lang="en-US" sz="2100" baseline="-25000" dirty="0" err="1" smtClean="0">
                <a:latin typeface="+mj-lt"/>
              </a:rPr>
              <a:t>metal</a:t>
            </a:r>
            <a:r>
              <a:rPr lang="en-US" sz="2100" dirty="0" err="1" smtClean="0">
                <a:latin typeface="+mj-lt"/>
              </a:rPr>
              <a:t>m</a:t>
            </a:r>
            <a:r>
              <a:rPr lang="en-US" sz="2100" baseline="-25000" dirty="0" err="1" smtClean="0">
                <a:latin typeface="+mj-lt"/>
              </a:rPr>
              <a:t>metal</a:t>
            </a:r>
            <a:r>
              <a:rPr lang="en-US" sz="2100" baseline="-25000" dirty="0" smtClean="0">
                <a:latin typeface="+mj-lt"/>
              </a:rPr>
              <a:t> </a:t>
            </a:r>
            <a:r>
              <a:rPr lang="en-US" sz="2100" dirty="0" smtClean="0">
                <a:latin typeface="+mj-lt"/>
              </a:rPr>
              <a:t>(</a:t>
            </a:r>
            <a:r>
              <a:rPr lang="en-US" sz="2100" dirty="0" err="1" smtClean="0">
                <a:latin typeface="+mj-lt"/>
              </a:rPr>
              <a:t>T</a:t>
            </a:r>
            <a:r>
              <a:rPr lang="en-US" sz="2100" baseline="-25000" dirty="0" err="1" smtClean="0">
                <a:latin typeface="+mj-lt"/>
              </a:rPr>
              <a:t>final</a:t>
            </a:r>
            <a:r>
              <a:rPr lang="en-US" sz="2100" baseline="-25000" dirty="0" smtClean="0">
                <a:latin typeface="+mj-lt"/>
              </a:rPr>
              <a:t> system</a:t>
            </a:r>
            <a:r>
              <a:rPr lang="en-US" sz="2100" dirty="0" smtClean="0">
                <a:latin typeface="+mj-lt"/>
              </a:rPr>
              <a:t>-</a:t>
            </a:r>
            <a:r>
              <a:rPr lang="en-US" sz="2100" dirty="0" err="1" smtClean="0">
                <a:latin typeface="+mj-lt"/>
              </a:rPr>
              <a:t>T</a:t>
            </a:r>
            <a:r>
              <a:rPr lang="en-US" sz="2100" baseline="-25000" dirty="0" err="1" smtClean="0">
                <a:latin typeface="+mj-lt"/>
              </a:rPr>
              <a:t>initial</a:t>
            </a:r>
            <a:r>
              <a:rPr lang="en-US" sz="2100" baseline="-25000" dirty="0" smtClean="0">
                <a:latin typeface="+mj-lt"/>
              </a:rPr>
              <a:t> metal</a:t>
            </a:r>
            <a:r>
              <a:rPr lang="en-US" sz="2100" dirty="0" smtClean="0">
                <a:latin typeface="+mj-lt"/>
              </a:rPr>
              <a:t>))= </a:t>
            </a:r>
            <a:r>
              <a:rPr lang="en-US" sz="2100" dirty="0" err="1" smtClean="0">
                <a:latin typeface="+mj-lt"/>
              </a:rPr>
              <a:t>S</a:t>
            </a:r>
            <a:r>
              <a:rPr lang="en-US" sz="2100" baseline="-25000" dirty="0" err="1" smtClean="0">
                <a:latin typeface="+mj-lt"/>
              </a:rPr>
              <a:t>water</a:t>
            </a:r>
            <a:r>
              <a:rPr lang="en-US" sz="2100" dirty="0" err="1" smtClean="0">
                <a:latin typeface="+mj-lt"/>
              </a:rPr>
              <a:t>m</a:t>
            </a:r>
            <a:r>
              <a:rPr lang="en-US" sz="2100" baseline="-25000" dirty="0" err="1" smtClean="0">
                <a:latin typeface="+mj-lt"/>
              </a:rPr>
              <a:t>water</a:t>
            </a:r>
            <a:r>
              <a:rPr lang="en-US" sz="2100" dirty="0" smtClean="0"/>
              <a:t> </a:t>
            </a:r>
            <a:r>
              <a:rPr lang="en-US" sz="2100" dirty="0"/>
              <a:t>(</a:t>
            </a:r>
            <a:r>
              <a:rPr lang="en-US" sz="2100" dirty="0" err="1"/>
              <a:t>T</a:t>
            </a:r>
            <a:r>
              <a:rPr lang="en-US" sz="2100" baseline="-25000" dirty="0" err="1"/>
              <a:t>final</a:t>
            </a:r>
            <a:r>
              <a:rPr lang="en-US" sz="2100" baseline="-25000" dirty="0"/>
              <a:t> system</a:t>
            </a:r>
            <a:r>
              <a:rPr lang="en-US" sz="2100" dirty="0"/>
              <a:t>-</a:t>
            </a:r>
            <a:r>
              <a:rPr lang="en-US" sz="2100" dirty="0" err="1"/>
              <a:t>T</a:t>
            </a:r>
            <a:r>
              <a:rPr lang="en-US" sz="2100" baseline="-25000" dirty="0" err="1"/>
              <a:t>initial</a:t>
            </a:r>
            <a:r>
              <a:rPr lang="en-US" sz="2100" baseline="-25000" dirty="0"/>
              <a:t> </a:t>
            </a:r>
            <a:r>
              <a:rPr lang="en-US" sz="2100" baseline="-25000" dirty="0" smtClean="0"/>
              <a:t>water</a:t>
            </a:r>
            <a:r>
              <a:rPr lang="en-US" sz="2100" dirty="0" smtClean="0"/>
              <a:t>))= </a:t>
            </a:r>
            <a:endParaRPr lang="en-US" sz="2100" dirty="0" smtClean="0">
              <a:latin typeface="+mj-lt"/>
            </a:endParaRPr>
          </a:p>
        </p:txBody>
      </p:sp>
      <p:sp>
        <p:nvSpPr>
          <p:cNvPr id="2" name="Down Arrow 1"/>
          <p:cNvSpPr/>
          <p:nvPr/>
        </p:nvSpPr>
        <p:spPr>
          <a:xfrm rot="10800000">
            <a:off x="2209800" y="4774779"/>
            <a:ext cx="760987" cy="1549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76600" y="5257800"/>
            <a:ext cx="4876800" cy="584775"/>
          </a:xfrm>
          <a:prstGeom prst="rect">
            <a:avLst/>
          </a:prstGeom>
          <a:noFill/>
        </p:spPr>
        <p:txBody>
          <a:bodyPr wrap="square" rtlCol="0">
            <a:spAutoFit/>
          </a:bodyPr>
          <a:lstStyle/>
          <a:p>
            <a:r>
              <a:rPr lang="en-US" sz="3200" b="1" dirty="0" smtClean="0">
                <a:solidFill>
                  <a:schemeClr val="accent1"/>
                </a:solidFill>
              </a:rPr>
              <a:t>THERMAL EQUILIBRIUM </a:t>
            </a:r>
            <a:endParaRPr lang="en-US" sz="3200" b="1" dirty="0">
              <a:solidFill>
                <a:schemeClr val="accent1"/>
              </a:solidFill>
            </a:endParaRPr>
          </a:p>
        </p:txBody>
      </p:sp>
    </p:spTree>
    <p:extLst>
      <p:ext uri="{BB962C8B-B14F-4D97-AF65-F5344CB8AC3E}">
        <p14:creationId xmlns:p14="http://schemas.microsoft.com/office/powerpoint/2010/main" val="249307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1CC99361-83B4-4BA0-B95C-7356394A6BA1}" type="slidenum">
              <a:rPr lang="en-US" smtClean="0">
                <a:latin typeface="Arial" pitchFamily="34" charset="0"/>
              </a:rPr>
              <a:pPr/>
              <a:t>3</a:t>
            </a:fld>
            <a:endParaRPr lang="en-US" smtClean="0">
              <a:latin typeface="Arial" pitchFamily="34" charset="0"/>
            </a:endParaRPr>
          </a:p>
        </p:txBody>
      </p:sp>
      <p:sp>
        <p:nvSpPr>
          <p:cNvPr id="4099" name="Rectangle 11"/>
          <p:cNvSpPr>
            <a:spLocks noGrp="1" noChangeArrowheads="1"/>
          </p:cNvSpPr>
          <p:nvPr>
            <p:ph type="title"/>
          </p:nvPr>
        </p:nvSpPr>
        <p:spPr/>
        <p:txBody>
          <a:bodyPr/>
          <a:lstStyle/>
          <a:p>
            <a:pPr eaLnBrk="1" hangingPunct="1"/>
            <a:r>
              <a:rPr lang="en-US" b="1" smtClean="0"/>
              <a:t>Specific Heat </a:t>
            </a:r>
          </a:p>
        </p:txBody>
      </p:sp>
      <p:sp>
        <p:nvSpPr>
          <p:cNvPr id="4100" name="Rectangle 12"/>
          <p:cNvSpPr>
            <a:spLocks noGrp="1" noChangeArrowheads="1"/>
          </p:cNvSpPr>
          <p:nvPr>
            <p:ph type="body" idx="1"/>
          </p:nvPr>
        </p:nvSpPr>
        <p:spPr>
          <a:xfrm>
            <a:off x="304800" y="1600200"/>
            <a:ext cx="8610600" cy="4800600"/>
          </a:xfrm>
        </p:spPr>
        <p:txBody>
          <a:bodyPr>
            <a:normAutofit/>
          </a:bodyPr>
          <a:lstStyle/>
          <a:p>
            <a:pPr eaLnBrk="1" hangingPunct="1">
              <a:buFont typeface="Wingdings" pitchFamily="2" charset="2"/>
              <a:buNone/>
            </a:pPr>
            <a:r>
              <a:rPr lang="en-US" sz="3600" b="1" dirty="0" smtClean="0"/>
              <a:t>Specific heat….</a:t>
            </a:r>
          </a:p>
          <a:p>
            <a:pPr eaLnBrk="1" hangingPunct="1"/>
            <a:r>
              <a:rPr lang="en-US" sz="3600" dirty="0" smtClean="0"/>
              <a:t>is the amount of heat energy required to raise the temperature of 1.0 g of a substance by 1.0 °C</a:t>
            </a:r>
          </a:p>
          <a:p>
            <a:r>
              <a:rPr lang="en-US" sz="3600" dirty="0" smtClean="0"/>
              <a:t>is different for different substances</a:t>
            </a:r>
          </a:p>
          <a:p>
            <a:pPr eaLnBrk="1" hangingPunct="1"/>
            <a:r>
              <a:rPr lang="en-US" sz="3600" dirty="0" smtClean="0"/>
              <a:t>has </a:t>
            </a:r>
            <a:r>
              <a:rPr lang="en-US" sz="3600" dirty="0" smtClean="0"/>
              <a:t>units of J/g </a:t>
            </a:r>
            <a:r>
              <a:rPr lang="en-US" sz="3600" dirty="0" smtClean="0">
                <a:sym typeface="Symbol" pitchFamily="18" charset="2"/>
              </a:rPr>
              <a:t>C</a:t>
            </a:r>
            <a:r>
              <a:rPr lang="en-US" sz="3600" dirty="0" smtClean="0"/>
              <a:t> 	</a:t>
            </a:r>
          </a:p>
          <a:p>
            <a:pPr eaLnBrk="1" hangingPunct="1"/>
            <a:r>
              <a:rPr lang="en-US" sz="3600" dirty="0" smtClean="0"/>
              <a:t>in the </a:t>
            </a:r>
            <a:r>
              <a:rPr lang="en-US" sz="3600" i="1" dirty="0" smtClean="0"/>
              <a:t>metric system</a:t>
            </a:r>
            <a:r>
              <a:rPr lang="en-US" sz="3600" dirty="0" smtClean="0"/>
              <a:t> has units of cal/g </a:t>
            </a:r>
            <a:r>
              <a:rPr lang="en-US" sz="3600" dirty="0" smtClean="0">
                <a:sym typeface="Symbol" pitchFamily="18" charset="2"/>
              </a:rPr>
              <a:t>C</a:t>
            </a:r>
            <a:r>
              <a:rPr lang="en-US" sz="3600"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Scale>
                                      <p:cBhvr>
                                        <p:cTn id="7" dur="1000" decel="50000" fill="hold">
                                          <p:stCondLst>
                                            <p:cond delay="0"/>
                                          </p:stCondLst>
                                        </p:cTn>
                                        <p:tgtEl>
                                          <p:spTgt spid="410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00">
                                            <p:txEl>
                                              <p:pRg st="1" end="1"/>
                                            </p:txEl>
                                          </p:spTgt>
                                        </p:tgtEl>
                                        <p:attrNameLst>
                                          <p:attrName>ppt_x</p:attrName>
                                          <p:attrName>ppt_y</p:attrName>
                                        </p:attrNameLst>
                                      </p:cBhvr>
                                    </p:animMotion>
                                    <p:animEffect transition="in" filter="fade">
                                      <p:cBhvr>
                                        <p:cTn id="9" dur="1000"/>
                                        <p:tgtEl>
                                          <p:spTgt spid="410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Scale>
                                      <p:cBhvr>
                                        <p:cTn id="14" dur="1000" decel="50000" fill="hold">
                                          <p:stCondLst>
                                            <p:cond delay="0"/>
                                          </p:stCondLst>
                                        </p:cTn>
                                        <p:tgtEl>
                                          <p:spTgt spid="410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100">
                                            <p:txEl>
                                              <p:pRg st="2" end="2"/>
                                            </p:txEl>
                                          </p:spTgt>
                                        </p:tgtEl>
                                        <p:attrNameLst>
                                          <p:attrName>ppt_x</p:attrName>
                                          <p:attrName>ppt_y</p:attrName>
                                        </p:attrNameLst>
                                      </p:cBhvr>
                                    </p:animMotion>
                                    <p:animEffect transition="in" filter="fade">
                                      <p:cBhvr>
                                        <p:cTn id="16" dur="1000"/>
                                        <p:tgtEl>
                                          <p:spTgt spid="410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Scale>
                                      <p:cBhvr>
                                        <p:cTn id="21" dur="1000" decel="50000" fill="hold">
                                          <p:stCondLst>
                                            <p:cond delay="0"/>
                                          </p:stCondLst>
                                        </p:cTn>
                                        <p:tgtEl>
                                          <p:spTgt spid="410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00">
                                            <p:txEl>
                                              <p:pRg st="3" end="3"/>
                                            </p:txEl>
                                          </p:spTgt>
                                        </p:tgtEl>
                                        <p:attrNameLst>
                                          <p:attrName>ppt_x</p:attrName>
                                          <p:attrName>ppt_y</p:attrName>
                                        </p:attrNameLst>
                                      </p:cBhvr>
                                    </p:animMotion>
                                    <p:animEffect transition="in" filter="fade">
                                      <p:cBhvr>
                                        <p:cTn id="23" dur="1000"/>
                                        <p:tgtEl>
                                          <p:spTgt spid="4100">
                                            <p:txEl>
                                              <p:pRg st="3" end="3"/>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4100">
                                            <p:txEl>
                                              <p:pRg st="4" end="4"/>
                                            </p:txEl>
                                          </p:spTgt>
                                        </p:tgtEl>
                                        <p:attrNameLst>
                                          <p:attrName>style.visibility</p:attrName>
                                        </p:attrNameLst>
                                      </p:cBhvr>
                                      <p:to>
                                        <p:strVal val="visible"/>
                                      </p:to>
                                    </p:set>
                                    <p:animScale>
                                      <p:cBhvr>
                                        <p:cTn id="26" dur="1000" decel="50000" fill="hold">
                                          <p:stCondLst>
                                            <p:cond delay="0"/>
                                          </p:stCondLst>
                                        </p:cTn>
                                        <p:tgtEl>
                                          <p:spTgt spid="410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00">
                                            <p:txEl>
                                              <p:pRg st="4" end="4"/>
                                            </p:txEl>
                                          </p:spTgt>
                                        </p:tgtEl>
                                        <p:attrNameLst>
                                          <p:attrName>ppt_x</p:attrName>
                                          <p:attrName>ppt_y</p:attrName>
                                        </p:attrNameLst>
                                      </p:cBhvr>
                                    </p:animMotion>
                                    <p:animEffect transition="in" filter="fade">
                                      <p:cBhvr>
                                        <p:cTn id="28" dur="10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152400"/>
            <a:ext cx="7772400" cy="609600"/>
          </a:xfrm>
        </p:spPr>
        <p:txBody>
          <a:bodyPr>
            <a:normAutofit fontScale="90000"/>
          </a:bodyPr>
          <a:lstStyle/>
          <a:p>
            <a:r>
              <a:rPr lang="en-US" dirty="0"/>
              <a:t>Units for </a:t>
            </a:r>
            <a:r>
              <a:rPr lang="en-US" dirty="0" smtClean="0"/>
              <a:t>Energy</a:t>
            </a:r>
            <a:endParaRPr lang="en-US" dirty="0"/>
          </a:p>
        </p:txBody>
      </p:sp>
      <p:sp>
        <p:nvSpPr>
          <p:cNvPr id="8195" name="Text Box 3"/>
          <p:cNvSpPr txBox="1">
            <a:spLocks noChangeArrowheads="1"/>
          </p:cNvSpPr>
          <p:nvPr/>
        </p:nvSpPr>
        <p:spPr bwMode="auto">
          <a:xfrm>
            <a:off x="381000" y="990600"/>
            <a:ext cx="8458200" cy="3970318"/>
          </a:xfrm>
          <a:prstGeom prst="rect">
            <a:avLst/>
          </a:prstGeom>
          <a:noFill/>
          <a:ln w="9525">
            <a:noFill/>
            <a:miter lim="800000"/>
            <a:headEnd/>
            <a:tailEnd/>
          </a:ln>
          <a:effectLst/>
        </p:spPr>
        <p:txBody>
          <a:bodyPr wrap="square">
            <a:spAutoFit/>
          </a:bodyPr>
          <a:lstStyle/>
          <a:p>
            <a:pPr>
              <a:buFont typeface="Arial" pitchFamily="34" charset="0"/>
              <a:buChar char="•"/>
            </a:pPr>
            <a:r>
              <a:rPr lang="en-US" sz="3600" dirty="0" smtClean="0">
                <a:solidFill>
                  <a:schemeClr val="tx1"/>
                </a:solidFill>
              </a:rPr>
              <a:t> The </a:t>
            </a:r>
            <a:r>
              <a:rPr lang="en-US" sz="3600" dirty="0">
                <a:solidFill>
                  <a:schemeClr val="tx1"/>
                </a:solidFill>
              </a:rPr>
              <a:t>SI unit for </a:t>
            </a:r>
            <a:r>
              <a:rPr lang="en-US" sz="3600" dirty="0" smtClean="0">
                <a:solidFill>
                  <a:schemeClr val="tx1"/>
                </a:solidFill>
              </a:rPr>
              <a:t>energy is </a:t>
            </a:r>
            <a:r>
              <a:rPr lang="en-US" sz="3600" dirty="0">
                <a:solidFill>
                  <a:schemeClr val="tx1"/>
                </a:solidFill>
              </a:rPr>
              <a:t>the </a:t>
            </a:r>
            <a:r>
              <a:rPr lang="en-US" sz="3600" dirty="0" smtClean="0">
                <a:solidFill>
                  <a:schemeClr val="tx1"/>
                </a:solidFill>
              </a:rPr>
              <a:t>Joule. English units for energy include the unit calories. </a:t>
            </a:r>
            <a:r>
              <a:rPr lang="en-US" sz="3600" dirty="0" smtClean="0"/>
              <a:t/>
            </a:r>
            <a:br>
              <a:rPr lang="en-US" sz="3600" dirty="0" smtClean="0"/>
            </a:br>
            <a:endParaRPr lang="en-US" sz="3600" dirty="0" smtClean="0">
              <a:solidFill>
                <a:schemeClr val="tx1"/>
              </a:solidFill>
            </a:endParaRPr>
          </a:p>
          <a:p>
            <a:pPr>
              <a:buFont typeface="Arial" pitchFamily="34" charset="0"/>
              <a:buChar char="•"/>
            </a:pPr>
            <a:r>
              <a:rPr lang="en-US" sz="3600" dirty="0"/>
              <a:t> </a:t>
            </a:r>
            <a:r>
              <a:rPr lang="en-US" sz="3600" dirty="0" smtClean="0">
                <a:solidFill>
                  <a:schemeClr val="tx1"/>
                </a:solidFill>
              </a:rPr>
              <a:t>1000 </a:t>
            </a:r>
            <a:r>
              <a:rPr lang="en-US" sz="3600" dirty="0">
                <a:solidFill>
                  <a:schemeClr val="tx1"/>
                </a:solidFill>
              </a:rPr>
              <a:t>calories </a:t>
            </a:r>
            <a:r>
              <a:rPr lang="en-US" sz="3600" dirty="0" smtClean="0">
                <a:solidFill>
                  <a:schemeClr val="tx1"/>
                </a:solidFill>
              </a:rPr>
              <a:t>(little c) are </a:t>
            </a:r>
            <a:r>
              <a:rPr lang="en-US" sz="3600" dirty="0">
                <a:solidFill>
                  <a:schemeClr val="tx1"/>
                </a:solidFill>
              </a:rPr>
              <a:t>in </a:t>
            </a:r>
            <a:r>
              <a:rPr lang="en-US" sz="3600" dirty="0" smtClean="0">
                <a:solidFill>
                  <a:schemeClr val="tx1"/>
                </a:solidFill>
              </a:rPr>
              <a:t>one Calorie (Big C), </a:t>
            </a:r>
            <a:r>
              <a:rPr lang="en-US" sz="3600" dirty="0">
                <a:solidFill>
                  <a:schemeClr val="tx1"/>
                </a:solidFill>
              </a:rPr>
              <a:t>which is used to measure the energy in foods (that the human body can make use of).  </a:t>
            </a:r>
          </a:p>
        </p:txBody>
      </p:sp>
      <p:sp>
        <p:nvSpPr>
          <p:cNvPr id="8196" name="Text Box 4"/>
          <p:cNvSpPr txBox="1">
            <a:spLocks noChangeArrowheads="1"/>
          </p:cNvSpPr>
          <p:nvPr/>
        </p:nvSpPr>
        <p:spPr bwMode="auto">
          <a:xfrm>
            <a:off x="457200" y="5410200"/>
            <a:ext cx="8458200" cy="646331"/>
          </a:xfrm>
          <a:prstGeom prst="rect">
            <a:avLst/>
          </a:prstGeom>
          <a:noFill/>
          <a:ln w="9525">
            <a:solidFill>
              <a:schemeClr val="accent2"/>
            </a:solidFill>
            <a:miter lim="800000"/>
            <a:headEnd/>
            <a:tailEnd/>
          </a:ln>
          <a:effectLst/>
        </p:spPr>
        <p:txBody>
          <a:bodyPr>
            <a:spAutoFit/>
          </a:bodyPr>
          <a:lstStyle/>
          <a:p>
            <a:pPr algn="ctr"/>
            <a:r>
              <a:rPr lang="en-US" sz="3600" dirty="0" smtClean="0">
                <a:solidFill>
                  <a:srgbClr val="FF0000"/>
                </a:solidFill>
              </a:rPr>
              <a:t>4.186 J = 1 cal      1000 cal = 1 Calorie</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tgtEl>
                                          <p:spTgt spid="8195">
                                            <p:txEl>
                                              <p:pRg st="1" end="1"/>
                                            </p:txEl>
                                          </p:spTgt>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animScale>
                                      <p:cBhvr>
                                        <p:cTn id="15" dur="1000" decel="50000" fill="hold">
                                          <p:stCondLst>
                                            <p:cond delay="0"/>
                                          </p:stCondLst>
                                        </p:cTn>
                                        <p:tgtEl>
                                          <p:spTgt spid="8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196"/>
                                        </p:tgtEl>
                                        <p:attrNameLst>
                                          <p:attrName>ppt_x</p:attrName>
                                          <p:attrName>ppt_y</p:attrName>
                                        </p:attrNameLst>
                                      </p:cBhvr>
                                    </p:animMotion>
                                    <p:animEffect transition="in" filter="fade">
                                      <p:cBhvr>
                                        <p:cTn id="17"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All My Files\Physical Science Honors\book_images\beach.gif"/>
          <p:cNvPicPr>
            <a:picLocks noChangeAspect="1" noChangeArrowheads="1"/>
          </p:cNvPicPr>
          <p:nvPr/>
        </p:nvPicPr>
        <p:blipFill>
          <a:blip r:embed="rId2" cstate="print"/>
          <a:srcRect/>
          <a:stretch>
            <a:fillRect/>
          </a:stretch>
        </p:blipFill>
        <p:spPr bwMode="auto">
          <a:xfrm>
            <a:off x="304800" y="3733800"/>
            <a:ext cx="8447088" cy="2830513"/>
          </a:xfrm>
          <a:prstGeom prst="rect">
            <a:avLst/>
          </a:prstGeom>
          <a:noFill/>
        </p:spPr>
      </p:pic>
      <p:sp>
        <p:nvSpPr>
          <p:cNvPr id="6" name="Rectangle 5"/>
          <p:cNvSpPr/>
          <p:nvPr/>
        </p:nvSpPr>
        <p:spPr>
          <a:xfrm>
            <a:off x="304800" y="533400"/>
            <a:ext cx="8382000" cy="2631490"/>
          </a:xfrm>
          <a:prstGeom prst="rect">
            <a:avLst/>
          </a:prstGeom>
        </p:spPr>
        <p:txBody>
          <a:bodyPr wrap="square">
            <a:spAutoFit/>
          </a:bodyPr>
          <a:lstStyle/>
          <a:p>
            <a:pPr>
              <a:spcBef>
                <a:spcPct val="50000"/>
              </a:spcBef>
            </a:pPr>
            <a:r>
              <a:rPr lang="en-US" sz="3000" dirty="0" smtClean="0"/>
              <a:t>Have you ever been super hot at the beach, only to run down to the water and realize it is so cold? How can this be?</a:t>
            </a:r>
          </a:p>
          <a:p>
            <a:pPr>
              <a:spcBef>
                <a:spcPct val="50000"/>
              </a:spcBef>
            </a:pPr>
            <a:r>
              <a:rPr lang="en-US" sz="3000" dirty="0" smtClean="0"/>
              <a:t>Why does the land heat up faster and cool down quicker than the water? </a:t>
            </a:r>
          </a:p>
        </p:txBody>
      </p:sp>
      <p:sp>
        <p:nvSpPr>
          <p:cNvPr id="7" name="Rectangle 6"/>
          <p:cNvSpPr/>
          <p:nvPr/>
        </p:nvSpPr>
        <p:spPr>
          <a:xfrm>
            <a:off x="6527349" y="5105400"/>
            <a:ext cx="2311851" cy="1200329"/>
          </a:xfrm>
          <a:prstGeom prst="rect">
            <a:avLst/>
          </a:prstGeom>
        </p:spPr>
        <p:txBody>
          <a:bodyPr wrap="none">
            <a:spAutoFit/>
          </a:bodyPr>
          <a:lstStyle/>
          <a:p>
            <a:pPr algn="ctr"/>
            <a:r>
              <a:rPr lang="en-US" sz="2400" b="1" dirty="0" smtClean="0">
                <a:solidFill>
                  <a:schemeClr val="bg1"/>
                </a:solidFill>
              </a:rPr>
              <a:t> </a:t>
            </a:r>
            <a:r>
              <a:rPr lang="en-US" sz="4000" b="1" dirty="0" smtClean="0">
                <a:solidFill>
                  <a:schemeClr val="bg1"/>
                </a:solidFill>
              </a:rPr>
              <a:t>Water</a:t>
            </a:r>
            <a:r>
              <a:rPr lang="en-US" sz="3200" b="1" dirty="0" smtClean="0">
                <a:solidFill>
                  <a:schemeClr val="bg1"/>
                </a:solidFill>
              </a:rPr>
              <a:t> = </a:t>
            </a:r>
            <a:br>
              <a:rPr lang="en-US" sz="3200" b="1" dirty="0" smtClean="0">
                <a:solidFill>
                  <a:schemeClr val="bg1"/>
                </a:solidFill>
              </a:rPr>
            </a:br>
            <a:r>
              <a:rPr lang="en-US" sz="3200" b="1" dirty="0" smtClean="0">
                <a:solidFill>
                  <a:schemeClr val="bg1"/>
                </a:solidFill>
              </a:rPr>
              <a:t>4184 J / kg C</a:t>
            </a:r>
            <a:endParaRPr lang="en-US" sz="3200" b="1" dirty="0">
              <a:solidFill>
                <a:schemeClr val="bg1"/>
              </a:solidFill>
            </a:endParaRPr>
          </a:p>
        </p:txBody>
      </p:sp>
      <p:sp>
        <p:nvSpPr>
          <p:cNvPr id="8" name="Rectangle 7"/>
          <p:cNvSpPr/>
          <p:nvPr/>
        </p:nvSpPr>
        <p:spPr>
          <a:xfrm>
            <a:off x="2908965" y="5105400"/>
            <a:ext cx="2103461" cy="1200329"/>
          </a:xfrm>
          <a:prstGeom prst="rect">
            <a:avLst/>
          </a:prstGeom>
        </p:spPr>
        <p:txBody>
          <a:bodyPr wrap="none">
            <a:spAutoFit/>
          </a:bodyPr>
          <a:lstStyle/>
          <a:p>
            <a:pPr algn="ctr"/>
            <a:r>
              <a:rPr lang="en-US" sz="4000" b="1" dirty="0" smtClean="0"/>
              <a:t>Sand</a:t>
            </a:r>
            <a:r>
              <a:rPr lang="en-US" sz="3200" dirty="0" smtClean="0"/>
              <a:t> =</a:t>
            </a:r>
          </a:p>
          <a:p>
            <a:pPr algn="ctr"/>
            <a:r>
              <a:rPr lang="en-US" sz="3200" b="1" dirty="0" smtClean="0"/>
              <a:t>664 J / kg C</a:t>
            </a: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All My Files\Physical Science Honors\book_images\specific heat of water.jpg"/>
          <p:cNvPicPr>
            <a:picLocks noChangeAspect="1" noChangeArrowheads="1"/>
          </p:cNvPicPr>
          <p:nvPr/>
        </p:nvPicPr>
        <p:blipFill>
          <a:blip r:embed="rId2" cstate="print"/>
          <a:srcRect/>
          <a:stretch>
            <a:fillRect/>
          </a:stretch>
        </p:blipFill>
        <p:spPr bwMode="auto">
          <a:xfrm>
            <a:off x="1635125" y="838200"/>
            <a:ext cx="5680075" cy="2514600"/>
          </a:xfrm>
          <a:prstGeom prst="rect">
            <a:avLst/>
          </a:prstGeom>
          <a:noFill/>
        </p:spPr>
      </p:pic>
      <p:sp>
        <p:nvSpPr>
          <p:cNvPr id="8197" name="Text Box 5"/>
          <p:cNvSpPr txBox="1">
            <a:spLocks noChangeArrowheads="1"/>
          </p:cNvSpPr>
          <p:nvPr/>
        </p:nvSpPr>
        <p:spPr bwMode="auto">
          <a:xfrm>
            <a:off x="533400" y="685800"/>
            <a:ext cx="8534400" cy="823913"/>
          </a:xfrm>
          <a:prstGeom prst="rect">
            <a:avLst/>
          </a:prstGeom>
          <a:noFill/>
          <a:ln w="9525">
            <a:noFill/>
            <a:miter lim="800000"/>
            <a:headEnd/>
            <a:tailEnd/>
          </a:ln>
          <a:effectLst/>
        </p:spPr>
        <p:txBody>
          <a:bodyPr>
            <a:spAutoFit/>
          </a:bodyPr>
          <a:lstStyle/>
          <a:p>
            <a:pPr>
              <a:spcBef>
                <a:spcPct val="50000"/>
              </a:spcBef>
            </a:pPr>
            <a:r>
              <a:rPr lang="en-US" sz="4800" dirty="0">
                <a:solidFill>
                  <a:schemeClr val="accent2"/>
                </a:solidFill>
                <a:latin typeface="Chiller" pitchFamily="82" charset="0"/>
              </a:rPr>
              <a:t>water                               </a:t>
            </a:r>
            <a:r>
              <a:rPr lang="en-US" sz="4800" dirty="0">
                <a:solidFill>
                  <a:schemeClr val="bg2"/>
                </a:solidFill>
                <a:latin typeface="Chiller" pitchFamily="82" charset="0"/>
              </a:rPr>
              <a:t>    </a:t>
            </a:r>
            <a:r>
              <a:rPr lang="en-US" sz="4800" dirty="0">
                <a:latin typeface="Chiller" pitchFamily="82" charset="0"/>
              </a:rPr>
              <a:t>metal</a:t>
            </a:r>
          </a:p>
        </p:txBody>
      </p:sp>
      <p:sp>
        <p:nvSpPr>
          <p:cNvPr id="6" name="TextBox 5"/>
          <p:cNvSpPr txBox="1"/>
          <p:nvPr/>
        </p:nvSpPr>
        <p:spPr>
          <a:xfrm>
            <a:off x="533400" y="228600"/>
            <a:ext cx="8229600" cy="584775"/>
          </a:xfrm>
          <a:prstGeom prst="rect">
            <a:avLst/>
          </a:prstGeom>
          <a:noFill/>
        </p:spPr>
        <p:txBody>
          <a:bodyPr wrap="square" rtlCol="0">
            <a:spAutoFit/>
          </a:bodyPr>
          <a:lstStyle/>
          <a:p>
            <a:r>
              <a:rPr lang="en-US" sz="3200" dirty="0" smtClean="0"/>
              <a:t>Why do materials have different specific heats? </a:t>
            </a:r>
            <a:endParaRPr lang="en-US" sz="3200" dirty="0"/>
          </a:p>
        </p:txBody>
      </p:sp>
      <p:sp>
        <p:nvSpPr>
          <p:cNvPr id="7" name="Rectangle 6"/>
          <p:cNvSpPr/>
          <p:nvPr/>
        </p:nvSpPr>
        <p:spPr>
          <a:xfrm>
            <a:off x="381000" y="3276600"/>
            <a:ext cx="8382000" cy="3293209"/>
          </a:xfrm>
          <a:prstGeom prst="rect">
            <a:avLst/>
          </a:prstGeom>
        </p:spPr>
        <p:txBody>
          <a:bodyPr wrap="square">
            <a:spAutoFit/>
          </a:bodyPr>
          <a:lstStyle/>
          <a:p>
            <a:pPr>
              <a:spcBef>
                <a:spcPct val="50000"/>
              </a:spcBef>
              <a:buFont typeface="Arial" pitchFamily="34" charset="0"/>
              <a:buChar char="•"/>
            </a:pPr>
            <a:r>
              <a:rPr lang="en-US" sz="2800" dirty="0" smtClean="0"/>
              <a:t> </a:t>
            </a:r>
            <a:r>
              <a:rPr lang="en-US" sz="3200" dirty="0" smtClean="0"/>
              <a:t>Water molecules form strong bonds with each other;(hydrogen bonding), therefore it takes more heat energy to break the molecules apart.  </a:t>
            </a:r>
          </a:p>
          <a:p>
            <a:pPr>
              <a:spcBef>
                <a:spcPct val="50000"/>
              </a:spcBef>
              <a:buFont typeface="Arial" pitchFamily="34" charset="0"/>
              <a:buChar char="•"/>
            </a:pPr>
            <a:r>
              <a:rPr lang="en-US" sz="3200" dirty="0" smtClean="0"/>
              <a:t> Metals have weaker bonds (metallic – electron </a:t>
            </a:r>
            <a:r>
              <a:rPr lang="en-US" sz="3200" dirty="0"/>
              <a:t>s</a:t>
            </a:r>
            <a:r>
              <a:rPr lang="en-US" sz="3200" dirty="0" smtClean="0"/>
              <a:t>ea </a:t>
            </a:r>
            <a:r>
              <a:rPr lang="en-US" sz="3200" dirty="0"/>
              <a:t>m</a:t>
            </a:r>
            <a:r>
              <a:rPr lang="en-US" sz="3200" dirty="0" smtClean="0"/>
              <a:t>odel) and do not need as much energy to break the metal atoms apart.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dissolve">
                                      <p:cBhvr>
                                        <p:cTn id="11" dur="500"/>
                                        <p:tgtEl>
                                          <p:spTgt spid="819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562600" y="2057400"/>
            <a:ext cx="4267200" cy="3195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b="1" dirty="0" smtClean="0"/>
              <a:t>Share with your partner: </a:t>
            </a:r>
            <a:r>
              <a:rPr lang="en-US" dirty="0" smtClean="0"/>
              <a:t>How can people walk on hot coals?</a:t>
            </a:r>
            <a:endParaRPr lang="en-US" dirty="0" smtClean="0"/>
          </a:p>
        </p:txBody>
      </p:sp>
      <p:sp>
        <p:nvSpPr>
          <p:cNvPr id="3" name="Title 1"/>
          <p:cNvSpPr txBox="1">
            <a:spLocks/>
          </p:cNvSpPr>
          <p:nvPr/>
        </p:nvSpPr>
        <p:spPr>
          <a:xfrm>
            <a:off x="1981200" y="381000"/>
            <a:ext cx="5258892"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t>Heat Transfer</a:t>
            </a:r>
            <a:endParaRPr lang="en-US" sz="5400" dirty="0"/>
          </a:p>
        </p:txBody>
      </p:sp>
      <p:pic>
        <p:nvPicPr>
          <p:cNvPr id="4" name="Picture 2" descr="http://www.cartoonstock.com/lowres/rth002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 y="1676400"/>
            <a:ext cx="529470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461503" y="6211669"/>
            <a:ext cx="23682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hlinkClick r:id="rId3"/>
              </a:rPr>
              <a:t>Fire Walkers!</a:t>
            </a:r>
            <a:endParaRPr lang="en-US" dirty="0"/>
          </a:p>
          <a:p>
            <a:endParaRPr lang="en-US" dirty="0"/>
          </a:p>
        </p:txBody>
      </p:sp>
    </p:spTree>
    <p:extLst>
      <p:ext uri="{BB962C8B-B14F-4D97-AF65-F5344CB8AC3E}">
        <p14:creationId xmlns:p14="http://schemas.microsoft.com/office/powerpoint/2010/main" val="43558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671607" y="432940"/>
            <a:ext cx="4114800" cy="603733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mtClean="0">
              <a:latin typeface="+mj-lt"/>
            </a:endParaRPr>
          </a:p>
          <a:p>
            <a:pPr marL="0" indent="0">
              <a:buFont typeface="Arial" pitchFamily="34" charset="0"/>
              <a:buNone/>
            </a:pPr>
            <a:r>
              <a:rPr lang="en-US" smtClean="0">
                <a:latin typeface="+mj-lt"/>
              </a:rPr>
              <a:t>Different substances can transfer the same amount of heat at differing rates.</a:t>
            </a:r>
          </a:p>
          <a:p>
            <a:pPr marL="0" indent="0">
              <a:buFont typeface="Arial" pitchFamily="34" charset="0"/>
              <a:buNone/>
            </a:pPr>
            <a:endParaRPr lang="en-US" smtClean="0">
              <a:latin typeface="+mj-lt"/>
            </a:endParaRPr>
          </a:p>
          <a:p>
            <a:pPr marL="0" indent="0">
              <a:buFont typeface="Arial" pitchFamily="34" charset="0"/>
              <a:buNone/>
            </a:pPr>
            <a:r>
              <a:rPr lang="en-US" smtClean="0">
                <a:latin typeface="+mj-lt"/>
              </a:rPr>
              <a:t>The amount of energy required to raise the temperature of one gram of a substance by one degree Celsius is known as the </a:t>
            </a:r>
            <a:r>
              <a:rPr lang="en-US" smtClean="0"/>
              <a:t>Specific Heat Capacity (S)</a:t>
            </a:r>
          </a:p>
          <a:p>
            <a:pPr marL="0" indent="0">
              <a:buFont typeface="Arial" pitchFamily="34" charset="0"/>
              <a:buNone/>
            </a:pPr>
            <a:endParaRPr lang="en-US" dirty="0"/>
          </a:p>
        </p:txBody>
      </p:sp>
      <p:sp>
        <p:nvSpPr>
          <p:cNvPr id="3" name="Title 1"/>
          <p:cNvSpPr txBox="1">
            <a:spLocks/>
          </p:cNvSpPr>
          <p:nvPr/>
        </p:nvSpPr>
        <p:spPr>
          <a:xfrm rot="20278361">
            <a:off x="-1919693" y="1873039"/>
            <a:ext cx="8839200" cy="1782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Different substances = </a:t>
            </a:r>
            <a:br>
              <a:rPr lang="en-US" sz="3200" smtClean="0"/>
            </a:br>
            <a:r>
              <a:rPr lang="en-US" sz="3200" smtClean="0"/>
              <a:t>different heating ability </a:t>
            </a:r>
            <a:endParaRPr lang="en-US" sz="3200" dirty="0"/>
          </a:p>
        </p:txBody>
      </p:sp>
      <p:sp>
        <p:nvSpPr>
          <p:cNvPr id="4" name="TextBox 3"/>
          <p:cNvSpPr txBox="1"/>
          <p:nvPr/>
        </p:nvSpPr>
        <p:spPr>
          <a:xfrm>
            <a:off x="328207" y="280540"/>
            <a:ext cx="8001000" cy="2554545"/>
          </a:xfrm>
          <a:prstGeom prst="rect">
            <a:avLst/>
          </a:prstGeom>
          <a:noFill/>
        </p:spPr>
        <p:txBody>
          <a:bodyPr wrap="square" rtlCol="0">
            <a:spAutoFit/>
          </a:bodyPr>
          <a:lstStyle/>
          <a:p>
            <a:r>
              <a:rPr lang="en-US" sz="3200" b="1" dirty="0" smtClean="0"/>
              <a:t>But if heat is indeed transferred from the hot coals to the fire-walkers’ feet, then why don’t they burn their feet?</a:t>
            </a:r>
          </a:p>
          <a:p>
            <a:endParaRPr lang="en-US" sz="3200" b="1" dirty="0"/>
          </a:p>
          <a:p>
            <a:r>
              <a:rPr lang="en-US" sz="3200" b="1" dirty="0" smtClean="0"/>
              <a:t>Share your thoughts with your partner! </a:t>
            </a:r>
            <a:endParaRPr lang="en-US" sz="3200" b="1" dirty="0"/>
          </a:p>
        </p:txBody>
      </p:sp>
    </p:spTree>
    <p:extLst>
      <p:ext uri="{BB962C8B-B14F-4D97-AF65-F5344CB8AC3E}">
        <p14:creationId xmlns:p14="http://schemas.microsoft.com/office/powerpoint/2010/main" val="17191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A3034B89-392C-4C67-B6BA-60964469930B}" type="slidenum">
              <a:rPr lang="en-US" smtClean="0">
                <a:latin typeface="Arial" pitchFamily="34" charset="0"/>
              </a:rPr>
              <a:pPr/>
              <a:t>9</a:t>
            </a:fld>
            <a:endParaRPr lang="en-US" smtClean="0">
              <a:latin typeface="Arial" pitchFamily="34" charset="0"/>
            </a:endParaRPr>
          </a:p>
        </p:txBody>
      </p:sp>
      <p:sp>
        <p:nvSpPr>
          <p:cNvPr id="6147" name="Rectangle 5"/>
          <p:cNvSpPr>
            <a:spLocks noGrp="1" noChangeArrowheads="1"/>
          </p:cNvSpPr>
          <p:nvPr>
            <p:ph type="title"/>
          </p:nvPr>
        </p:nvSpPr>
        <p:spPr>
          <a:xfrm>
            <a:off x="457200" y="152400"/>
            <a:ext cx="8229600" cy="715962"/>
          </a:xfrm>
          <a:ln w="57150">
            <a:solidFill>
              <a:srgbClr val="0070C0"/>
            </a:solidFill>
          </a:ln>
        </p:spPr>
        <p:txBody>
          <a:bodyPr>
            <a:normAutofit fontScale="90000"/>
          </a:bodyPr>
          <a:lstStyle/>
          <a:p>
            <a:pPr eaLnBrk="1" hangingPunct="1"/>
            <a:r>
              <a:rPr lang="en-US" b="1" dirty="0" smtClean="0"/>
              <a:t>Learning Check</a:t>
            </a:r>
          </a:p>
        </p:txBody>
      </p:sp>
      <p:sp>
        <p:nvSpPr>
          <p:cNvPr id="6148" name="Rectangle 6"/>
          <p:cNvSpPr>
            <a:spLocks noGrp="1" noChangeArrowheads="1"/>
          </p:cNvSpPr>
          <p:nvPr>
            <p:ph type="body" idx="1"/>
          </p:nvPr>
        </p:nvSpPr>
        <p:spPr>
          <a:xfrm>
            <a:off x="228600" y="1155107"/>
            <a:ext cx="8686800" cy="5216525"/>
          </a:xfrm>
        </p:spPr>
        <p:txBody>
          <a:bodyPr>
            <a:noAutofit/>
          </a:bodyPr>
          <a:lstStyle/>
          <a:p>
            <a:pPr marL="457200" indent="-457200" eaLnBrk="1" hangingPunct="1">
              <a:spcBef>
                <a:spcPct val="0"/>
              </a:spcBef>
              <a:buFont typeface="Wingdings" pitchFamily="-128" charset="2"/>
              <a:buNone/>
              <a:defRPr/>
            </a:pPr>
            <a:r>
              <a:rPr lang="en-US" sz="2800" dirty="0"/>
              <a:t>1</a:t>
            </a:r>
            <a:r>
              <a:rPr lang="en-US" sz="2800" dirty="0" smtClean="0"/>
              <a:t>.  If the same amount of heat is added to two different substances, the one with a large specific heat….</a:t>
            </a:r>
          </a:p>
          <a:p>
            <a:pPr eaLnBrk="1" hangingPunct="1">
              <a:buFont typeface="Wingdings" pitchFamily="-128" charset="2"/>
              <a:buNone/>
              <a:defRPr/>
            </a:pPr>
            <a:r>
              <a:rPr lang="en-US" sz="2800" dirty="0" smtClean="0"/>
              <a:t> 	  A)  has a smaller increase in temperature 	</a:t>
            </a:r>
          </a:p>
          <a:p>
            <a:pPr eaLnBrk="1" hangingPunct="1">
              <a:buFont typeface="Wingdings" pitchFamily="-128" charset="2"/>
              <a:buNone/>
              <a:defRPr/>
            </a:pPr>
            <a:r>
              <a:rPr lang="en-US" sz="2800" dirty="0" smtClean="0"/>
              <a:t>      B)  has a greater increase in temperature</a:t>
            </a:r>
          </a:p>
          <a:p>
            <a:pPr eaLnBrk="1" hangingPunct="1">
              <a:buFont typeface="Wingdings" pitchFamily="-128" charset="2"/>
              <a:buNone/>
              <a:defRPr/>
            </a:pPr>
            <a:endParaRPr lang="en-US" sz="2800" dirty="0" smtClean="0"/>
          </a:p>
          <a:p>
            <a:pPr eaLnBrk="1" hangingPunct="1">
              <a:spcBef>
                <a:spcPct val="0"/>
              </a:spcBef>
              <a:buFont typeface="Wingdings" pitchFamily="-128" charset="2"/>
              <a:buNone/>
              <a:defRPr/>
            </a:pPr>
            <a:r>
              <a:rPr lang="en-US" sz="2800" dirty="0"/>
              <a:t>2</a:t>
            </a:r>
            <a:r>
              <a:rPr lang="en-US" sz="2800" dirty="0" smtClean="0"/>
              <a:t>.  When ocean water cools, the surrounding air </a:t>
            </a:r>
          </a:p>
          <a:p>
            <a:pPr eaLnBrk="1" hangingPunct="1">
              <a:buFont typeface="Wingdings" pitchFamily="-128" charset="2"/>
              <a:buNone/>
              <a:defRPr/>
            </a:pPr>
            <a:r>
              <a:rPr lang="en-US" sz="2800" dirty="0" smtClean="0"/>
              <a:t>	  A)  cools     B)  warms    C)  stays the same</a:t>
            </a:r>
          </a:p>
          <a:p>
            <a:pPr eaLnBrk="1" hangingPunct="1">
              <a:buFont typeface="Wingdings" pitchFamily="-128" charset="2"/>
              <a:buNone/>
              <a:defRPr/>
            </a:pPr>
            <a:endParaRPr lang="en-US" sz="2800" dirty="0" smtClean="0"/>
          </a:p>
          <a:p>
            <a:pPr eaLnBrk="1" hangingPunct="1">
              <a:spcBef>
                <a:spcPct val="0"/>
              </a:spcBef>
              <a:buFont typeface="Wingdings" pitchFamily="-128" charset="2"/>
              <a:buNone/>
              <a:defRPr/>
            </a:pPr>
            <a:r>
              <a:rPr lang="en-US" sz="2800" dirty="0"/>
              <a:t>3</a:t>
            </a:r>
            <a:r>
              <a:rPr lang="en-US" sz="2800" dirty="0" smtClean="0"/>
              <a:t>.  Sand in the desert is hot in the day and cool</a:t>
            </a:r>
          </a:p>
          <a:p>
            <a:pPr eaLnBrk="1" hangingPunct="1">
              <a:spcBef>
                <a:spcPct val="0"/>
              </a:spcBef>
              <a:buFont typeface="Wingdings" pitchFamily="-128" charset="2"/>
              <a:buNone/>
              <a:defRPr/>
            </a:pPr>
            <a:r>
              <a:rPr lang="en-US" sz="2800" dirty="0" smtClean="0"/>
              <a:t>      at night. Sand must have a</a:t>
            </a:r>
          </a:p>
          <a:p>
            <a:pPr eaLnBrk="1" hangingPunct="1">
              <a:buFont typeface="Wingdings" pitchFamily="-128" charset="2"/>
              <a:buNone/>
              <a:defRPr/>
            </a:pPr>
            <a:r>
              <a:rPr lang="en-US" sz="2800" dirty="0" smtClean="0"/>
              <a:t>	  A)  high specific heat      </a:t>
            </a:r>
            <a:r>
              <a:rPr lang="en-US" sz="2800" dirty="0"/>
              <a:t>B</a:t>
            </a:r>
            <a:r>
              <a:rPr lang="en-US" sz="2800" dirty="0" smtClean="0"/>
              <a:t>)  low specific heat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1000"/>
                                        <p:tgtEl>
                                          <p:spTgt spid="61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xEl>
                                              <p:pRg st="1" end="1"/>
                                            </p:txEl>
                                          </p:spTgt>
                                        </p:tgtEl>
                                        <p:attrNameLst>
                                          <p:attrName>style.visibility</p:attrName>
                                        </p:attrNameLst>
                                      </p:cBhvr>
                                      <p:to>
                                        <p:strVal val="visible"/>
                                      </p:to>
                                    </p:set>
                                    <p:animEffect transition="in" filter="fade">
                                      <p:cBhvr>
                                        <p:cTn id="10" dur="1000"/>
                                        <p:tgtEl>
                                          <p:spTgt spid="614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Effect transition="in" filter="fade">
                                      <p:cBhvr>
                                        <p:cTn id="13" dur="1000"/>
                                        <p:tgtEl>
                                          <p:spTgt spid="61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8">
                                            <p:txEl>
                                              <p:pRg st="4" end="4"/>
                                            </p:txEl>
                                          </p:spTgt>
                                        </p:tgtEl>
                                        <p:attrNameLst>
                                          <p:attrName>style.visibility</p:attrName>
                                        </p:attrNameLst>
                                      </p:cBhvr>
                                      <p:to>
                                        <p:strVal val="visible"/>
                                      </p:to>
                                    </p:set>
                                    <p:animEffect transition="in" filter="fade">
                                      <p:cBhvr>
                                        <p:cTn id="18" dur="1000"/>
                                        <p:tgtEl>
                                          <p:spTgt spid="614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xEl>
                                              <p:pRg st="5" end="5"/>
                                            </p:txEl>
                                          </p:spTgt>
                                        </p:tgtEl>
                                        <p:attrNameLst>
                                          <p:attrName>style.visibility</p:attrName>
                                        </p:attrNameLst>
                                      </p:cBhvr>
                                      <p:to>
                                        <p:strVal val="visible"/>
                                      </p:to>
                                    </p:set>
                                    <p:animEffect transition="in" filter="fade">
                                      <p:cBhvr>
                                        <p:cTn id="21" dur="1000"/>
                                        <p:tgtEl>
                                          <p:spTgt spid="614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48">
                                            <p:txEl>
                                              <p:pRg st="7" end="7"/>
                                            </p:txEl>
                                          </p:spTgt>
                                        </p:tgtEl>
                                        <p:attrNameLst>
                                          <p:attrName>style.visibility</p:attrName>
                                        </p:attrNameLst>
                                      </p:cBhvr>
                                      <p:to>
                                        <p:strVal val="visible"/>
                                      </p:to>
                                    </p:set>
                                    <p:animEffect transition="in" filter="fade">
                                      <p:cBhvr>
                                        <p:cTn id="26" dur="1000"/>
                                        <p:tgtEl>
                                          <p:spTgt spid="6148">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148">
                                            <p:txEl>
                                              <p:pRg st="8" end="8"/>
                                            </p:txEl>
                                          </p:spTgt>
                                        </p:tgtEl>
                                        <p:attrNameLst>
                                          <p:attrName>style.visibility</p:attrName>
                                        </p:attrNameLst>
                                      </p:cBhvr>
                                      <p:to>
                                        <p:strVal val="visible"/>
                                      </p:to>
                                    </p:set>
                                    <p:animEffect transition="in" filter="fade">
                                      <p:cBhvr>
                                        <p:cTn id="29" dur="1000"/>
                                        <p:tgtEl>
                                          <p:spTgt spid="6148">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148">
                                            <p:txEl>
                                              <p:pRg st="9" end="9"/>
                                            </p:txEl>
                                          </p:spTgt>
                                        </p:tgtEl>
                                        <p:attrNameLst>
                                          <p:attrName>style.visibility</p:attrName>
                                        </p:attrNameLst>
                                      </p:cBhvr>
                                      <p:to>
                                        <p:strVal val="visible"/>
                                      </p:to>
                                    </p:set>
                                    <p:animEffect transition="in" filter="fade">
                                      <p:cBhvr>
                                        <p:cTn id="32" dur="1000"/>
                                        <p:tgtEl>
                                          <p:spTgt spid="61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TotalTime>
  <Words>940</Words>
  <Application>Microsoft Office PowerPoint</Application>
  <PresentationFormat>On-screen Show (4:3)</PresentationFormat>
  <Paragraphs>129</Paragraphs>
  <Slides>25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Narrow</vt:lpstr>
      <vt:lpstr>Bauhaus 93</vt:lpstr>
      <vt:lpstr>Calibri</vt:lpstr>
      <vt:lpstr>Chiller</vt:lpstr>
      <vt:lpstr>Kristen ITC</vt:lpstr>
      <vt:lpstr>Symbol</vt:lpstr>
      <vt:lpstr>Times</vt:lpstr>
      <vt:lpstr>Times New Roman</vt:lpstr>
      <vt:lpstr>Wingdings</vt:lpstr>
      <vt:lpstr>Wingdings 3</vt:lpstr>
      <vt:lpstr>Office Theme</vt:lpstr>
      <vt:lpstr>Thermochemistry</vt:lpstr>
      <vt:lpstr>PowerPoint Presentation</vt:lpstr>
      <vt:lpstr>Specific Heat </vt:lpstr>
      <vt:lpstr>Units for Energy</vt:lpstr>
      <vt:lpstr>PowerPoint Presentation</vt:lpstr>
      <vt:lpstr>PowerPoint Presentation</vt:lpstr>
      <vt:lpstr>PowerPoint Presentation</vt:lpstr>
      <vt:lpstr>PowerPoint Presentation</vt:lpstr>
      <vt:lpstr>Learning Check</vt:lpstr>
      <vt:lpstr>Learning Check Solution</vt:lpstr>
      <vt:lpstr>Examples of Specific Heats</vt:lpstr>
      <vt:lpstr>PowerPoint Presentation</vt:lpstr>
      <vt:lpstr>PowerPoint Presentation</vt:lpstr>
      <vt:lpstr>PowerPoint Presentation</vt:lpstr>
      <vt:lpstr>PowerPoint Presentation</vt:lpstr>
      <vt:lpstr>Thermal Equilibrium</vt:lpstr>
      <vt:lpstr>Can We Predict that Temp?</vt:lpstr>
      <vt:lpstr>Bomb Calorimeter</vt:lpstr>
      <vt:lpstr>Coffee Cup Calorimeters</vt:lpstr>
      <vt:lpstr>Homemade Calorimeter</vt:lpstr>
      <vt:lpstr>Calorimeter</vt:lpstr>
      <vt:lpstr>Calculating Thermal Equilibrium </vt:lpstr>
      <vt:lpstr>PowerPoint Presentation</vt:lpstr>
      <vt:lpstr>PowerPoint Presentation</vt:lpstr>
      <vt:lpstr>PowerPoint Presentation</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JASON_SOX</dc:creator>
  <cp:lastModifiedBy>MEGAN KOVACH</cp:lastModifiedBy>
  <cp:revision>106</cp:revision>
  <dcterms:created xsi:type="dcterms:W3CDTF">2013-09-15T13:39:04Z</dcterms:created>
  <dcterms:modified xsi:type="dcterms:W3CDTF">2016-12-21T15:38:27Z</dcterms:modified>
</cp:coreProperties>
</file>