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4" r:id="rId7"/>
    <p:sldId id="263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75" autoAdjust="0"/>
    <p:restoredTop sz="94660"/>
  </p:normalViewPr>
  <p:slideViewPr>
    <p:cSldViewPr snapToGrid="0">
      <p:cViewPr varScale="1">
        <p:scale>
          <a:sx n="62" d="100"/>
          <a:sy n="62" d="100"/>
        </p:scale>
        <p:origin x="90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4B0CB-76DC-40B4-8DDF-BBF7186E7034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05305-0AF5-45E5-8DBC-F23065EA5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69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4A492-BD9E-43F4-B273-5F7FC9234A6E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507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can assume that the volume</a:t>
            </a:r>
            <a:r>
              <a:rPr lang="en-US" baseline="0" dirty="0" smtClean="0"/>
              <a:t> is constant because the container was sealed. We can also assume that the amount of moles is constant.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E66C5-737F-444A-99F5-B73A3CE204F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812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E66C5-737F-444A-99F5-B73A3CE204FB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244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2573-91CB-47F8-BFDF-8F7AF7FA214C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D2B0026-AA12-43D4-8FCE-BFABF3B1AE8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87596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2573-91CB-47F8-BFDF-8F7AF7FA214C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0026-AA12-43D4-8FCE-BFABF3B1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88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2573-91CB-47F8-BFDF-8F7AF7FA214C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0026-AA12-43D4-8FCE-BFABF3B1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74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2573-91CB-47F8-BFDF-8F7AF7FA214C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0026-AA12-43D4-8FCE-BFABF3B1AE8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27741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2573-91CB-47F8-BFDF-8F7AF7FA214C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5D2B0026-AA12-43D4-8FCE-BFABF3B1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14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2573-91CB-47F8-BFDF-8F7AF7FA214C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0026-AA12-43D4-8FCE-BFABF3B1AE8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73653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2573-91CB-47F8-BFDF-8F7AF7FA214C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0026-AA12-43D4-8FCE-BFABF3B1AE8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72338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2573-91CB-47F8-BFDF-8F7AF7FA214C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0026-AA12-43D4-8FCE-BFABF3B1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84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2573-91CB-47F8-BFDF-8F7AF7FA214C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0026-AA12-43D4-8FCE-BFABF3B1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6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2573-91CB-47F8-BFDF-8F7AF7FA214C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0026-AA12-43D4-8FCE-BFABF3B1AE8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19731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2573-91CB-47F8-BFDF-8F7AF7FA214C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5D2B0026-AA12-43D4-8FCE-BFABF3B1AE8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Rectangle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577569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BF42573-91CB-47F8-BFDF-8F7AF7FA214C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D2B0026-AA12-43D4-8FCE-BFABF3B1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8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Zz95_VvTxZ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Gas Notes: Combined Gas Law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71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Tanker Calculations using double PV=</a:t>
            </a:r>
            <a:r>
              <a:rPr lang="en-US" dirty="0" err="1"/>
              <a:t>nRT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600200" y="1447800"/>
                <a:ext cx="8915400" cy="4572000"/>
              </a:xfrm>
            </p:spPr>
            <p:txBody>
              <a:bodyPr/>
              <a:lstStyle/>
              <a:p>
                <a:pPr marL="0" indent="0">
                  <a:lnSpc>
                    <a:spcPct val="80000"/>
                  </a:lnSpc>
                  <a:buNone/>
                  <a:defRPr/>
                </a:pPr>
                <a:r>
                  <a:rPr lang="en-US" b="1" dirty="0"/>
                  <a:t>If the tanker has cooled to a temperature of 20ºC, what is the pressure of the tanker causing it to implode? </a:t>
                </a:r>
              </a:p>
              <a:p>
                <a:pPr marL="0" indent="0">
                  <a:lnSpc>
                    <a:spcPct val="80000"/>
                  </a:lnSpc>
                  <a:buNone/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/>
                </a:r>
                <a:br>
                  <a:rPr lang="en-US" dirty="0">
                    <a:solidFill>
                      <a:prstClr val="black"/>
                    </a:solidFill>
                  </a:rPr>
                </a:br>
                <a:r>
                  <a:rPr lang="en-US" dirty="0">
                    <a:solidFill>
                      <a:prstClr val="black"/>
                    </a:solidFill>
                  </a:rPr>
                  <a:t>Step 3: Rearrange and plug it in! </a:t>
                </a:r>
                <a:br>
                  <a:rPr lang="en-US" dirty="0">
                    <a:solidFill>
                      <a:prstClr val="black"/>
                    </a:solidFill>
                  </a:rPr>
                </a:br>
                <a:endParaRPr lang="en-US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endParaRPr lang="en-US" sz="3200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endParaRPr lang="en-US" sz="1600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76200" y="1447800"/>
                <a:ext cx="8915400" cy="4572000"/>
              </a:xfrm>
              <a:blipFill rotWithShape="1">
                <a:blip r:embed="rId2"/>
                <a:stretch>
                  <a:fillRect l="-1436" t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 flipH="1">
            <a:off x="5105400" y="4833937"/>
            <a:ext cx="381000" cy="381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124450" y="5386386"/>
            <a:ext cx="381000" cy="381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096000" y="4848223"/>
            <a:ext cx="381000" cy="381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081712" y="5391146"/>
            <a:ext cx="381000" cy="381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477000" y="4881556"/>
            <a:ext cx="381000" cy="381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496050" y="5414955"/>
            <a:ext cx="381000" cy="381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67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Tanker Calculations using double PV=</a:t>
            </a:r>
            <a:r>
              <a:rPr lang="en-US" dirty="0" err="1"/>
              <a:t>nRT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600200" y="1447800"/>
                <a:ext cx="8915400" cy="4572000"/>
              </a:xfrm>
            </p:spPr>
            <p:txBody>
              <a:bodyPr/>
              <a:lstStyle/>
              <a:p>
                <a:pPr marL="0" indent="0">
                  <a:lnSpc>
                    <a:spcPct val="80000"/>
                  </a:lnSpc>
                  <a:buNone/>
                  <a:defRPr/>
                </a:pPr>
                <a:r>
                  <a:rPr lang="en-US" b="1" dirty="0"/>
                  <a:t>If the tanker has cooled to a temperature of 20ºC, what is the pressure of the tanker causing it to implode? </a:t>
                </a:r>
              </a:p>
              <a:p>
                <a:pPr marL="0" indent="0">
                  <a:lnSpc>
                    <a:spcPct val="80000"/>
                  </a:lnSpc>
                  <a:buNone/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/>
                </a:r>
                <a:br>
                  <a:rPr lang="en-US" dirty="0">
                    <a:solidFill>
                      <a:prstClr val="black"/>
                    </a:solidFill>
                  </a:rPr>
                </a:br>
                <a:r>
                  <a:rPr lang="en-US" dirty="0">
                    <a:solidFill>
                      <a:prstClr val="black"/>
                    </a:solidFill>
                  </a:rPr>
                  <a:t>Step 3: Rearrange and plug it in! </a:t>
                </a:r>
                <a:br>
                  <a:rPr lang="en-US" dirty="0">
                    <a:solidFill>
                      <a:prstClr val="black"/>
                    </a:solidFill>
                  </a:rPr>
                </a:br>
                <a:endParaRPr lang="en-US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endParaRPr lang="en-US" sz="3200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endParaRPr lang="en-US" sz="1600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76200" y="1447800"/>
                <a:ext cx="8915400" cy="4572000"/>
              </a:xfrm>
              <a:blipFill rotWithShape="1">
                <a:blip r:embed="rId2"/>
                <a:stretch>
                  <a:fillRect l="-1436" t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42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Tanker Calculations using double PV=</a:t>
            </a:r>
            <a:r>
              <a:rPr lang="en-US" dirty="0" err="1" smtClean="0"/>
              <a:t>nRT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600200" y="1447800"/>
                <a:ext cx="8915400" cy="4572000"/>
              </a:xfrm>
            </p:spPr>
            <p:txBody>
              <a:bodyPr/>
              <a:lstStyle/>
              <a:p>
                <a:pPr marL="0" indent="0">
                  <a:lnSpc>
                    <a:spcPct val="80000"/>
                  </a:lnSpc>
                  <a:buNone/>
                  <a:defRPr/>
                </a:pPr>
                <a:r>
                  <a:rPr lang="en-US" b="1" dirty="0"/>
                  <a:t>If the tanker has cooled to a temperature of 20ºC, what is the pressure of the tanker causing it to implode? </a:t>
                </a:r>
              </a:p>
              <a:p>
                <a:pPr marL="0" indent="0">
                  <a:lnSpc>
                    <a:spcPct val="80000"/>
                  </a:lnSpc>
                  <a:buNone/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/>
                </a:r>
                <a:br>
                  <a:rPr lang="en-US" dirty="0">
                    <a:solidFill>
                      <a:prstClr val="black"/>
                    </a:solidFill>
                  </a:rPr>
                </a:br>
                <a:r>
                  <a:rPr lang="en-US" dirty="0">
                    <a:solidFill>
                      <a:prstClr val="black"/>
                    </a:solidFill>
                  </a:rPr>
                  <a:t>Step 3: Rearrange and plug it in! </a:t>
                </a:r>
                <a:br>
                  <a:rPr lang="en-US" dirty="0">
                    <a:solidFill>
                      <a:prstClr val="black"/>
                    </a:solidFill>
                  </a:rPr>
                </a:br>
                <a:endParaRPr lang="en-US" sz="3200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endParaRPr lang="en-US" sz="1600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1.1 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𝑎𝑡𝑚</m:t>
                              </m:r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98.15 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𝐾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(398.15 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76200" y="1447800"/>
                <a:ext cx="8915400" cy="4572000"/>
              </a:xfrm>
              <a:blipFill rotWithShape="1">
                <a:blip r:embed="rId2"/>
                <a:stretch>
                  <a:fillRect l="-1436" t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 flipH="1">
            <a:off x="6610350" y="4691049"/>
            <a:ext cx="381000" cy="381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6019800" y="5072056"/>
            <a:ext cx="381000" cy="381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75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9166" y="752960"/>
            <a:ext cx="87630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Your Turn: Practice using double </a:t>
            </a:r>
            <a:r>
              <a:rPr lang="en-US" dirty="0" smtClean="0"/>
              <a:t>PV=</a:t>
            </a:r>
            <a:r>
              <a:rPr lang="en-US" dirty="0" err="1" smtClean="0"/>
              <a:t>nRT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(Combined Gas Law)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676400" y="1462413"/>
            <a:ext cx="8839200" cy="1615858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D34817"/>
              </a:buClr>
              <a:buFontTx/>
              <a:buNone/>
            </a:pPr>
            <a:r>
              <a:rPr lang="en-US" sz="14400" dirty="0">
                <a:solidFill>
                  <a:prstClr val="black"/>
                </a:solidFill>
              </a:rPr>
              <a:t>	</a:t>
            </a:r>
          </a:p>
          <a:p>
            <a:pPr>
              <a:buClr>
                <a:srgbClr val="D34817"/>
              </a:buClr>
              <a:buFontTx/>
              <a:buNone/>
            </a:pPr>
            <a:r>
              <a:rPr lang="en-US" sz="11200" dirty="0">
                <a:solidFill>
                  <a:prstClr val="black"/>
                </a:solidFill>
              </a:rPr>
              <a:t>Remember the steps: </a:t>
            </a:r>
          </a:p>
          <a:p>
            <a:pPr>
              <a:lnSpc>
                <a:spcPct val="80000"/>
              </a:lnSpc>
              <a:buClr>
                <a:srgbClr val="D34817"/>
              </a:buClr>
              <a:defRPr/>
            </a:pPr>
            <a:r>
              <a:rPr lang="en-US" sz="11200" dirty="0">
                <a:solidFill>
                  <a:prstClr val="black"/>
                </a:solidFill>
              </a:rPr>
              <a:t>Step 1: Identify your given information and see what you have to find. </a:t>
            </a:r>
            <a:br>
              <a:rPr lang="en-US" sz="11200" dirty="0">
                <a:solidFill>
                  <a:prstClr val="black"/>
                </a:solidFill>
              </a:rPr>
            </a:br>
            <a:endParaRPr lang="en-US" sz="11200" dirty="0">
              <a:solidFill>
                <a:prstClr val="black"/>
              </a:solidFill>
            </a:endParaRPr>
          </a:p>
          <a:p>
            <a:pPr>
              <a:lnSpc>
                <a:spcPct val="80000"/>
              </a:lnSpc>
              <a:buClr>
                <a:srgbClr val="D34817"/>
              </a:buClr>
              <a:defRPr/>
            </a:pPr>
            <a:r>
              <a:rPr lang="en-US" sz="11200" dirty="0">
                <a:solidFill>
                  <a:prstClr val="black"/>
                </a:solidFill>
              </a:rPr>
              <a:t>Step 2: Do you have to do any conversions before you use PV = </a:t>
            </a:r>
            <a:r>
              <a:rPr lang="en-US" sz="11200" dirty="0" err="1">
                <a:solidFill>
                  <a:prstClr val="black"/>
                </a:solidFill>
              </a:rPr>
              <a:t>nRT</a:t>
            </a:r>
            <a:r>
              <a:rPr lang="en-US" sz="11200" dirty="0">
                <a:solidFill>
                  <a:prstClr val="black"/>
                </a:solidFill>
              </a:rPr>
              <a:t>?</a:t>
            </a:r>
            <a:br>
              <a:rPr lang="en-US" sz="11200" dirty="0">
                <a:solidFill>
                  <a:prstClr val="black"/>
                </a:solidFill>
              </a:rPr>
            </a:br>
            <a:endParaRPr lang="en-US" sz="11200" dirty="0">
              <a:solidFill>
                <a:prstClr val="black"/>
              </a:solidFill>
            </a:endParaRPr>
          </a:p>
          <a:p>
            <a:pPr>
              <a:lnSpc>
                <a:spcPct val="80000"/>
              </a:lnSpc>
              <a:buClr>
                <a:srgbClr val="D34817"/>
              </a:buClr>
              <a:defRPr/>
            </a:pPr>
            <a:r>
              <a:rPr lang="en-US" sz="11200" dirty="0">
                <a:solidFill>
                  <a:prstClr val="black"/>
                </a:solidFill>
              </a:rPr>
              <a:t>Step 3: Rearrange the equation and plug in the information! </a:t>
            </a:r>
          </a:p>
          <a:p>
            <a:pPr>
              <a:lnSpc>
                <a:spcPct val="80000"/>
              </a:lnSpc>
              <a:buClr>
                <a:srgbClr val="D34817"/>
              </a:buClr>
              <a:defRPr/>
            </a:pPr>
            <a:endParaRPr lang="en-US" sz="2800" dirty="0">
              <a:solidFill>
                <a:prstClr val="black"/>
              </a:solidFill>
            </a:endParaRPr>
          </a:p>
          <a:p>
            <a:pPr>
              <a:lnSpc>
                <a:spcPct val="80000"/>
              </a:lnSpc>
              <a:buClr>
                <a:srgbClr val="D34817"/>
              </a:buClr>
              <a:defRPr/>
            </a:pPr>
            <a:endParaRPr lang="en-US" sz="2800" dirty="0">
              <a:solidFill>
                <a:prstClr val="black"/>
              </a:solidFill>
            </a:endParaRPr>
          </a:p>
          <a:p>
            <a:pPr>
              <a:buClr>
                <a:srgbClr val="D34817"/>
              </a:buClr>
              <a:buFontTx/>
              <a:buNone/>
            </a:pPr>
            <a:endParaRPr lang="en-US" dirty="0">
              <a:solidFill>
                <a:prstClr val="black"/>
              </a:solidFill>
            </a:endParaRPr>
          </a:p>
          <a:p>
            <a:pPr>
              <a:buClr>
                <a:srgbClr val="D34817"/>
              </a:buClr>
              <a:buFontTx/>
              <a:buNone/>
            </a:pPr>
            <a:endParaRPr lang="en-US" dirty="0">
              <a:solidFill>
                <a:prstClr val="black"/>
              </a:solidFill>
            </a:endParaRPr>
          </a:p>
          <a:p>
            <a:pPr>
              <a:buClr>
                <a:srgbClr val="D34817"/>
              </a:buClr>
              <a:buFontTx/>
              <a:buNone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60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8763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Hey </a:t>
            </a:r>
            <a:r>
              <a:rPr lang="en-US" dirty="0" err="1" smtClean="0"/>
              <a:t>chem</a:t>
            </a:r>
            <a:r>
              <a:rPr lang="en-US" dirty="0" smtClean="0"/>
              <a:t> students…. Watch this!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055795" y="2519120"/>
            <a:ext cx="37298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hlinkClick r:id="rId2"/>
              </a:rPr>
              <a:t>Tanker Scenario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89020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Tanker…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33600" y="1447800"/>
            <a:ext cx="7772400" cy="4572000"/>
          </a:xfrm>
        </p:spPr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Before the tanker imploded, the interior was washed with 120ºC steam, and then it was sealed.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3200" b="1" dirty="0"/>
              <a:t>Talk with your table partner…. </a:t>
            </a:r>
          </a:p>
          <a:p>
            <a:pPr marL="0" indent="0">
              <a:buNone/>
            </a:pPr>
            <a:r>
              <a:rPr lang="en-US" sz="3200" b="1" dirty="0"/>
              <a:t>		What happened to the gas </a:t>
            </a:r>
            <a:r>
              <a:rPr lang="en-US" sz="3200" b="1" i="1" dirty="0"/>
              <a:t>inside</a:t>
            </a:r>
            <a:r>
              <a:rPr lang="en-US" sz="3200" b="1" dirty="0"/>
              <a:t>? </a:t>
            </a:r>
          </a:p>
        </p:txBody>
      </p:sp>
      <p:sp>
        <p:nvSpPr>
          <p:cNvPr id="4" name="Rectangle 3"/>
          <p:cNvSpPr/>
          <p:nvPr/>
        </p:nvSpPr>
        <p:spPr>
          <a:xfrm>
            <a:off x="1981200" y="3124200"/>
            <a:ext cx="8001000" cy="14478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88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828800" y="76200"/>
            <a:ext cx="85344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Review: Ideal Gas Law Calculations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905000" y="4876800"/>
            <a:ext cx="8534400" cy="152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If 1500 moles of gas is contained in this sealed     44,000 L tanker and it has been steam </a:t>
            </a:r>
            <a:r>
              <a:rPr lang="en-US" b="1" dirty="0"/>
              <a:t>washed at </a:t>
            </a:r>
            <a:r>
              <a:rPr lang="en-US" b="1" dirty="0" smtClean="0"/>
              <a:t>120ºC, what is the pressure of the tanker? 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134" y="1524000"/>
            <a:ext cx="5215466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03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66256" y="228600"/>
            <a:ext cx="7772400" cy="1143000"/>
          </a:xfrm>
        </p:spPr>
        <p:txBody>
          <a:bodyPr/>
          <a:lstStyle/>
          <a:p>
            <a:pPr algn="ctr"/>
            <a:r>
              <a:rPr lang="en-US" dirty="0" smtClean="0"/>
              <a:t>Ideal Gas Law Calculations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046514" y="1524000"/>
                <a:ext cx="8153400" cy="4572000"/>
              </a:xfrm>
            </p:spPr>
            <p:txBody>
              <a:bodyPr>
                <a:normAutofit fontScale="25000" lnSpcReduction="20000"/>
              </a:bodyPr>
              <a:lstStyle/>
              <a:p>
                <a:pPr marL="0" indent="0">
                  <a:buNone/>
                </a:pPr>
                <a:r>
                  <a:rPr lang="en-US" sz="8800" b="1" dirty="0"/>
                  <a:t>If 1500 moles of gas is contained in this sealed     44,000 L tanker and it has been steam washed at 120ºC, what is the pressure of the tanker? </a:t>
                </a:r>
              </a:p>
              <a:p>
                <a:pPr>
                  <a:buClr>
                    <a:srgbClr val="D34817"/>
                  </a:buClr>
                  <a:buNone/>
                </a:pPr>
                <a:endParaRPr lang="en-US" sz="8800" dirty="0">
                  <a:solidFill>
                    <a:prstClr val="black"/>
                  </a:solidFill>
                </a:endParaRPr>
              </a:p>
              <a:p>
                <a:pPr>
                  <a:buClr>
                    <a:srgbClr val="D34817"/>
                  </a:buClr>
                  <a:buNone/>
                </a:pPr>
                <a:r>
                  <a:rPr lang="en-US" sz="8800" dirty="0">
                    <a:solidFill>
                      <a:prstClr val="black"/>
                    </a:solidFill>
                  </a:rPr>
                  <a:t>Remember the steps: 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en-US" sz="8800" dirty="0">
                    <a:solidFill>
                      <a:prstClr val="black"/>
                    </a:solidFill>
                  </a:rPr>
                  <a:t>Step 1: Identify your given information and see what you have to find. </a:t>
                </a:r>
                <a:br>
                  <a:rPr lang="en-US" sz="8800" dirty="0">
                    <a:solidFill>
                      <a:prstClr val="black"/>
                    </a:solidFill>
                  </a:rPr>
                </a:br>
                <a:endParaRPr lang="en-US" sz="8800" dirty="0">
                  <a:solidFill>
                    <a:prstClr val="black"/>
                  </a:solidFill>
                </a:endParaRPr>
              </a:p>
              <a:p>
                <a:pPr>
                  <a:lnSpc>
                    <a:spcPct val="80000"/>
                  </a:lnSpc>
                  <a:defRPr/>
                </a:pPr>
                <a:r>
                  <a:rPr lang="en-US" sz="8800" dirty="0">
                    <a:solidFill>
                      <a:prstClr val="black"/>
                    </a:solidFill>
                  </a:rPr>
                  <a:t>Step 2: Do you have to do any conversions before you use PV = </a:t>
                </a:r>
                <a:r>
                  <a:rPr lang="en-US" sz="8800" dirty="0" err="1">
                    <a:solidFill>
                      <a:prstClr val="black"/>
                    </a:solidFill>
                  </a:rPr>
                  <a:t>nRT</a:t>
                </a:r>
                <a:r>
                  <a:rPr lang="en-US" sz="8800" dirty="0">
                    <a:solidFill>
                      <a:prstClr val="black"/>
                    </a:solidFill>
                  </a:rPr>
                  <a:t>?</a:t>
                </a:r>
                <a:br>
                  <a:rPr lang="en-US" sz="8800" dirty="0">
                    <a:solidFill>
                      <a:prstClr val="black"/>
                    </a:solidFill>
                  </a:rPr>
                </a:br>
                <a:endParaRPr lang="en-US" sz="8800" dirty="0">
                  <a:solidFill>
                    <a:prstClr val="black"/>
                  </a:solidFill>
                </a:endParaRPr>
              </a:p>
              <a:p>
                <a:pPr>
                  <a:lnSpc>
                    <a:spcPct val="80000"/>
                  </a:lnSpc>
                  <a:defRPr/>
                </a:pPr>
                <a:r>
                  <a:rPr lang="en-US" sz="8800" dirty="0">
                    <a:solidFill>
                      <a:prstClr val="black"/>
                    </a:solidFill>
                  </a:rPr>
                  <a:t>Step 3: Rearrange the equation and plug in the information! </a:t>
                </a:r>
              </a:p>
              <a:p>
                <a:pPr>
                  <a:lnSpc>
                    <a:spcPct val="80000"/>
                  </a:lnSpc>
                  <a:defRPr/>
                </a:pPr>
                <a:endParaRPr lang="en-US" sz="800" dirty="0">
                  <a:solidFill>
                    <a:prstClr val="black"/>
                  </a:solidFill>
                </a:endParaRPr>
              </a:p>
              <a:p>
                <a:pPr>
                  <a:lnSpc>
                    <a:spcPct val="80000"/>
                  </a:lnSpc>
                  <a:defRPr/>
                </a:pPr>
                <a:endParaRPr lang="en-US" sz="800" dirty="0">
                  <a:solidFill>
                    <a:prstClr val="black"/>
                  </a:solidFill>
                </a:endParaRPr>
              </a:p>
              <a:p>
                <a:pPr>
                  <a:buClr>
                    <a:srgbClr val="D34817"/>
                  </a:buClr>
                  <a:buNone/>
                </a:pPr>
                <a:endParaRPr lang="en-US" sz="1600" dirty="0">
                  <a:solidFill>
                    <a:prstClr val="black"/>
                  </a:solidFill>
                </a:endParaRPr>
              </a:p>
              <a:p>
                <a:pPr marL="0" indent="0" algn="ctr">
                  <a:buNone/>
                </a:pPr>
                <a:endParaRPr lang="en-US" sz="8800" dirty="0"/>
              </a:p>
              <a:p>
                <a:pPr marL="0" indent="0">
                  <a:buNone/>
                </a:pPr>
                <a:r>
                  <a:rPr lang="en-US" sz="8800" dirty="0"/>
                  <a:t>          </a:t>
                </a:r>
                <a:r>
                  <a:rPr lang="en-US" sz="19200" dirty="0"/>
                  <a:t>PV = </a:t>
                </a:r>
                <a:r>
                  <a:rPr lang="en-US" sz="19200" dirty="0" err="1"/>
                  <a:t>nRT</a:t>
                </a:r>
                <a:r>
                  <a:rPr lang="en-US" sz="19200" dirty="0"/>
                  <a:t>	       </a:t>
                </a:r>
                <a:r>
                  <a:rPr lang="en-US" sz="9600" dirty="0"/>
                  <a:t> </a:t>
                </a:r>
                <a:r>
                  <a:rPr lang="en-US" sz="12000" dirty="0"/>
                  <a:t>R = 0.08206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0" i="1">
                            <a:latin typeface="Cambria Math"/>
                          </a:rPr>
                          <m:t>𝐿</m:t>
                        </m:r>
                        <m:r>
                          <a:rPr lang="en-US" sz="12000" i="1">
                            <a:latin typeface="Cambria Math"/>
                          </a:rPr>
                          <m:t> ∙ </m:t>
                        </m:r>
                        <m:r>
                          <a:rPr lang="en-US" sz="12000" i="1">
                            <a:latin typeface="Cambria Math"/>
                            <a:ea typeface="Cambria Math"/>
                          </a:rPr>
                          <m:t>𝑎𝑡𝑚</m:t>
                        </m:r>
                      </m:num>
                      <m:den>
                        <m:r>
                          <a:rPr lang="en-US" sz="12000" i="1">
                            <a:latin typeface="Cambria Math"/>
                          </a:rPr>
                          <m:t>𝑚𝑜𝑙</m:t>
                        </m:r>
                        <m:r>
                          <a:rPr lang="en-US" sz="12000" i="1">
                            <a:latin typeface="Cambria Math"/>
                          </a:rPr>
                          <m:t> ∙ </m:t>
                        </m:r>
                        <m:r>
                          <a:rPr lang="en-US" sz="12000" i="1">
                            <a:latin typeface="Cambria Math"/>
                            <a:ea typeface="Cambria Math"/>
                          </a:rPr>
                          <m:t>𝐾</m:t>
                        </m:r>
                      </m:den>
                    </m:f>
                  </m:oMath>
                </a14:m>
                <a:endParaRPr lang="en-US" sz="12000" dirty="0"/>
              </a:p>
              <a:p>
                <a:pPr marL="0" indent="0" algn="ctr">
                  <a:buNone/>
                </a:pPr>
                <a:endParaRPr lang="en-US" sz="23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522514" y="1524000"/>
                <a:ext cx="8153400" cy="4572000"/>
              </a:xfrm>
              <a:blipFill rotWithShape="1">
                <a:blip r:embed="rId2"/>
                <a:stretch>
                  <a:fillRect l="-972" t="-1867" r="-1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438400" y="4724400"/>
            <a:ext cx="3048000" cy="12192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94713" y="4724400"/>
            <a:ext cx="3048000" cy="12192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39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0"/>
            <a:ext cx="7772400" cy="1143000"/>
          </a:xfrm>
        </p:spPr>
        <p:txBody>
          <a:bodyPr/>
          <a:lstStyle/>
          <a:p>
            <a:pPr algn="ctr"/>
            <a:r>
              <a:rPr lang="en-US" dirty="0" smtClean="0"/>
              <a:t>So… How about now?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90800" y="5029200"/>
            <a:ext cx="7391400" cy="139065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If the tanker has cooled to a temperature of 20ºC, what is the pressure of the tanker causing it to implode? 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1447800"/>
            <a:ext cx="5655733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943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5720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Double </a:t>
            </a:r>
            <a:r>
              <a:rPr lang="en-US" dirty="0" err="1" smtClean="0"/>
              <a:t>double</a:t>
            </a:r>
            <a:r>
              <a:rPr lang="en-US" dirty="0" smtClean="0"/>
              <a:t> toil and trouble… </a:t>
            </a:r>
            <a:br>
              <a:rPr lang="en-US" dirty="0" smtClean="0"/>
            </a:br>
            <a:r>
              <a:rPr lang="en-US" dirty="0" smtClean="0"/>
              <a:t>		    With Double PV=</a:t>
            </a:r>
            <a:r>
              <a:rPr lang="en-US" dirty="0" err="1" smtClean="0"/>
              <a:t>nRT</a:t>
            </a:r>
            <a:r>
              <a:rPr lang="en-US" dirty="0" smtClean="0"/>
              <a:t> of course!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200400" y="2362200"/>
                <a:ext cx="7772400" cy="457200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676400" y="2362200"/>
                <a:ext cx="7772400" cy="45720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4114800" y="2819400"/>
            <a:ext cx="9906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114800" y="3429000"/>
            <a:ext cx="9906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981201" y="2558535"/>
            <a:ext cx="2359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Initial Conditions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81201" y="3212069"/>
            <a:ext cx="2250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Final Conditions </a:t>
            </a:r>
          </a:p>
        </p:txBody>
      </p:sp>
    </p:spTree>
    <p:extLst>
      <p:ext uri="{BB962C8B-B14F-4D97-AF65-F5344CB8AC3E}">
        <p14:creationId xmlns:p14="http://schemas.microsoft.com/office/powerpoint/2010/main" val="21372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9686" y="152400"/>
            <a:ext cx="8675914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Tanker Calculations using double PV=</a:t>
            </a:r>
            <a:r>
              <a:rPr lang="en-US" dirty="0" err="1" smtClean="0"/>
              <a:t>nRT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05000" y="1419792"/>
            <a:ext cx="8305800" cy="42672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87286" y="1066801"/>
            <a:ext cx="875211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800" b="1" dirty="0">
                <a:solidFill>
                  <a:prstClr val="black"/>
                </a:solidFill>
              </a:rPr>
              <a:t>If the tanker has cooled to a temperature of 20ºC, what is the pressure of the tanker causing it to implode? </a:t>
            </a:r>
          </a:p>
          <a:p>
            <a:pPr>
              <a:lnSpc>
                <a:spcPct val="80000"/>
              </a:lnSpc>
              <a:defRPr/>
            </a:pPr>
            <a:endParaRPr lang="en-US" sz="2200" dirty="0">
              <a:solidFill>
                <a:prstClr val="black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en-US" sz="2200" dirty="0">
              <a:solidFill>
                <a:prstClr val="black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US" sz="2400" dirty="0">
                <a:solidFill>
                  <a:prstClr val="black"/>
                </a:solidFill>
              </a:rPr>
              <a:t>Step 1: Identify your given information and see what you have to find. </a:t>
            </a:r>
          </a:p>
          <a:p>
            <a:pPr>
              <a:lnSpc>
                <a:spcPct val="80000"/>
              </a:lnSpc>
              <a:defRPr/>
            </a:pPr>
            <a:endParaRPr lang="en-US" sz="2200" dirty="0">
              <a:solidFill>
                <a:prstClr val="black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en-US" sz="2200" dirty="0">
              <a:solidFill>
                <a:prstClr val="black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en-US" sz="2200" dirty="0">
              <a:solidFill>
                <a:prstClr val="black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en-US" sz="2200" dirty="0">
              <a:solidFill>
                <a:prstClr val="black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en-US" sz="2200" dirty="0">
              <a:solidFill>
                <a:prstClr val="black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en-US" sz="2200" dirty="0">
              <a:solidFill>
                <a:prstClr val="black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en-US" sz="2200" dirty="0">
              <a:solidFill>
                <a:prstClr val="black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en-US" sz="2200" dirty="0">
              <a:solidFill>
                <a:prstClr val="black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en-US" sz="2200" dirty="0">
              <a:solidFill>
                <a:prstClr val="black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en-US" sz="2200" dirty="0">
              <a:solidFill>
                <a:prstClr val="black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en-US" sz="22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2819401"/>
            <a:ext cx="7772400" cy="363791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800" u="sng" dirty="0">
                <a:solidFill>
                  <a:prstClr val="black"/>
                </a:solidFill>
              </a:rPr>
              <a:t>Given Information:</a:t>
            </a:r>
            <a:br>
              <a:rPr lang="en-US" sz="2800" u="sng" dirty="0">
                <a:solidFill>
                  <a:prstClr val="black"/>
                </a:solidFill>
              </a:rPr>
            </a:br>
            <a:endParaRPr lang="en-US" sz="2800" u="sng" dirty="0">
              <a:solidFill>
                <a:prstClr val="black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US" sz="2800" b="1" dirty="0">
                <a:solidFill>
                  <a:prstClr val="black"/>
                </a:solidFill>
              </a:rPr>
              <a:t>Initial Conditions  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>
                <a:solidFill>
                  <a:prstClr val="black"/>
                </a:solidFill>
              </a:rPr>
              <a:t>P  = 1.2 </a:t>
            </a:r>
            <a:r>
              <a:rPr lang="en-US" sz="2800" dirty="0" err="1">
                <a:solidFill>
                  <a:prstClr val="black"/>
                </a:solidFill>
              </a:rPr>
              <a:t>atm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>
                <a:solidFill>
                  <a:prstClr val="black"/>
                </a:solidFill>
              </a:rPr>
              <a:t>V  = 2.5 L 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>
                <a:solidFill>
                  <a:prstClr val="black"/>
                </a:solidFill>
              </a:rPr>
              <a:t>T  = 25ºC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>
                <a:solidFill>
                  <a:prstClr val="black"/>
                </a:solidFill>
              </a:rPr>
              <a:t>n  = 1500 moles</a:t>
            </a:r>
          </a:p>
          <a:p>
            <a:pPr>
              <a:lnSpc>
                <a:spcPct val="80000"/>
              </a:lnSpc>
              <a:defRPr/>
            </a:pPr>
            <a:endParaRPr lang="en-US" sz="2800" dirty="0">
              <a:solidFill>
                <a:prstClr val="black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en-US" sz="2800" dirty="0">
              <a:solidFill>
                <a:prstClr val="black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en-US" sz="2800" dirty="0">
              <a:solidFill>
                <a:prstClr val="black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en-US" sz="2800" dirty="0">
              <a:solidFill>
                <a:prstClr val="black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US" sz="2800" u="sng" dirty="0">
                <a:solidFill>
                  <a:prstClr val="black"/>
                </a:solidFill>
              </a:rPr>
              <a:t/>
            </a:r>
            <a:br>
              <a:rPr lang="en-US" sz="2800" u="sng" dirty="0">
                <a:solidFill>
                  <a:prstClr val="black"/>
                </a:solidFill>
              </a:rPr>
            </a:br>
            <a:r>
              <a:rPr lang="en-US" sz="2800" b="1" dirty="0">
                <a:solidFill>
                  <a:prstClr val="black"/>
                </a:solidFill>
              </a:rPr>
              <a:t>Final Conditions</a:t>
            </a:r>
            <a:endParaRPr lang="en-US" sz="2800" dirty="0">
              <a:solidFill>
                <a:prstClr val="black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US" sz="2800" dirty="0">
                <a:solidFill>
                  <a:prstClr val="black"/>
                </a:solidFill>
              </a:rPr>
              <a:t>V = 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>
                <a:solidFill>
                  <a:prstClr val="black"/>
                </a:solidFill>
              </a:rPr>
              <a:t>T =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>
                <a:solidFill>
                  <a:prstClr val="black"/>
                </a:solidFill>
              </a:rPr>
              <a:t>n  = </a:t>
            </a:r>
          </a:p>
          <a:p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4975" y="5664981"/>
            <a:ext cx="3259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>
                <a:solidFill>
                  <a:prstClr val="black"/>
                </a:solidFill>
              </a:rPr>
              <a:t>Find: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b="1" dirty="0">
                <a:solidFill>
                  <a:prstClr val="black"/>
                </a:solidFill>
              </a:rPr>
              <a:t>Final Pressure! </a:t>
            </a:r>
            <a:endParaRPr lang="en-US" sz="2800" u="sn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51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Tanker Calculations using double PV=</a:t>
            </a:r>
            <a:r>
              <a:rPr lang="en-US" dirty="0" err="1"/>
              <a:t>nRT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00200" y="1447800"/>
            <a:ext cx="9067800" cy="45720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en-US" b="1" dirty="0"/>
              <a:t>If the tanker has cooled to a temperature of 20ºC, what is the pressure of the tanker causing it to implode?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dirty="0">
                <a:solidFill>
                  <a:prstClr val="black"/>
                </a:solidFill>
              </a:rPr>
              <a:t/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Step 2: Do you have to do any conversions before you use PV = </a:t>
            </a:r>
            <a:r>
              <a:rPr lang="en-US" dirty="0" err="1">
                <a:solidFill>
                  <a:prstClr val="black"/>
                </a:solidFill>
              </a:rPr>
              <a:t>nRT</a:t>
            </a:r>
            <a:r>
              <a:rPr lang="en-US" dirty="0">
                <a:solidFill>
                  <a:prstClr val="black"/>
                </a:solidFill>
              </a:rPr>
              <a:t>? </a:t>
            </a:r>
          </a:p>
          <a:p>
            <a:pPr>
              <a:lnSpc>
                <a:spcPct val="80000"/>
              </a:lnSpc>
              <a:defRPr/>
            </a:pPr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14700" y="3429000"/>
            <a:ext cx="5829300" cy="278230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800" b="1" dirty="0">
                <a:solidFill>
                  <a:prstClr val="black"/>
                </a:solidFill>
              </a:rPr>
              <a:t>Yes! Temperature must be in Kelvin</a:t>
            </a:r>
            <a:r>
              <a:rPr lang="en-US" sz="2800" dirty="0">
                <a:solidFill>
                  <a:prstClr val="black"/>
                </a:solidFill>
              </a:rPr>
              <a:t>. </a:t>
            </a:r>
          </a:p>
          <a:p>
            <a:pPr>
              <a:lnSpc>
                <a:spcPct val="80000"/>
              </a:lnSpc>
              <a:defRPr/>
            </a:pPr>
            <a:endParaRPr lang="en-US" sz="2800" dirty="0">
              <a:solidFill>
                <a:prstClr val="black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US" sz="2800" dirty="0">
                <a:solidFill>
                  <a:prstClr val="black"/>
                </a:solidFill>
              </a:rPr>
              <a:t>T</a:t>
            </a:r>
            <a:r>
              <a:rPr lang="en-US" sz="2800" baseline="-25000" dirty="0">
                <a:solidFill>
                  <a:prstClr val="black"/>
                </a:solidFill>
              </a:rPr>
              <a:t>1</a:t>
            </a:r>
            <a:r>
              <a:rPr lang="en-US" sz="2800" dirty="0">
                <a:solidFill>
                  <a:prstClr val="black"/>
                </a:solidFill>
              </a:rPr>
              <a:t> = 120 + 273.15 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>
                <a:solidFill>
                  <a:prstClr val="black"/>
                </a:solidFill>
              </a:rPr>
              <a:t>T</a:t>
            </a:r>
            <a:r>
              <a:rPr lang="en-US" sz="2800" baseline="-25000" dirty="0">
                <a:solidFill>
                  <a:prstClr val="black"/>
                </a:solidFill>
              </a:rPr>
              <a:t>1</a:t>
            </a:r>
            <a:r>
              <a:rPr lang="en-US" sz="2800" dirty="0">
                <a:solidFill>
                  <a:prstClr val="black"/>
                </a:solidFill>
              </a:rPr>
              <a:t> = 398. 15 K</a:t>
            </a:r>
          </a:p>
          <a:p>
            <a:pPr>
              <a:lnSpc>
                <a:spcPct val="80000"/>
              </a:lnSpc>
              <a:defRPr/>
            </a:pPr>
            <a:endParaRPr lang="en-US" sz="2800" dirty="0">
              <a:solidFill>
                <a:prstClr val="black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US" sz="2800" dirty="0">
                <a:solidFill>
                  <a:prstClr val="black"/>
                </a:solidFill>
              </a:rPr>
              <a:t>T</a:t>
            </a:r>
            <a:r>
              <a:rPr lang="en-US" sz="2800" baseline="-25000" dirty="0">
                <a:solidFill>
                  <a:prstClr val="black"/>
                </a:solidFill>
              </a:rPr>
              <a:t>2</a:t>
            </a:r>
            <a:r>
              <a:rPr lang="en-US" sz="2800" dirty="0">
                <a:solidFill>
                  <a:prstClr val="black"/>
                </a:solidFill>
              </a:rPr>
              <a:t> = 20 + 273.15 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>
                <a:solidFill>
                  <a:prstClr val="black"/>
                </a:solidFill>
              </a:rPr>
              <a:t>T</a:t>
            </a:r>
            <a:r>
              <a:rPr lang="en-US" sz="2800" baseline="-25000" dirty="0">
                <a:solidFill>
                  <a:prstClr val="black"/>
                </a:solidFill>
              </a:rPr>
              <a:t>2</a:t>
            </a:r>
            <a:r>
              <a:rPr lang="en-US" sz="2800" dirty="0">
                <a:solidFill>
                  <a:prstClr val="black"/>
                </a:solidFill>
              </a:rPr>
              <a:t> = 298.15 K  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99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sesPPTThem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sesPPTTheme" id="{9E9EBB30-F315-40F5-B10D-7E087AE6AB1C}" vid="{38341A01-4C74-471A-9D2E-312BF953A61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GasesPPTTheme</Template>
  <TotalTime>190</TotalTime>
  <Words>399</Words>
  <Application>Microsoft Office PowerPoint</Application>
  <PresentationFormat>Widescreen</PresentationFormat>
  <Paragraphs>100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Cambria Math</vt:lpstr>
      <vt:lpstr>Franklin Gothic Book</vt:lpstr>
      <vt:lpstr>Perpetua</vt:lpstr>
      <vt:lpstr>Wingdings 2</vt:lpstr>
      <vt:lpstr>GasesPPTTheme</vt:lpstr>
      <vt:lpstr>Gas Notes: Combined Gas Law</vt:lpstr>
      <vt:lpstr>Hey chem students…. Watch this! </vt:lpstr>
      <vt:lpstr>About the Tanker… </vt:lpstr>
      <vt:lpstr>Review: Ideal Gas Law Calculations </vt:lpstr>
      <vt:lpstr>Ideal Gas Law Calculations </vt:lpstr>
      <vt:lpstr>So… How about now? </vt:lpstr>
      <vt:lpstr>Double double toil and trouble…        With Double PV=nRT of course! </vt:lpstr>
      <vt:lpstr>Tanker Calculations using double PV=nRT</vt:lpstr>
      <vt:lpstr>Tanker Calculations using double PV=nRT</vt:lpstr>
      <vt:lpstr>Tanker Calculations using double PV=nRT</vt:lpstr>
      <vt:lpstr>Tanker Calculations using double PV=nRT</vt:lpstr>
      <vt:lpstr>Tanker Calculations using double PV=nRT</vt:lpstr>
      <vt:lpstr>Your Turn: Practice using double PV=nRT (Combined Gas Law)</vt:lpstr>
    </vt:vector>
  </TitlesOfParts>
  <Company>CCSD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KOVACH</dc:creator>
  <cp:lastModifiedBy>MEGAN KOVACH</cp:lastModifiedBy>
  <cp:revision>9</cp:revision>
  <dcterms:created xsi:type="dcterms:W3CDTF">2015-12-10T22:30:00Z</dcterms:created>
  <dcterms:modified xsi:type="dcterms:W3CDTF">2016-12-15T14:32:04Z</dcterms:modified>
</cp:coreProperties>
</file>