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60" r:id="rId6"/>
    <p:sldId id="261" r:id="rId7"/>
    <p:sldId id="264" r:id="rId8"/>
    <p:sldId id="267" r:id="rId9"/>
    <p:sldId id="263" r:id="rId10"/>
    <p:sldId id="262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70" d="100"/>
          <a:sy n="70" d="100"/>
        </p:scale>
        <p:origin x="72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F740-6CC4-4E7B-94D4-D109C3500DCB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9FEA-E7D9-42C7-AF93-6A7546A8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00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F740-6CC4-4E7B-94D4-D109C3500DCB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9FEA-E7D9-42C7-AF93-6A7546A8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F740-6CC4-4E7B-94D4-D109C3500DCB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9FEA-E7D9-42C7-AF93-6A7546A8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9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F740-6CC4-4E7B-94D4-D109C3500DCB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9FEA-E7D9-42C7-AF93-6A7546A8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2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F740-6CC4-4E7B-94D4-D109C3500DCB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9FEA-E7D9-42C7-AF93-6A7546A8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F740-6CC4-4E7B-94D4-D109C3500DCB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9FEA-E7D9-42C7-AF93-6A7546A8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3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F740-6CC4-4E7B-94D4-D109C3500DCB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9FEA-E7D9-42C7-AF93-6A7546A8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6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F740-6CC4-4E7B-94D4-D109C3500DCB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9FEA-E7D9-42C7-AF93-6A7546A8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7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F740-6CC4-4E7B-94D4-D109C3500DCB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9FEA-E7D9-42C7-AF93-6A7546A8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0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F740-6CC4-4E7B-94D4-D109C3500DCB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9FEA-E7D9-42C7-AF93-6A7546A8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4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F740-6CC4-4E7B-94D4-D109C3500DCB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79FEA-E7D9-42C7-AF93-6A7546A8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0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3F740-6CC4-4E7B-94D4-D109C3500DCB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79FEA-E7D9-42C7-AF93-6A7546A8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3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Chemical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Dissolve, Dissociate, Ionize, Precipitate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34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299220"/>
              </p:ext>
            </p:extLst>
          </p:nvPr>
        </p:nvGraphicFramePr>
        <p:xfrm>
          <a:off x="805218" y="250210"/>
          <a:ext cx="10604309" cy="64790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04309"/>
              </a:tblGrid>
              <a:tr h="5964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What does ionizing look like? 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72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Here is an example of an acid</a:t>
                      </a:r>
                      <a:r>
                        <a:rPr lang="en-US" sz="2000" baseline="0" dirty="0" smtClean="0"/>
                        <a:t> (</a:t>
                      </a:r>
                      <a:r>
                        <a:rPr lang="en-US" sz="2000" baseline="0" dirty="0" err="1" smtClean="0"/>
                        <a:t>HCl</a:t>
                      </a:r>
                      <a:r>
                        <a:rPr lang="en-US" sz="2000" baseline="0" dirty="0" smtClean="0"/>
                        <a:t>) </a:t>
                      </a:r>
                      <a:r>
                        <a:rPr lang="en-US" sz="2000" dirty="0" smtClean="0"/>
                        <a:t>in water.</a:t>
                      </a:r>
                      <a:r>
                        <a:rPr lang="en-US" sz="20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Hydrochloric acid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is a polar covalent molecule</a:t>
                      </a:r>
                      <a:r>
                        <a:rPr lang="en-US" sz="2000" baseline="0" dirty="0" smtClean="0"/>
                        <a:t>, so it dissolves in water (remember “like dissolves like”).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The water molecules are pulling the individual acid molecules away from the each other (</a:t>
                      </a:r>
                      <a:r>
                        <a:rPr lang="en-US" sz="2000" i="1" baseline="0" dirty="0" smtClean="0"/>
                        <a:t>dissolving</a:t>
                      </a:r>
                      <a:r>
                        <a:rPr lang="en-US" sz="2000" i="0" baseline="0" dirty="0" smtClean="0"/>
                        <a:t>), and then are breaking the chemical bonds creating ions from a substance that didn’t previous have ions (</a:t>
                      </a:r>
                      <a:r>
                        <a:rPr lang="en-US" sz="2000" i="1" baseline="0" dirty="0" smtClean="0"/>
                        <a:t>ionizing</a:t>
                      </a:r>
                      <a:r>
                        <a:rPr lang="en-US" sz="2000" i="0" baseline="0" dirty="0" smtClean="0"/>
                        <a:t>). 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409" y="1009934"/>
            <a:ext cx="2784143" cy="304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2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Precipitate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530785"/>
              </p:ext>
            </p:extLst>
          </p:nvPr>
        </p:nvGraphicFramePr>
        <p:xfrm>
          <a:off x="838200" y="1690689"/>
          <a:ext cx="10271078" cy="3932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9770"/>
                <a:gridCol w="4831308"/>
              </a:tblGrid>
              <a:tr h="990580">
                <a:tc>
                  <a:txBody>
                    <a:bodyPr/>
                    <a:lstStyle/>
                    <a:p>
                      <a:pPr lvl="0" algn="ctr"/>
                      <a:r>
                        <a:rPr lang="en-US" sz="2800" dirty="0" smtClean="0"/>
                        <a:t>What is this process?</a:t>
                      </a:r>
                      <a:endParaRPr lang="en-US" sz="2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dirty="0" smtClean="0"/>
                        <a:t>What compounds do this? </a:t>
                      </a:r>
                      <a:endParaRPr lang="en-US" sz="2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41610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When two insoluble ions</a:t>
                      </a:r>
                      <a:r>
                        <a:rPr lang="en-US" sz="2800" baseline="0" dirty="0" smtClean="0"/>
                        <a:t> form a solid.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aseline="0" dirty="0" smtClean="0"/>
                    </a:p>
                    <a:p>
                      <a:pPr marL="457200" indent="-45720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800" i="1" baseline="0" dirty="0" smtClean="0"/>
                        <a:t>Insoluble</a:t>
                      </a:r>
                      <a:r>
                        <a:rPr lang="en-US" sz="2800" i="0" baseline="0" dirty="0" smtClean="0"/>
                        <a:t> Ionic Compounds </a:t>
                      </a:r>
                      <a:endParaRPr lang="en-US" sz="2800" i="1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9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241059"/>
              </p:ext>
            </p:extLst>
          </p:nvPr>
        </p:nvGraphicFramePr>
        <p:xfrm>
          <a:off x="958181" y="250210"/>
          <a:ext cx="10275627" cy="6174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75627"/>
              </a:tblGrid>
              <a:tr h="5964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What does precipitating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look like? </a:t>
                      </a:r>
                      <a:endParaRPr lang="en-US" sz="28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72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Here is an example of two solutions mixing</a:t>
                      </a:r>
                      <a:r>
                        <a:rPr lang="en-US" sz="2000" baseline="0" dirty="0" smtClean="0"/>
                        <a:t> to form a precipitate. </a:t>
                      </a: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Both Copper (II) Sulfate and Sodium Hydroxide are aqueous solutions (both compounds </a:t>
                      </a:r>
                      <a:r>
                        <a:rPr lang="en-US" sz="2000" i="1" baseline="0" dirty="0" smtClean="0"/>
                        <a:t>dissolve</a:t>
                      </a:r>
                      <a:r>
                        <a:rPr lang="en-US" sz="2000" i="0" baseline="0" dirty="0" smtClean="0"/>
                        <a:t> and </a:t>
                      </a:r>
                      <a:r>
                        <a:rPr lang="en-US" sz="2000" i="1" baseline="0" dirty="0" smtClean="0"/>
                        <a:t>dissociate</a:t>
                      </a:r>
                      <a:r>
                        <a:rPr lang="en-US" sz="2000" i="0" baseline="0" dirty="0" smtClean="0"/>
                        <a:t> in water). </a:t>
                      </a:r>
                      <a:endParaRPr lang="en-US" sz="2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When mixed, the Cu</a:t>
                      </a:r>
                      <a:r>
                        <a:rPr lang="en-US" sz="2000" baseline="30000" dirty="0" smtClean="0"/>
                        <a:t>+2</a:t>
                      </a:r>
                      <a:r>
                        <a:rPr lang="en-US" sz="2000" baseline="0" dirty="0" smtClean="0"/>
                        <a:t> ions join with the OH</a:t>
                      </a:r>
                      <a:r>
                        <a:rPr lang="en-US" sz="2000" baseline="30000" dirty="0" smtClean="0"/>
                        <a:t>-1</a:t>
                      </a:r>
                      <a:r>
                        <a:rPr lang="en-US" sz="2000" baseline="0" dirty="0" smtClean="0"/>
                        <a:t> ions and become </a:t>
                      </a:r>
                      <a:r>
                        <a:rPr lang="en-US" sz="2000" i="1" baseline="0" dirty="0" smtClean="0"/>
                        <a:t>insoluble</a:t>
                      </a:r>
                      <a:r>
                        <a:rPr lang="en-US" sz="2000" i="0" baseline="0" dirty="0" smtClean="0"/>
                        <a:t>, meaning that they do not dissolve in water. When they join together, they form a solid compound, called a </a:t>
                      </a:r>
                      <a:r>
                        <a:rPr lang="en-US" sz="2000" i="1" baseline="0" dirty="0" smtClean="0"/>
                        <a:t>precipitate</a:t>
                      </a:r>
                      <a:r>
                        <a:rPr lang="en-US" sz="2000" i="0" baseline="0" dirty="0" smtClean="0"/>
                        <a:t>. 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Image result for precipi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90" y="898646"/>
            <a:ext cx="7268808" cy="327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37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762003"/>
              </p:ext>
            </p:extLst>
          </p:nvPr>
        </p:nvGraphicFramePr>
        <p:xfrm>
          <a:off x="627797" y="1078175"/>
          <a:ext cx="11000096" cy="43399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00096"/>
              </a:tblGrid>
              <a:tr h="4021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Which</a:t>
                      </a:r>
                      <a:r>
                        <a:rPr lang="en-US" sz="2800" baseline="0" dirty="0" smtClean="0"/>
                        <a:t> ionic compounds precipitate?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218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155087"/>
              </p:ext>
            </p:extLst>
          </p:nvPr>
        </p:nvGraphicFramePr>
        <p:xfrm>
          <a:off x="887104" y="1842449"/>
          <a:ext cx="10522424" cy="3236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8387"/>
                <a:gridCol w="4924037"/>
              </a:tblGrid>
              <a:tr h="546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INSOLUBLE 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(precipitate</a:t>
                      </a:r>
                      <a:r>
                        <a:rPr lang="en-US" sz="20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in H</a:t>
                      </a:r>
                      <a:r>
                        <a:rPr lang="en-US" sz="2000" b="1" baseline="-25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20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EXCEPTIONS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877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 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carbonates (CO</a:t>
                      </a:r>
                      <a:r>
                        <a:rPr lang="en-US" sz="20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-2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), Phosphates (PO</a:t>
                      </a:r>
                      <a:r>
                        <a:rPr lang="en-US" sz="20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-3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), Chromates (CrO</a:t>
                      </a:r>
                      <a:r>
                        <a:rPr lang="en-US" sz="20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-2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), Oxalates (C</a:t>
                      </a:r>
                      <a:r>
                        <a:rPr lang="en-US" sz="20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20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-2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Na</a:t>
                      </a:r>
                      <a:r>
                        <a:rPr lang="en-US" sz="20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</a:t>
                      </a: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K</a:t>
                      </a:r>
                      <a:r>
                        <a:rPr lang="en-US" sz="20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</a:t>
                      </a: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NH</a:t>
                      </a:r>
                      <a:r>
                        <a:rPr lang="en-US" sz="2000" b="1" baseline="-25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20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935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All 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sulfides (S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-2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Group 1 and 2 cations and NH</a:t>
                      </a:r>
                      <a:r>
                        <a:rPr lang="en-US" sz="2000" b="1" baseline="-25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20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877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8. All hydroxides (OH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 and oxides (O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-2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Group 1 and NH</a:t>
                      </a:r>
                      <a:r>
                        <a:rPr lang="en-US" sz="20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485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87855" y="478688"/>
            <a:ext cx="866632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dirty="0" smtClean="0"/>
              <a:t>Reaction Analysis of Copper Cycle Lab</a:t>
            </a:r>
          </a:p>
          <a:p>
            <a:pPr algn="ctr"/>
            <a:r>
              <a:rPr lang="en-US" altLang="en-US" sz="4000" dirty="0" smtClean="0"/>
              <a:t>Day 1 Reaction #1</a:t>
            </a:r>
            <a:endParaRPr lang="en-US" altLang="en-US" sz="4000" dirty="0"/>
          </a:p>
        </p:txBody>
      </p:sp>
      <p:pic>
        <p:nvPicPr>
          <p:cNvPr id="8" name="Picture 11" descr="p1010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7334" y="1431199"/>
            <a:ext cx="2829572" cy="211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2" descr="P1010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1663" y="1630176"/>
            <a:ext cx="2210492" cy="165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5" descr="P10100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0" y="1602575"/>
            <a:ext cx="2246493" cy="168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901441" y="2277370"/>
            <a:ext cx="14674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dirty="0">
                <a:sym typeface="Wingdings" panose="05000000000000000000" pitchFamily="2" charset="2"/>
              </a:rPr>
              <a:t>  </a:t>
            </a:r>
            <a:endParaRPr lang="en-US" altLang="en-US" sz="6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859" y="3548002"/>
            <a:ext cx="9458325" cy="3138794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0" y="716566"/>
            <a:ext cx="3029803" cy="28051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can copy this into your lab. Use what you see to complete the Reaction Analysis for </a:t>
            </a:r>
            <a:r>
              <a:rPr lang="en-US" b="1" i="1" u="sng" dirty="0" smtClean="0"/>
              <a:t>every</a:t>
            </a:r>
            <a:r>
              <a:rPr lang="en-US" dirty="0" smtClean="0"/>
              <a:t> reaction in the lab.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82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 you need for this lesson?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Pencil</a:t>
            </a:r>
          </a:p>
          <a:p>
            <a:r>
              <a:rPr lang="en-US" dirty="0" smtClean="0"/>
              <a:t>Copper Cycle Lab</a:t>
            </a:r>
          </a:p>
          <a:p>
            <a:pPr marL="457200" lvl="1" indent="0">
              <a:buNone/>
            </a:pPr>
            <a:r>
              <a:rPr lang="en-US" dirty="0" smtClean="0"/>
              <a:t>Turn to this page!</a:t>
            </a:r>
            <a:br>
              <a:rPr lang="en-US" dirty="0" smtClean="0"/>
            </a:br>
            <a:r>
              <a:rPr lang="en-US" dirty="0" smtClean="0"/>
              <a:t>You are going to take</a:t>
            </a:r>
            <a:br>
              <a:rPr lang="en-US" dirty="0" smtClean="0"/>
            </a:br>
            <a:r>
              <a:rPr lang="en-US" dirty="0" smtClean="0"/>
              <a:t>notes in this grid and</a:t>
            </a:r>
            <a:br>
              <a:rPr lang="en-US" dirty="0" smtClean="0"/>
            </a:br>
            <a:r>
              <a:rPr lang="en-US" dirty="0" smtClean="0"/>
              <a:t>work to complete the </a:t>
            </a:r>
            <a:br>
              <a:rPr lang="en-US" dirty="0" smtClean="0"/>
            </a:br>
            <a:r>
              <a:rPr lang="en-US" dirty="0" smtClean="0"/>
              <a:t>reaction analysis using </a:t>
            </a:r>
            <a:br>
              <a:rPr lang="en-US" dirty="0" smtClean="0"/>
            </a:br>
            <a:r>
              <a:rPr lang="en-US" dirty="0" smtClean="0"/>
              <a:t>the information in this </a:t>
            </a:r>
            <a:br>
              <a:rPr lang="en-US" dirty="0" smtClean="0"/>
            </a:br>
            <a:r>
              <a:rPr lang="en-US" dirty="0" err="1" smtClean="0"/>
              <a:t>powerpoint</a:t>
            </a:r>
            <a:r>
              <a:rPr lang="en-US" dirty="0" smtClean="0"/>
              <a:t>. 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673" y="1310427"/>
            <a:ext cx="4152545" cy="5229515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>
            <a:off x="3589361" y="2975212"/>
            <a:ext cx="2088108" cy="996287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88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 Chemical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Most chemical reactions occur when substances are in water.</a:t>
            </a:r>
          </a:p>
          <a:p>
            <a:r>
              <a:rPr lang="en-US" sz="3200" dirty="0" smtClean="0"/>
              <a:t>There are 4 processes that can occur when a substance makes contact with water: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/>
              <a:t>Dissolve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/>
              <a:t>Dissociate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/>
              <a:t>Ionize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/>
              <a:t>Precipitate</a:t>
            </a:r>
          </a:p>
        </p:txBody>
      </p:sp>
    </p:spTree>
    <p:extLst>
      <p:ext uri="{BB962C8B-B14F-4D97-AF65-F5344CB8AC3E}">
        <p14:creationId xmlns:p14="http://schemas.microsoft.com/office/powerpoint/2010/main" val="80994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Dissolve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200165"/>
              </p:ext>
            </p:extLst>
          </p:nvPr>
        </p:nvGraphicFramePr>
        <p:xfrm>
          <a:off x="838200" y="1690689"/>
          <a:ext cx="10271078" cy="3932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9770"/>
                <a:gridCol w="4831308"/>
              </a:tblGrid>
              <a:tr h="990580">
                <a:tc>
                  <a:txBody>
                    <a:bodyPr/>
                    <a:lstStyle/>
                    <a:p>
                      <a:pPr lvl="0" algn="ctr"/>
                      <a:r>
                        <a:rPr lang="en-US" sz="2800" dirty="0" smtClean="0"/>
                        <a:t>What is this process?</a:t>
                      </a:r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dirty="0" smtClean="0"/>
                        <a:t>What compounds do this? </a:t>
                      </a:r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941610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When the forces that hold molecules</a:t>
                      </a:r>
                      <a:r>
                        <a:rPr lang="en-US" sz="2800" baseline="0" dirty="0" smtClean="0"/>
                        <a:t> together  </a:t>
                      </a:r>
                      <a:br>
                        <a:rPr lang="en-US" sz="2800" baseline="0" dirty="0" smtClean="0"/>
                      </a:br>
                      <a:r>
                        <a:rPr lang="en-US" sz="2800" baseline="0" dirty="0" smtClean="0"/>
                        <a:t>(intermolecular forces) are broken.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 smtClean="0"/>
                        <a:t>Polar</a:t>
                      </a:r>
                      <a:r>
                        <a:rPr lang="en-US" sz="2800" baseline="0" dirty="0" smtClean="0"/>
                        <a:t> Covalent Molecules 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Ionic Compounds 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Acids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62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294184"/>
              </p:ext>
            </p:extLst>
          </p:nvPr>
        </p:nvGraphicFramePr>
        <p:xfrm>
          <a:off x="958181" y="250210"/>
          <a:ext cx="10275627" cy="6174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75627"/>
              </a:tblGrid>
              <a:tr h="5964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What does dissolving look like? </a:t>
                      </a:r>
                      <a:endParaRPr lang="en-US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572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Here is an example of a sugar cube in water (the sugar cube is green, the water molecules are red and white—the red is the oxygen and the white is</a:t>
                      </a:r>
                      <a:r>
                        <a:rPr lang="en-US" sz="2000" baseline="0" dirty="0" smtClean="0"/>
                        <a:t> the hydrogen)</a:t>
                      </a:r>
                      <a:r>
                        <a:rPr lang="en-US" sz="2000" dirty="0" smtClean="0"/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Sugar is a polar covalent molecule</a:t>
                      </a:r>
                      <a:r>
                        <a:rPr lang="en-US" sz="2000" baseline="0" dirty="0" smtClean="0"/>
                        <a:t>, so it dissolves in water (remember “like dissolves like”).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The water molecules are pulling the individual sugar molecules away from the cube, </a:t>
                      </a:r>
                      <a:r>
                        <a:rPr lang="en-US" sz="2000" i="1" baseline="0" dirty="0" smtClean="0"/>
                        <a:t>dissolving</a:t>
                      </a:r>
                      <a:r>
                        <a:rPr lang="en-US" sz="2000" i="0" baseline="0" dirty="0" smtClean="0"/>
                        <a:t> the sugar cube. 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940" y="1019099"/>
            <a:ext cx="7676107" cy="315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5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Dissociate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229399"/>
              </p:ext>
            </p:extLst>
          </p:nvPr>
        </p:nvGraphicFramePr>
        <p:xfrm>
          <a:off x="838200" y="1690689"/>
          <a:ext cx="10271078" cy="3932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9770"/>
                <a:gridCol w="4831308"/>
              </a:tblGrid>
              <a:tr h="990580">
                <a:tc>
                  <a:txBody>
                    <a:bodyPr/>
                    <a:lstStyle/>
                    <a:p>
                      <a:pPr lvl="0" algn="ctr"/>
                      <a:r>
                        <a:rPr lang="en-US" sz="2800" dirty="0" smtClean="0"/>
                        <a:t>What is this process?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dirty="0" smtClean="0"/>
                        <a:t>What compounds do this? 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41610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When the ionic chemical</a:t>
                      </a:r>
                      <a:r>
                        <a:rPr lang="en-US" sz="2800" baseline="0" dirty="0" smtClean="0"/>
                        <a:t> bonds that hold ions together are broken.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i="1" baseline="0" dirty="0" smtClean="0"/>
                        <a:t>Soluble</a:t>
                      </a:r>
                      <a:r>
                        <a:rPr lang="en-US" sz="2800" i="0" baseline="0" dirty="0" smtClean="0"/>
                        <a:t> ionic compounds</a:t>
                      </a:r>
                      <a:endParaRPr lang="en-US" sz="2800" i="1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519469"/>
              </p:ext>
            </p:extLst>
          </p:nvPr>
        </p:nvGraphicFramePr>
        <p:xfrm>
          <a:off x="958181" y="250210"/>
          <a:ext cx="10275627" cy="61687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75627"/>
              </a:tblGrid>
              <a:tr h="5964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What does dissociating look like? 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72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Here is an example of a salt (</a:t>
                      </a:r>
                      <a:r>
                        <a:rPr lang="en-US" sz="2000" dirty="0" err="1" smtClean="0"/>
                        <a:t>NaCl</a:t>
                      </a:r>
                      <a:r>
                        <a:rPr lang="en-US" sz="2000" dirty="0" smtClean="0"/>
                        <a:t>) crystal in water.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Salt is an ionic compound</a:t>
                      </a:r>
                      <a:r>
                        <a:rPr lang="en-US" sz="2000" baseline="0" dirty="0" smtClean="0"/>
                        <a:t> so it </a:t>
                      </a:r>
                      <a:r>
                        <a:rPr lang="en-US" sz="2000" i="1" baseline="0" dirty="0" smtClean="0"/>
                        <a:t>dissolves </a:t>
                      </a:r>
                      <a:r>
                        <a:rPr lang="en-US" sz="2000" i="0" baseline="0" dirty="0" smtClean="0"/>
                        <a:t> and </a:t>
                      </a:r>
                      <a:r>
                        <a:rPr lang="en-US" sz="2000" i="1" baseline="0" dirty="0" smtClean="0"/>
                        <a:t>dissociates</a:t>
                      </a:r>
                      <a:r>
                        <a:rPr lang="en-US" sz="2000" i="0" baseline="0" dirty="0" smtClean="0"/>
                        <a:t>.</a:t>
                      </a:r>
                      <a:endParaRPr lang="en-US" sz="2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/>
                        <a:t>The water molecules are pulling the individual salt molecules away from each other (</a:t>
                      </a:r>
                      <a:r>
                        <a:rPr lang="en-US" sz="2000" i="1" baseline="0" dirty="0" smtClean="0"/>
                        <a:t>dissolving</a:t>
                      </a:r>
                      <a:r>
                        <a:rPr lang="en-US" sz="2000" i="0" baseline="0" dirty="0" smtClean="0"/>
                        <a:t>) and then are breaking the chemical bonds that hold together the salt compounds (</a:t>
                      </a:r>
                      <a:r>
                        <a:rPr lang="en-US" sz="2000" i="1" baseline="0" dirty="0" smtClean="0"/>
                        <a:t>dissociating</a:t>
                      </a:r>
                      <a:r>
                        <a:rPr lang="en-US" sz="2000" i="0" baseline="0" dirty="0" smtClean="0"/>
                        <a:t>). 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940" y="1019099"/>
            <a:ext cx="7676107" cy="3157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946" y="1019099"/>
            <a:ext cx="4965794" cy="30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8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683474"/>
              </p:ext>
            </p:extLst>
          </p:nvPr>
        </p:nvGraphicFramePr>
        <p:xfrm>
          <a:off x="627797" y="259307"/>
          <a:ext cx="11000096" cy="6090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00096"/>
              </a:tblGrid>
              <a:tr h="4021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Which</a:t>
                      </a:r>
                      <a:r>
                        <a:rPr lang="en-US" sz="2800" baseline="0" dirty="0" smtClean="0"/>
                        <a:t> ionic compounds dissociate?</a:t>
                      </a:r>
                      <a:endParaRPr lang="en-US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572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973389"/>
              </p:ext>
            </p:extLst>
          </p:nvPr>
        </p:nvGraphicFramePr>
        <p:xfrm>
          <a:off x="887104" y="1023581"/>
          <a:ext cx="10522424" cy="5147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8387"/>
                <a:gridCol w="4924037"/>
              </a:tblGrid>
              <a:tr h="546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SOLUBLE 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COMPOUNDS (dissociate</a:t>
                      </a:r>
                      <a:r>
                        <a:rPr lang="en-US" sz="20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in H</a:t>
                      </a:r>
                      <a:r>
                        <a:rPr lang="en-US" sz="2000" b="1" baseline="-25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20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EXCEPTIONS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877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Salts 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of Na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K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and NH</a:t>
                      </a:r>
                      <a:r>
                        <a:rPr lang="en-US" sz="20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none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935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Chlorides 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(Cl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), Bromides (Br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), 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and</a:t>
                      </a:r>
                      <a:b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20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Iodides 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(I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 </a:t>
                      </a:r>
                      <a:r>
                        <a:rPr lang="en-US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20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2000" b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[Called Halide 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Salts 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(the Halogens)]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Ag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Hg</a:t>
                      </a:r>
                      <a:r>
                        <a:rPr lang="en-US" sz="20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+2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Pb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877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Compounds 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containing Fluoride (F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Mg</a:t>
                      </a:r>
                      <a:r>
                        <a:rPr lang="en-US" sz="20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+2</a:t>
                      </a: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Ca</a:t>
                      </a:r>
                      <a:r>
                        <a:rPr lang="en-US" sz="20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+2</a:t>
                      </a: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Sr</a:t>
                      </a:r>
                      <a:r>
                        <a:rPr lang="en-US" sz="20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+2</a:t>
                      </a: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Ba</a:t>
                      </a:r>
                      <a:r>
                        <a:rPr lang="en-US" sz="20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+2</a:t>
                      </a:r>
                      <a:r>
                        <a:rPr lang="en-US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Pb</a:t>
                      </a:r>
                      <a:r>
                        <a:rPr lang="en-US" sz="2000" b="1" baseline="30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935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Nitrates 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(NO</a:t>
                      </a:r>
                      <a:r>
                        <a:rPr lang="en-US" sz="20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), Chlorates (ClO</a:t>
                      </a:r>
                      <a:r>
                        <a:rPr lang="en-US" sz="20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),</a:t>
                      </a:r>
                      <a:b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20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Perchlorates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(ClO</a:t>
                      </a:r>
                      <a:r>
                        <a:rPr lang="en-US" sz="20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), Acetates (C</a:t>
                      </a:r>
                      <a:r>
                        <a:rPr lang="en-US" sz="20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20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20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AgC</a:t>
                      </a:r>
                      <a:r>
                        <a:rPr lang="en-US" sz="20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20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20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and   Hg</a:t>
                      </a:r>
                      <a:r>
                        <a:rPr lang="en-US" sz="2000" b="1" baseline="-25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(C</a:t>
                      </a:r>
                      <a:r>
                        <a:rPr lang="en-US" sz="2000" b="1" baseline="-25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</a:t>
                      </a:r>
                      <a:r>
                        <a:rPr lang="en-US" sz="2000" b="1" baseline="-25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</a:t>
                      </a:r>
                      <a:r>
                        <a:rPr lang="en-US" sz="2000" b="1" baseline="-25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r>
                        <a:rPr lang="en-US" sz="20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8777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Sulfates 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(SO</a:t>
                      </a:r>
                      <a:r>
                        <a:rPr lang="en-US" sz="2000" b="1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-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Sr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+2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Ba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+2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Pb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+2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Ca</a:t>
                      </a:r>
                      <a:r>
                        <a:rPr lang="en-US" sz="2000" b="1" baseline="300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+2</a:t>
                      </a:r>
                      <a:r>
                        <a:rPr lang="en-US" sz="20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20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Ag</a:t>
                      </a:r>
                      <a:r>
                        <a:rPr lang="en-US" sz="2000" b="1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+1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53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Ionize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614072"/>
              </p:ext>
            </p:extLst>
          </p:nvPr>
        </p:nvGraphicFramePr>
        <p:xfrm>
          <a:off x="838200" y="1690689"/>
          <a:ext cx="10271078" cy="3932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9770"/>
                <a:gridCol w="4831308"/>
              </a:tblGrid>
              <a:tr h="990580">
                <a:tc>
                  <a:txBody>
                    <a:bodyPr/>
                    <a:lstStyle/>
                    <a:p>
                      <a:pPr lvl="0" algn="ctr"/>
                      <a:r>
                        <a:rPr lang="en-US" sz="2800" dirty="0" smtClean="0"/>
                        <a:t>What is this process?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dirty="0" smtClean="0"/>
                        <a:t>What compounds do this? </a:t>
                      </a:r>
                      <a:endParaRPr lang="en-US" sz="2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41610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/>
                        <a:t>When the</a:t>
                      </a:r>
                      <a:r>
                        <a:rPr lang="en-US" sz="2800" baseline="0" dirty="0" smtClean="0"/>
                        <a:t> polar covalent chemical bonds are broken and a substance is converted into ions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 dirty="0" smtClean="0"/>
                        <a:t>Acids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0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637</Words>
  <Application>Microsoft Office PowerPoint</Application>
  <PresentationFormat>Widescreen</PresentationFormat>
  <Paragraphs>153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Chemical Process</vt:lpstr>
      <vt:lpstr>What do you need for this lesson? </vt:lpstr>
      <vt:lpstr>What is a Chemical Process?</vt:lpstr>
      <vt:lpstr>Dissolve</vt:lpstr>
      <vt:lpstr>PowerPoint Presentation</vt:lpstr>
      <vt:lpstr>Dissociate</vt:lpstr>
      <vt:lpstr>PowerPoint Presentation</vt:lpstr>
      <vt:lpstr>PowerPoint Presentation</vt:lpstr>
      <vt:lpstr>Ionize</vt:lpstr>
      <vt:lpstr>PowerPoint Presentation</vt:lpstr>
      <vt:lpstr>Precipitate</vt:lpstr>
      <vt:lpstr>PowerPoint Presentation</vt:lpstr>
      <vt:lpstr>PowerPoint Presentation</vt:lpstr>
      <vt:lpstr>PowerPoint Presentation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Process</dc:title>
  <dc:creator>MEGAN KOVACH</dc:creator>
  <cp:lastModifiedBy>MEGAN KOVACH</cp:lastModifiedBy>
  <cp:revision>32</cp:revision>
  <dcterms:created xsi:type="dcterms:W3CDTF">2016-10-19T13:28:03Z</dcterms:created>
  <dcterms:modified xsi:type="dcterms:W3CDTF">2016-10-19T14:16:00Z</dcterms:modified>
</cp:coreProperties>
</file>