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6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7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0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1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9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3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FAA9-B52C-49E1-8BB9-93C64C2C79C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B71E-7EF9-44C4-8806-3ADBC83BE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7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Types of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60738" y="228600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Double Displacement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1064" y="1066958"/>
            <a:ext cx="11304216" cy="519668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Ions switch bonding partners</a:t>
            </a:r>
          </a:p>
          <a:p>
            <a:r>
              <a:rPr lang="en-US" sz="4400" dirty="0"/>
              <a:t>Happens because of a movement of </a:t>
            </a:r>
            <a:r>
              <a:rPr lang="en-US" sz="4400" dirty="0" smtClean="0"/>
              <a:t>ions</a:t>
            </a:r>
            <a:endParaRPr lang="en-US" sz="4400" dirty="0"/>
          </a:p>
          <a:p>
            <a:pPr eaLnBrk="1" hangingPunct="1"/>
            <a:endParaRPr lang="en-US" sz="4400" dirty="0"/>
          </a:p>
          <a:p>
            <a:pPr eaLnBrk="1" hangingPunct="1"/>
            <a:r>
              <a:rPr lang="en-US" sz="4400" dirty="0"/>
              <a:t>AB + CD </a:t>
            </a:r>
            <a:r>
              <a:rPr lang="en-US" sz="4400" dirty="0">
                <a:sym typeface="Wingdings" charset="2"/>
              </a:rPr>
              <a:t> AD + CB</a:t>
            </a:r>
          </a:p>
          <a:p>
            <a:pPr eaLnBrk="1" hangingPunct="1"/>
            <a:endParaRPr lang="en-US" sz="4400" dirty="0">
              <a:sym typeface="Wingdings" charset="2"/>
            </a:endParaRPr>
          </a:p>
          <a:p>
            <a:pPr marL="0" indent="0" eaLnBrk="1" hangingPunct="1">
              <a:buNone/>
            </a:pPr>
            <a:r>
              <a:rPr lang="en-US" sz="4000" dirty="0" smtClean="0">
                <a:sym typeface="Wingdings" charset="2"/>
              </a:rPr>
              <a:t>Example: 	AgNO</a:t>
            </a:r>
            <a:r>
              <a:rPr lang="en-US" sz="4000" baseline="-25000" dirty="0" smtClean="0">
                <a:sym typeface="Wingdings" charset="2"/>
              </a:rPr>
              <a:t>3</a:t>
            </a:r>
            <a:r>
              <a:rPr lang="en-US" sz="4000" dirty="0" smtClean="0">
                <a:sym typeface="Wingdings" charset="2"/>
              </a:rPr>
              <a:t> </a:t>
            </a:r>
            <a:r>
              <a:rPr lang="en-US" sz="4000" dirty="0">
                <a:sym typeface="Wingdings" charset="2"/>
              </a:rPr>
              <a:t>+ </a:t>
            </a:r>
            <a:r>
              <a:rPr lang="en-US" sz="4000" dirty="0" err="1">
                <a:sym typeface="Wingdings" charset="2"/>
              </a:rPr>
              <a:t>NaCl</a:t>
            </a:r>
            <a:r>
              <a:rPr lang="en-US" sz="4000" dirty="0">
                <a:sym typeface="Wingdings" charset="2"/>
              </a:rPr>
              <a:t>  </a:t>
            </a:r>
            <a:r>
              <a:rPr lang="en-US" sz="4000" dirty="0" err="1">
                <a:sym typeface="Wingdings" charset="2"/>
              </a:rPr>
              <a:t>AgCl</a:t>
            </a:r>
            <a:r>
              <a:rPr lang="en-US" sz="4000" dirty="0">
                <a:sym typeface="Wingdings" charset="2"/>
              </a:rPr>
              <a:t> + NaNO</a:t>
            </a:r>
            <a:r>
              <a:rPr lang="en-US" sz="4000" baseline="-25000" dirty="0">
                <a:sym typeface="Wingdings" charset="2"/>
              </a:rPr>
              <a:t>3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4320" y="2720260"/>
            <a:ext cx="337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512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Double Displacement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5378" y="1669961"/>
            <a:ext cx="75438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198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3617" y="395204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Acid-Base Reaction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43944" y="1646238"/>
            <a:ext cx="11075616" cy="45259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4000" dirty="0" smtClean="0"/>
              <a:t>This is a sub-class of a double </a:t>
            </a:r>
            <a:r>
              <a:rPr lang="en-US" sz="4000" dirty="0"/>
              <a:t>d</a:t>
            </a:r>
            <a:r>
              <a:rPr lang="en-US" sz="4000" dirty="0" smtClean="0"/>
              <a:t>isplacement reaction</a:t>
            </a:r>
          </a:p>
          <a:p>
            <a:pPr eaLnBrk="1" hangingPunct="1"/>
            <a:r>
              <a:rPr lang="en-US" sz="4000" dirty="0" smtClean="0"/>
              <a:t>Happens </a:t>
            </a:r>
            <a:r>
              <a:rPr lang="en-US" sz="4000" dirty="0"/>
              <a:t>because of a movement of </a:t>
            </a:r>
            <a:r>
              <a:rPr lang="en-US" sz="4000" dirty="0" smtClean="0"/>
              <a:t>protons (H</a:t>
            </a:r>
            <a:r>
              <a:rPr lang="en-US" sz="4000" baseline="30000" dirty="0" smtClean="0"/>
              <a:t>+</a:t>
            </a:r>
            <a:r>
              <a:rPr lang="en-US" sz="4000" dirty="0" smtClean="0"/>
              <a:t>)</a:t>
            </a:r>
          </a:p>
          <a:p>
            <a:pPr eaLnBrk="1" hangingPunct="1"/>
            <a:r>
              <a:rPr lang="en-US" sz="4000" dirty="0" smtClean="0"/>
              <a:t>The products are ALWAYS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and a salt</a:t>
            </a:r>
            <a:endParaRPr lang="en-US" sz="4000" dirty="0"/>
          </a:p>
          <a:p>
            <a:pPr eaLnBrk="1" hangingPunct="1"/>
            <a:endParaRPr lang="en-US" sz="4000" dirty="0"/>
          </a:p>
          <a:p>
            <a:pPr eaLnBrk="1" hangingPunct="1"/>
            <a:r>
              <a:rPr lang="en-US" sz="4000" dirty="0"/>
              <a:t>AB + CD </a:t>
            </a:r>
            <a:r>
              <a:rPr lang="en-US" sz="4000" dirty="0">
                <a:sym typeface="Wingdings" charset="2"/>
              </a:rPr>
              <a:t> Salt + </a:t>
            </a:r>
            <a:r>
              <a:rPr lang="en-US" sz="4000" dirty="0"/>
              <a:t>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  <a:endParaRPr lang="en-US" sz="4000" dirty="0">
              <a:sym typeface="Wingdings" charset="2"/>
            </a:endParaRPr>
          </a:p>
          <a:p>
            <a:pPr marL="0" indent="0" eaLnBrk="1" hangingPunct="1">
              <a:buNone/>
            </a:pPr>
            <a:endParaRPr lang="en-US" sz="4000" dirty="0" smtClean="0"/>
          </a:p>
          <a:p>
            <a:pPr marL="0" indent="0" eaLnBrk="1" hangingPunct="1">
              <a:buNone/>
            </a:pPr>
            <a:r>
              <a:rPr lang="en-US" sz="4000" dirty="0" smtClean="0"/>
              <a:t>Example:       </a:t>
            </a:r>
            <a:r>
              <a:rPr lang="en-US" sz="4000" dirty="0" err="1" smtClean="0"/>
              <a:t>HCl</a:t>
            </a:r>
            <a:r>
              <a:rPr lang="en-US" sz="4000" dirty="0" smtClean="0"/>
              <a:t> </a:t>
            </a:r>
            <a:r>
              <a:rPr lang="en-US" sz="4000" dirty="0"/>
              <a:t>+ </a:t>
            </a:r>
            <a:r>
              <a:rPr lang="en-US" sz="4000" dirty="0" err="1"/>
              <a:t>NaOH</a:t>
            </a:r>
            <a:r>
              <a:rPr lang="en-US" sz="4000" dirty="0"/>
              <a:t>  →   </a:t>
            </a:r>
            <a:r>
              <a:rPr lang="en-US" sz="4000" dirty="0" err="1"/>
              <a:t>NaCl</a:t>
            </a:r>
            <a:r>
              <a:rPr lang="en-US" sz="4000" dirty="0"/>
              <a:t> + 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</a:p>
          <a:p>
            <a:pPr eaLnBrk="1" hangingPunct="1">
              <a:buFont typeface="Wingdings 2" charset="2"/>
              <a:buNone/>
            </a:pPr>
            <a:r>
              <a:rPr lang="en-US" sz="4000" dirty="0">
                <a:solidFill>
                  <a:srgbClr val="FFFF00"/>
                </a:solidFill>
              </a:rPr>
              <a:t>				</a:t>
            </a:r>
            <a:r>
              <a:rPr lang="en-US" sz="4000" dirty="0">
                <a:solidFill>
                  <a:srgbClr val="FF0000"/>
                </a:solidFill>
              </a:rPr>
              <a:t>        </a:t>
            </a:r>
            <a:r>
              <a:rPr lang="en-US" sz="4000" dirty="0" smtClean="0">
                <a:solidFill>
                  <a:srgbClr val="FF0000"/>
                </a:solidFill>
              </a:rPr>
              <a:t>    		SALT    </a:t>
            </a:r>
            <a:r>
              <a:rPr lang="en-US" sz="4000" dirty="0">
                <a:solidFill>
                  <a:srgbClr val="FF0000"/>
                </a:solidFill>
              </a:rPr>
              <a:t>WATER</a:t>
            </a:r>
          </a:p>
          <a:p>
            <a:pPr eaLnBrk="1" hangingPunct="1">
              <a:buFont typeface="Wingdings 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	         *</a:t>
            </a:r>
            <a:r>
              <a:rPr lang="en-US" sz="2000" dirty="0">
                <a:solidFill>
                  <a:srgbClr val="FF0000"/>
                </a:solidFill>
              </a:rPr>
              <a:t>This is for an acid and a base that are equal strength only.</a:t>
            </a:r>
          </a:p>
        </p:txBody>
      </p:sp>
    </p:spTree>
    <p:extLst>
      <p:ext uri="{BB962C8B-B14F-4D97-AF65-F5344CB8AC3E}">
        <p14:creationId xmlns:p14="http://schemas.microsoft.com/office/powerpoint/2010/main" val="271638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74901" y="0"/>
            <a:ext cx="3871819" cy="660864"/>
          </a:xfrm>
        </p:spPr>
        <p:txBody>
          <a:bodyPr>
            <a:normAutofit fontScale="90000"/>
          </a:bodyPr>
          <a:lstStyle/>
          <a:p>
            <a:pPr marL="54864">
              <a:defRPr/>
            </a:pP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Reaction </a:t>
            </a: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Recap</a:t>
            </a:r>
            <a:endParaRPr lang="en-US" sz="5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09726"/>
            <a:ext cx="11673840" cy="5638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Addition</a:t>
            </a:r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r>
              <a:rPr lang="en-US" dirty="0"/>
              <a:t>		- End with only 1 </a:t>
            </a:r>
            <a:r>
              <a:rPr lang="en-US" dirty="0" smtClean="0"/>
              <a:t>compound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Decomposition </a:t>
            </a:r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r>
              <a:rPr lang="en-US" dirty="0"/>
              <a:t>		– Start with only 1 </a:t>
            </a:r>
            <a:r>
              <a:rPr lang="en-US" dirty="0" smtClean="0"/>
              <a:t>compound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Single Displacement</a:t>
            </a:r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r>
              <a:rPr lang="en-US" dirty="0"/>
              <a:t>		- Each side has a single element and </a:t>
            </a:r>
            <a:r>
              <a:rPr lang="en-US"/>
              <a:t>a </a:t>
            </a:r>
            <a:r>
              <a:rPr lang="en-US" smtClean="0"/>
              <a:t>compound</a:t>
            </a:r>
            <a:endParaRPr lang="en-US" dirty="0"/>
          </a:p>
          <a:p>
            <a:r>
              <a:rPr lang="en-US" dirty="0"/>
              <a:t>Combustion</a:t>
            </a:r>
          </a:p>
          <a:p>
            <a:pPr>
              <a:buNone/>
            </a:pPr>
            <a:r>
              <a:rPr lang="en-US" dirty="0"/>
              <a:t>		- Products will always be CO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and </a:t>
            </a:r>
            <a:r>
              <a:rPr lang="en-US" dirty="0" smtClean="0"/>
              <a:t>ENERGY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Double Displacement</a:t>
            </a:r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r>
              <a:rPr lang="en-US" dirty="0"/>
              <a:t>		- Each side has 2 </a:t>
            </a:r>
            <a:r>
              <a:rPr lang="en-US" dirty="0" smtClean="0"/>
              <a:t>compounds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Acid-Base Reaction</a:t>
            </a:r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r>
              <a:rPr lang="en-US" dirty="0"/>
              <a:t>		- Products will always be H</a:t>
            </a:r>
            <a:r>
              <a:rPr lang="en-US" baseline="-25000" dirty="0"/>
              <a:t>2</a:t>
            </a:r>
            <a:r>
              <a:rPr lang="en-US" dirty="0"/>
              <a:t>O and a </a:t>
            </a:r>
            <a:r>
              <a:rPr lang="en-US" dirty="0" smtClean="0"/>
              <a:t>salt (ionic compound) </a:t>
            </a:r>
            <a:r>
              <a:rPr lang="en-US" dirty="0"/>
              <a:t>of some form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2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3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6 Types of Chemical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69" y="1325563"/>
            <a:ext cx="12313491" cy="56242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All chemical reactions can be described in terms of something moving. The 6 Types of reactions are classified as follows: </a:t>
            </a:r>
          </a:p>
          <a:p>
            <a:r>
              <a:rPr lang="en-US" sz="3600" dirty="0" smtClean="0"/>
              <a:t>Movement of Electrons: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Addition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Decomposition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Single Displacement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Combustion </a:t>
            </a:r>
          </a:p>
          <a:p>
            <a:r>
              <a:rPr lang="en-US" sz="3600" dirty="0" smtClean="0"/>
              <a:t>Movement of Ions: </a:t>
            </a:r>
          </a:p>
          <a:p>
            <a:pPr marL="1428750" lvl="2" indent="-514350">
              <a:buFont typeface="+mj-lt"/>
              <a:buAutoNum type="arabicPeriod" startAt="5"/>
            </a:pPr>
            <a:r>
              <a:rPr lang="en-US" sz="2800" dirty="0" smtClean="0"/>
              <a:t>Double Displacement </a:t>
            </a:r>
          </a:p>
          <a:p>
            <a:r>
              <a:rPr lang="en-US" sz="3600" dirty="0" smtClean="0"/>
              <a:t>Movement of Protons: </a:t>
            </a:r>
          </a:p>
          <a:p>
            <a:pPr marL="1428750" lvl="2" indent="-514350">
              <a:buFont typeface="+mj-lt"/>
              <a:buAutoNum type="arabicPeriod" startAt="6"/>
            </a:pPr>
            <a:r>
              <a:rPr lang="en-US" sz="2800" dirty="0" smtClean="0"/>
              <a:t>Acid-Base</a:t>
            </a:r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4295" y="3071396"/>
            <a:ext cx="36353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2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42938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Sy</a:t>
            </a: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nthesis</a:t>
            </a:r>
            <a:r>
              <a:rPr lang="en-US" sz="5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(Addition)</a:t>
            </a:r>
            <a:endParaRPr lang="en-US" sz="5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11480" y="1758316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400" dirty="0" smtClean="0"/>
              <a:t>Two </a:t>
            </a:r>
            <a:r>
              <a:rPr lang="en-US" sz="4400" dirty="0"/>
              <a:t>or more substances combine to form a new </a:t>
            </a:r>
            <a:r>
              <a:rPr lang="en-US" sz="4400" dirty="0" smtClean="0"/>
              <a:t>compound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dirty="0" smtClean="0"/>
              <a:t>Happens because of a movement of electrons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dirty="0" smtClean="0"/>
              <a:t>There is only ONE PRODUCT! </a:t>
            </a:r>
            <a:endParaRPr lang="en-US" sz="4400" dirty="0"/>
          </a:p>
          <a:p>
            <a:pPr eaLnBrk="1" hangingPunct="1">
              <a:lnSpc>
                <a:spcPct val="90000"/>
              </a:lnSpc>
            </a:pPr>
            <a:endParaRPr lang="en-US" sz="4400" dirty="0"/>
          </a:p>
          <a:p>
            <a:pPr eaLnBrk="1" hangingPunct="1">
              <a:lnSpc>
                <a:spcPct val="90000"/>
              </a:lnSpc>
            </a:pPr>
            <a:r>
              <a:rPr lang="en-US" sz="4400" dirty="0"/>
              <a:t>A + B </a:t>
            </a:r>
            <a:r>
              <a:rPr lang="en-US" sz="4400" dirty="0">
                <a:sym typeface="Wingdings" charset="2"/>
              </a:rPr>
              <a:t> AB</a:t>
            </a:r>
          </a:p>
          <a:p>
            <a:pPr eaLnBrk="1" hangingPunct="1">
              <a:lnSpc>
                <a:spcPct val="90000"/>
              </a:lnSpc>
            </a:pPr>
            <a:endParaRPr lang="en-US" sz="4400" dirty="0">
              <a:sym typeface="Wingdings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4400" dirty="0" smtClean="0"/>
              <a:t>Example: 	Fe </a:t>
            </a:r>
            <a:r>
              <a:rPr lang="en-US" sz="4400" dirty="0"/>
              <a:t>+ O</a:t>
            </a:r>
            <a:r>
              <a:rPr lang="en-US" sz="4400" baseline="-25000" dirty="0"/>
              <a:t>2</a:t>
            </a:r>
            <a:r>
              <a:rPr lang="en-US" sz="4400" dirty="0">
                <a:sym typeface="Wingdings" charset="2"/>
              </a:rPr>
              <a:t> Fe</a:t>
            </a:r>
            <a:r>
              <a:rPr lang="en-US" sz="4400" baseline="-25000" dirty="0">
                <a:sym typeface="Wingdings" charset="2"/>
              </a:rPr>
              <a:t>2</a:t>
            </a:r>
            <a:r>
              <a:rPr lang="en-US" sz="4400" dirty="0">
                <a:sym typeface="Wingdings" charset="2"/>
              </a:rPr>
              <a:t>O</a:t>
            </a:r>
            <a:r>
              <a:rPr lang="en-US" sz="4400" baseline="-25000" dirty="0">
                <a:sym typeface="Wingdings" charset="2"/>
              </a:rPr>
              <a:t>3</a:t>
            </a:r>
            <a:endParaRPr lang="en-US" sz="4400" baseline="-250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3360" y="4001294"/>
            <a:ext cx="335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04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Addition (Synthesis)</a:t>
            </a:r>
          </a:p>
        </p:txBody>
      </p:sp>
      <p:pic>
        <p:nvPicPr>
          <p:cNvPr id="18435" name="Picture 2" descr="http://www.chemistryland.com/CHM130S/08-Equations/TypesReactions/Synthesi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03350"/>
            <a:ext cx="7467600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980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6872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Decomposition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43840" y="1679872"/>
            <a:ext cx="11689080" cy="476664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4400" dirty="0"/>
              <a:t>Compounds are broken down into two or more smaller </a:t>
            </a:r>
            <a:r>
              <a:rPr lang="en-US" sz="4400" dirty="0" smtClean="0"/>
              <a:t>compounds</a:t>
            </a:r>
          </a:p>
          <a:p>
            <a:r>
              <a:rPr lang="en-US" sz="4400" dirty="0"/>
              <a:t>Happens because of a movement of electrons</a:t>
            </a:r>
          </a:p>
          <a:p>
            <a:pPr eaLnBrk="1" hangingPunct="1"/>
            <a:r>
              <a:rPr lang="en-US" sz="4400" dirty="0" smtClean="0"/>
              <a:t>There is only ONE REACTANT!</a:t>
            </a:r>
          </a:p>
          <a:p>
            <a:pPr eaLnBrk="1" hangingPunct="1"/>
            <a:endParaRPr lang="en-US" sz="4400" dirty="0"/>
          </a:p>
          <a:p>
            <a:pPr eaLnBrk="1" hangingPunct="1"/>
            <a:endParaRPr lang="en-US" sz="4400" dirty="0"/>
          </a:p>
          <a:p>
            <a:pPr eaLnBrk="1" hangingPunct="1"/>
            <a:r>
              <a:rPr lang="en-US" sz="4400" dirty="0"/>
              <a:t>AB </a:t>
            </a:r>
            <a:r>
              <a:rPr lang="en-US" sz="4400" dirty="0">
                <a:sym typeface="Wingdings" charset="2"/>
              </a:rPr>
              <a:t> A + B</a:t>
            </a:r>
          </a:p>
          <a:p>
            <a:pPr eaLnBrk="1" hangingPunct="1"/>
            <a:endParaRPr lang="en-US" sz="4400" dirty="0">
              <a:sym typeface="Wingdings" charset="2"/>
            </a:endParaRPr>
          </a:p>
          <a:p>
            <a:pPr marL="0" indent="0" eaLnBrk="1" hangingPunct="1">
              <a:buNone/>
            </a:pPr>
            <a:r>
              <a:rPr lang="en-US" sz="4400" dirty="0" smtClean="0">
                <a:sym typeface="Wingdings" charset="2"/>
              </a:rPr>
              <a:t>Example: 	SiCl</a:t>
            </a:r>
            <a:r>
              <a:rPr lang="en-US" sz="4400" baseline="-25000" dirty="0" smtClean="0">
                <a:sym typeface="Wingdings" charset="2"/>
              </a:rPr>
              <a:t>4</a:t>
            </a:r>
            <a:r>
              <a:rPr lang="en-US" sz="4400" dirty="0" smtClean="0">
                <a:sym typeface="Wingdings" charset="2"/>
              </a:rPr>
              <a:t> </a:t>
            </a:r>
            <a:r>
              <a:rPr lang="en-US" sz="4400" dirty="0">
                <a:sym typeface="Wingdings" charset="2"/>
              </a:rPr>
              <a:t>  Si + </a:t>
            </a:r>
            <a:r>
              <a:rPr lang="en-US" sz="4400" dirty="0" smtClean="0">
                <a:sym typeface="Wingdings" charset="2"/>
              </a:rPr>
              <a:t>Cl</a:t>
            </a:r>
            <a:r>
              <a:rPr lang="en-US" sz="4400" baseline="-25000" dirty="0" smtClean="0">
                <a:sym typeface="Wingdings" charset="2"/>
              </a:rPr>
              <a:t>2</a:t>
            </a:r>
            <a:endParaRPr lang="en-US" sz="4400" baseline="-25000" dirty="0">
              <a:sym typeface="Wingdings" charset="2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5080" y="3947161"/>
            <a:ext cx="4800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080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Decomposition</a:t>
            </a:r>
          </a:p>
        </p:txBody>
      </p:sp>
      <p:pic>
        <p:nvPicPr>
          <p:cNvPr id="20483" name="Picture 2" descr="http://www.chemistryland.com/CHM130S/08-Equations/TypesReactions/Decomposi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1" y="1371600"/>
            <a:ext cx="751046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123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84953" y="152400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Single Displacement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95459" y="1295400"/>
            <a:ext cx="10993621" cy="4530725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4400" dirty="0"/>
              <a:t>One element replaces another in a </a:t>
            </a:r>
            <a:r>
              <a:rPr lang="en-US" sz="4400" dirty="0" smtClean="0"/>
              <a:t>compound</a:t>
            </a:r>
          </a:p>
          <a:p>
            <a:r>
              <a:rPr lang="en-US" sz="4400" dirty="0"/>
              <a:t>Happens because of a movement of electrons</a:t>
            </a:r>
          </a:p>
          <a:p>
            <a:pPr eaLnBrk="1" hangingPunct="1"/>
            <a:r>
              <a:rPr lang="en-US" sz="4400" dirty="0" smtClean="0"/>
              <a:t>There is a SINGLE element on both sides of the reactions. </a:t>
            </a:r>
            <a:endParaRPr lang="en-US" sz="4400" dirty="0"/>
          </a:p>
          <a:p>
            <a:pPr eaLnBrk="1" hangingPunct="1"/>
            <a:endParaRPr lang="en-US" sz="4400" dirty="0"/>
          </a:p>
          <a:p>
            <a:pPr eaLnBrk="1" hangingPunct="1"/>
            <a:endParaRPr lang="en-US" sz="4400" dirty="0"/>
          </a:p>
          <a:p>
            <a:pPr eaLnBrk="1" hangingPunct="1"/>
            <a:r>
              <a:rPr lang="en-US" sz="4400" dirty="0"/>
              <a:t>AX + B </a:t>
            </a:r>
            <a:r>
              <a:rPr lang="en-US" sz="4400" dirty="0">
                <a:sym typeface="Wingdings" charset="2"/>
              </a:rPr>
              <a:t> BX + A</a:t>
            </a:r>
          </a:p>
          <a:p>
            <a:pPr eaLnBrk="1" hangingPunct="1"/>
            <a:endParaRPr lang="en-US" sz="4400" dirty="0">
              <a:sym typeface="Wingdings" charset="2"/>
            </a:endParaRPr>
          </a:p>
          <a:p>
            <a:pPr marL="0" indent="0" eaLnBrk="1" hangingPunct="1">
              <a:buNone/>
            </a:pPr>
            <a:r>
              <a:rPr lang="en-US" sz="4400" dirty="0" smtClean="0">
                <a:sym typeface="Wingdings" charset="2"/>
              </a:rPr>
              <a:t>Example: Ca </a:t>
            </a:r>
            <a:r>
              <a:rPr lang="en-US" sz="4400" dirty="0">
                <a:sym typeface="Wingdings" charset="2"/>
              </a:rPr>
              <a:t>+ </a:t>
            </a:r>
            <a:r>
              <a:rPr lang="en-US" sz="4400" dirty="0" smtClean="0">
                <a:sym typeface="Wingdings" charset="2"/>
              </a:rPr>
              <a:t> </a:t>
            </a:r>
            <a:r>
              <a:rPr lang="en-US" sz="4400" dirty="0" err="1">
                <a:sym typeface="Wingdings" charset="2"/>
              </a:rPr>
              <a:t>HCl</a:t>
            </a:r>
            <a:r>
              <a:rPr lang="en-US" sz="4400" dirty="0">
                <a:sym typeface="Wingdings" charset="2"/>
              </a:rPr>
              <a:t>     CaCl</a:t>
            </a:r>
            <a:r>
              <a:rPr lang="en-US" sz="4400" baseline="-25000" dirty="0">
                <a:sym typeface="Wingdings" charset="2"/>
              </a:rPr>
              <a:t>2</a:t>
            </a:r>
            <a:r>
              <a:rPr lang="en-US" sz="4400" dirty="0">
                <a:sym typeface="Wingdings" charset="2"/>
              </a:rPr>
              <a:t> + H</a:t>
            </a:r>
            <a:r>
              <a:rPr lang="en-US" sz="4400" baseline="-25000" dirty="0">
                <a:sym typeface="Wingdings" charset="2"/>
              </a:rPr>
              <a:t>2</a:t>
            </a:r>
          </a:p>
          <a:p>
            <a:pPr eaLnBrk="1" hangingPunct="1">
              <a:buFont typeface="Wingdings" charset="2"/>
              <a:buNone/>
            </a:pPr>
            <a:endParaRPr lang="en-US" sz="4400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8191" y="3286125"/>
            <a:ext cx="32099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684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Single Displacement</a:t>
            </a:r>
          </a:p>
        </p:txBody>
      </p:sp>
      <p:pic>
        <p:nvPicPr>
          <p:cNvPr id="22531" name="Picture 2" descr="Single replacement animati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1" y="1752600"/>
            <a:ext cx="850106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95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1949" y="361571"/>
            <a:ext cx="8229600" cy="1143000"/>
          </a:xfrm>
        </p:spPr>
        <p:txBody>
          <a:bodyPr/>
          <a:lstStyle/>
          <a:p>
            <a:pPr marL="54864">
              <a:defRPr/>
            </a:pPr>
            <a:r>
              <a:rPr lang="en-US" sz="5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Combustion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80811" y="1504571"/>
            <a:ext cx="11573814" cy="45259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4000" dirty="0"/>
              <a:t>Carbon compound combines with oxygen to release carbon dioxide and water and </a:t>
            </a:r>
            <a:r>
              <a:rPr lang="en-US" sz="4000" dirty="0" smtClean="0">
                <a:solidFill>
                  <a:srgbClr val="FF0000"/>
                </a:solidFill>
              </a:rPr>
              <a:t>energy</a:t>
            </a:r>
          </a:p>
          <a:p>
            <a:r>
              <a:rPr lang="en-US" sz="4000" dirty="0"/>
              <a:t>Happens because of a movement of </a:t>
            </a:r>
            <a:r>
              <a:rPr lang="en-US" sz="4000" dirty="0" smtClean="0"/>
              <a:t>electrons</a:t>
            </a:r>
          </a:p>
          <a:p>
            <a:r>
              <a:rPr lang="en-US" sz="4000" dirty="0" smtClean="0"/>
              <a:t>The products are ALWAYS 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and H</a:t>
            </a:r>
            <a:r>
              <a:rPr lang="en-US" sz="4000" baseline="-25000" dirty="0" smtClean="0"/>
              <a:t>2</a:t>
            </a:r>
            <a:r>
              <a:rPr lang="en-US" sz="4000" dirty="0"/>
              <a:t>O</a:t>
            </a:r>
          </a:p>
          <a:p>
            <a:pPr marL="0" indent="0" eaLnBrk="1" hangingPunct="1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4000" dirty="0"/>
              <a:t>Hydrocarbon  +  O</a:t>
            </a:r>
            <a:r>
              <a:rPr lang="en-US" sz="4000" baseline="-25000" dirty="0"/>
              <a:t>2</a:t>
            </a:r>
            <a:r>
              <a:rPr lang="en-US" sz="4000" dirty="0" smtClean="0">
                <a:sym typeface="Wingdings" charset="2"/>
              </a:rPr>
              <a:t></a:t>
            </a:r>
            <a:r>
              <a:rPr lang="en-US" sz="4000" dirty="0" smtClean="0"/>
              <a:t> </a:t>
            </a:r>
            <a:r>
              <a:rPr lang="en-US" sz="4000" dirty="0"/>
              <a:t> </a:t>
            </a:r>
            <a:r>
              <a:rPr lang="en-US" sz="4000" dirty="0" smtClean="0"/>
              <a:t>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 </a:t>
            </a:r>
            <a:r>
              <a:rPr lang="en-US" sz="4000" dirty="0"/>
              <a:t>+   H</a:t>
            </a:r>
            <a:r>
              <a:rPr lang="en-US" sz="4000" baseline="-25000" dirty="0"/>
              <a:t>2</a:t>
            </a:r>
            <a:r>
              <a:rPr lang="en-US" sz="4000" dirty="0"/>
              <a:t>0   + </a:t>
            </a:r>
            <a:r>
              <a:rPr lang="en-US" sz="4000" dirty="0">
                <a:solidFill>
                  <a:srgbClr val="FF0000"/>
                </a:solidFill>
              </a:rPr>
              <a:t> energy!</a:t>
            </a:r>
          </a:p>
          <a:p>
            <a:pPr marL="0" indent="0" eaLnBrk="1" hangingPunct="1">
              <a:buNone/>
            </a:pPr>
            <a:endParaRPr lang="en-US" sz="4000" dirty="0"/>
          </a:p>
          <a:p>
            <a:pPr marL="0" indent="0" eaLnBrk="1" hangingPunct="1">
              <a:buNone/>
            </a:pPr>
            <a:r>
              <a:rPr lang="en-US" sz="4000" dirty="0" smtClean="0"/>
              <a:t>Example: 	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</a:t>
            </a:r>
            <a:r>
              <a:rPr lang="en-US" sz="4000" dirty="0"/>
              <a:t>+ </a:t>
            </a:r>
            <a:r>
              <a:rPr lang="en-US" sz="4000" dirty="0" smtClean="0"/>
              <a:t> </a:t>
            </a:r>
            <a:r>
              <a:rPr lang="en-US" sz="4000" dirty="0"/>
              <a:t>O</a:t>
            </a:r>
            <a:r>
              <a:rPr lang="en-US" sz="4000" baseline="-25000" dirty="0"/>
              <a:t>2</a:t>
            </a:r>
            <a:r>
              <a:rPr lang="en-US" sz="4000" dirty="0">
                <a:sym typeface="Wingdings" charset="2"/>
              </a:rPr>
              <a:t> </a:t>
            </a:r>
            <a:r>
              <a:rPr lang="en-US" sz="4000" dirty="0" smtClean="0">
                <a:sym typeface="Wingdings" charset="2"/>
              </a:rPr>
              <a:t> </a:t>
            </a:r>
            <a:r>
              <a:rPr lang="en-US" sz="4000" dirty="0">
                <a:sym typeface="Wingdings" charset="2"/>
              </a:rPr>
              <a:t>CO</a:t>
            </a:r>
            <a:r>
              <a:rPr lang="en-US" sz="4000" baseline="-25000" dirty="0">
                <a:sym typeface="Wingdings" charset="2"/>
              </a:rPr>
              <a:t>2</a:t>
            </a:r>
            <a:r>
              <a:rPr lang="en-US" sz="4000" dirty="0">
                <a:sym typeface="Wingdings" charset="2"/>
              </a:rPr>
              <a:t> + </a:t>
            </a:r>
            <a:r>
              <a:rPr lang="en-US" sz="4000" dirty="0" smtClean="0">
                <a:sym typeface="Wingdings" charset="2"/>
              </a:rPr>
              <a:t> H</a:t>
            </a:r>
            <a:r>
              <a:rPr lang="en-US" sz="4000" baseline="-25000" dirty="0" smtClean="0">
                <a:sym typeface="Wingdings" charset="2"/>
              </a:rPr>
              <a:t>2</a:t>
            </a:r>
            <a:r>
              <a:rPr lang="en-US" sz="4000" dirty="0">
                <a:sym typeface="Wingdings" charset="2"/>
              </a:rPr>
              <a:t>O</a:t>
            </a:r>
            <a:endParaRPr lang="en-US" sz="4000" dirty="0">
              <a:sym typeface="Wingdings" charset="2"/>
            </a:endParaRPr>
          </a:p>
          <a:p>
            <a:pPr marL="457200" lvl="1" indent="0" eaLnBrk="1" hangingPunct="1">
              <a:buNone/>
            </a:pPr>
            <a:r>
              <a:rPr lang="en-US" sz="1800" dirty="0" smtClean="0">
                <a:solidFill>
                  <a:srgbClr val="FF0000"/>
                </a:solidFill>
                <a:sym typeface="Wingdings" charset="2"/>
              </a:rPr>
              <a:t>			But </a:t>
            </a:r>
            <a:r>
              <a:rPr lang="en-US" sz="1800" dirty="0">
                <a:solidFill>
                  <a:srgbClr val="FF0000"/>
                </a:solidFill>
                <a:sym typeface="Wingdings" charset="2"/>
              </a:rPr>
              <a:t>don’t forget that ENERY is a product too (heat, light, etc)…</a:t>
            </a:r>
          </a:p>
        </p:txBody>
      </p:sp>
    </p:spTree>
    <p:extLst>
      <p:ext uri="{BB962C8B-B14F-4D97-AF65-F5344CB8AC3E}">
        <p14:creationId xmlns:p14="http://schemas.microsoft.com/office/powerpoint/2010/main" val="251730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274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Wingdings 2</vt:lpstr>
      <vt:lpstr>Office Theme</vt:lpstr>
      <vt:lpstr>Types of Reactions</vt:lpstr>
      <vt:lpstr>6 Types of Chemical Reactions</vt:lpstr>
      <vt:lpstr>Synthesis (Addition)</vt:lpstr>
      <vt:lpstr>Addition (Synthesis)</vt:lpstr>
      <vt:lpstr>Decomposition</vt:lpstr>
      <vt:lpstr>Decomposition</vt:lpstr>
      <vt:lpstr>Single Displacement</vt:lpstr>
      <vt:lpstr>Single Displacement</vt:lpstr>
      <vt:lpstr>Combustion</vt:lpstr>
      <vt:lpstr>Double Displacement</vt:lpstr>
      <vt:lpstr>Double Displacement</vt:lpstr>
      <vt:lpstr>Acid-Base Reaction</vt:lpstr>
      <vt:lpstr>Reaction Recap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Reactions</dc:title>
  <dc:creator>MEGAN KOVACH</dc:creator>
  <cp:lastModifiedBy>MEGAN KOVACH</cp:lastModifiedBy>
  <cp:revision>22</cp:revision>
  <dcterms:created xsi:type="dcterms:W3CDTF">2016-10-14T11:08:51Z</dcterms:created>
  <dcterms:modified xsi:type="dcterms:W3CDTF">2016-10-19T12:10:31Z</dcterms:modified>
</cp:coreProperties>
</file>