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4" r:id="rId2"/>
    <p:sldId id="264" r:id="rId3"/>
    <p:sldId id="274" r:id="rId4"/>
    <p:sldId id="275" r:id="rId5"/>
    <p:sldId id="296" r:id="rId6"/>
    <p:sldId id="297" r:id="rId7"/>
    <p:sldId id="299" r:id="rId8"/>
    <p:sldId id="300" r:id="rId9"/>
    <p:sldId id="294" r:id="rId10"/>
    <p:sldId id="301" r:id="rId11"/>
    <p:sldId id="277" r:id="rId12"/>
    <p:sldId id="295" r:id="rId13"/>
    <p:sldId id="270" r:id="rId14"/>
    <p:sldId id="272" r:id="rId15"/>
    <p:sldId id="271" r:id="rId16"/>
    <p:sldId id="273" r:id="rId17"/>
    <p:sldId id="302" r:id="rId18"/>
    <p:sldId id="280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66" autoAdjust="0"/>
    <p:restoredTop sz="94660"/>
  </p:normalViewPr>
  <p:slideViewPr>
    <p:cSldViewPr>
      <p:cViewPr varScale="1">
        <p:scale>
          <a:sx n="70" d="100"/>
          <a:sy n="70" d="100"/>
        </p:scale>
        <p:origin x="5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46777-3FC3-4CE2-B2FB-7D54E439CB46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702BB-7D35-471C-99B9-23FD736A59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09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5</a:t>
            </a:r>
            <a:r>
              <a:rPr lang="en-US" baseline="0" dirty="0" smtClean="0"/>
              <a:t> x 10^-3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5.05 x 10^3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8 x 10^-3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1 x 10^3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1 x 10^6</a:t>
            </a:r>
            <a:endParaRPr lang="en-US" baseline="30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9F695-44D3-46EF-8544-8BA743FF612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21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15A0-0D8C-4D5C-91BB-C9EAD319DCE4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9017-50A0-4C4A-9FE5-FF6DAFD03E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1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15A0-0D8C-4D5C-91BB-C9EAD319DCE4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9017-50A0-4C4A-9FE5-FF6DAFD03E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80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15A0-0D8C-4D5C-91BB-C9EAD319DCE4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9017-50A0-4C4A-9FE5-FF6DAFD03E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47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15A0-0D8C-4D5C-91BB-C9EAD319DCE4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9017-50A0-4C4A-9FE5-FF6DAFD03E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668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15A0-0D8C-4D5C-91BB-C9EAD319DCE4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9017-50A0-4C4A-9FE5-FF6DAFD03E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44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15A0-0D8C-4D5C-91BB-C9EAD319DCE4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9017-50A0-4C4A-9FE5-FF6DAFD03E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2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15A0-0D8C-4D5C-91BB-C9EAD319DCE4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9017-50A0-4C4A-9FE5-FF6DAFD03E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433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15A0-0D8C-4D5C-91BB-C9EAD319DCE4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9017-50A0-4C4A-9FE5-FF6DAFD03E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40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15A0-0D8C-4D5C-91BB-C9EAD319DCE4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9017-50A0-4C4A-9FE5-FF6DAFD03E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386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15A0-0D8C-4D5C-91BB-C9EAD319DCE4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9017-50A0-4C4A-9FE5-FF6DAFD03E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304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15A0-0D8C-4D5C-91BB-C9EAD319DCE4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9017-50A0-4C4A-9FE5-FF6DAFD03E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581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415A0-0D8C-4D5C-91BB-C9EAD319DCE4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99017-50A0-4C4A-9FE5-FF6DAFD03E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3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RjGarICal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Scientific Notation and Significant Figures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536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So…. What about the “Glug”?</a:t>
            </a:r>
            <a:endParaRPr lang="en-US" dirty="0"/>
          </a:p>
        </p:txBody>
      </p:sp>
      <p:pic>
        <p:nvPicPr>
          <p:cNvPr id="4" name="Picture 2" descr="Image result for paint stir stic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461" y="1417638"/>
            <a:ext cx="6643077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46482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What is the limit of precision for this instrument?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7565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4">
              <a:lumMod val="40000"/>
              <a:lumOff val="60000"/>
            </a:schemeClr>
          </a:solidFill>
          <a:ln w="57150">
            <a:solidFill>
              <a:srgbClr val="7030A0"/>
            </a:solidFill>
          </a:ln>
        </p:spPr>
        <p:txBody>
          <a:bodyPr/>
          <a:lstStyle/>
          <a:p>
            <a:r>
              <a:rPr lang="en-US" dirty="0" smtClean="0"/>
              <a:t>Do all numbers matter?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4731" y="1485900"/>
            <a:ext cx="4871113" cy="47244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Not all numbers in a value are “significant.”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     </a:t>
            </a:r>
            <a:r>
              <a:rPr lang="en-US" b="1" u="sng" dirty="0" smtClean="0"/>
              <a:t>Significant figures </a:t>
            </a:r>
            <a:r>
              <a:rPr lang="en-US" dirty="0" smtClean="0"/>
              <a:t>show the accuracy and precision of a measurement.</a:t>
            </a:r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56" b="7680"/>
          <a:stretch>
            <a:fillRect/>
          </a:stretch>
        </p:blipFill>
        <p:spPr bwMode="auto">
          <a:xfrm>
            <a:off x="4572000" y="1371600"/>
            <a:ext cx="19812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562600" y="16764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18288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 many mL are in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this graduated cylinder? </a:t>
            </a:r>
            <a:endParaRPr lang="en-US" sz="24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1850" y="3562529"/>
            <a:ext cx="1504950" cy="1371600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H="1">
            <a:off x="5638800" y="4248329"/>
            <a:ext cx="2133600" cy="18871"/>
          </a:xfrm>
          <a:prstGeom prst="straightConnector1">
            <a:avLst/>
          </a:prstGeom>
          <a:ln w="762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705600" y="505203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Reading at the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meniscus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29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10" grpId="0" build="allAtOnce"/>
      <p:bldP spid="17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4</a:t>
            </a:r>
            <a:r>
              <a:rPr lang="en-US" dirty="0" smtClean="0"/>
              <a:t> Rules to Remember: </a:t>
            </a:r>
            <a:endParaRPr lang="en-US" dirty="0" smtClean="0"/>
          </a:p>
          <a:p>
            <a:r>
              <a:rPr lang="en-US" dirty="0" smtClean="0"/>
              <a:t>Non-zero </a:t>
            </a:r>
            <a:r>
              <a:rPr lang="en-US" dirty="0" smtClean="0"/>
              <a:t>Numbers are ALWAYS Significant</a:t>
            </a:r>
          </a:p>
          <a:p>
            <a:r>
              <a:rPr lang="en-US" dirty="0" smtClean="0"/>
              <a:t>Sandwiched Zeros are ALWAYS Significant</a:t>
            </a:r>
            <a:endParaRPr lang="en-US" dirty="0" smtClean="0"/>
          </a:p>
          <a:p>
            <a:r>
              <a:rPr lang="en-US" dirty="0" smtClean="0"/>
              <a:t>Leading </a:t>
            </a:r>
            <a:r>
              <a:rPr lang="en-US" dirty="0" smtClean="0"/>
              <a:t>Zeros are NEVER Significant </a:t>
            </a:r>
          </a:p>
          <a:p>
            <a:r>
              <a:rPr lang="en-US" dirty="0" smtClean="0"/>
              <a:t>Trailing Zeros are SOMETIMES Significant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25695" y="191295"/>
            <a:ext cx="8229600" cy="868362"/>
          </a:xfrm>
          <a:solidFill>
            <a:schemeClr val="accent4">
              <a:lumMod val="40000"/>
              <a:lumOff val="60000"/>
            </a:schemeClr>
          </a:solidFill>
          <a:ln w="57150"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Counting Significant Figures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75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ln w="38100"/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Calibri (Headings)"/>
              </a:rPr>
              <a:t>NON-ZERO NUMBERS</a:t>
            </a:r>
          </a:p>
        </p:txBody>
      </p:sp>
      <p:sp>
        <p:nvSpPr>
          <p:cNvPr id="686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295400"/>
            <a:ext cx="8458200" cy="38862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70000"/>
              </a:lnSpc>
              <a:spcAft>
                <a:spcPts val="0"/>
              </a:spcAft>
              <a:buClr>
                <a:schemeClr val="tx2"/>
              </a:buClr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274320" indent="-274320" eaLnBrk="1" fontAlgn="auto" hangingPunct="1">
              <a:lnSpc>
                <a:spcPct val="70000"/>
              </a:lnSpc>
              <a:spcAft>
                <a:spcPts val="0"/>
              </a:spcAft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en-US" sz="2400" dirty="0" smtClean="0"/>
              <a:t>			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Value		      	       Sig Figs</a:t>
            </a:r>
          </a:p>
          <a:p>
            <a:pPr marL="274320" indent="-274320" eaLnBrk="1" fontAlgn="auto" hangingPunct="1">
              <a:lnSpc>
                <a:spcPct val="13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2400" dirty="0" smtClean="0"/>
              <a:t>			8 mm	          			1</a:t>
            </a:r>
          </a:p>
          <a:p>
            <a:pPr marL="274320" indent="-274320" eaLnBrk="1" fontAlgn="auto" hangingPunct="1">
              <a:lnSpc>
                <a:spcPct val="13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2400" dirty="0" smtClean="0"/>
              <a:t>			42 </a:t>
            </a:r>
            <a:r>
              <a:rPr lang="en-US" sz="2400" dirty="0" err="1" smtClean="0"/>
              <a:t>lbs</a:t>
            </a:r>
            <a:r>
              <a:rPr lang="en-US" sz="2400" dirty="0" smtClean="0"/>
              <a:t>				</a:t>
            </a:r>
            <a:r>
              <a:rPr lang="en-US" sz="2400" dirty="0" smtClean="0"/>
              <a:t>?</a:t>
            </a:r>
          </a:p>
          <a:p>
            <a:pPr marL="274320" indent="-274320" eaLnBrk="1" fontAlgn="auto" hangingPunct="1">
              <a:lnSpc>
                <a:spcPct val="13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2400" dirty="0"/>
              <a:t>	</a:t>
            </a:r>
            <a:r>
              <a:rPr lang="en-US" sz="2400" dirty="0" smtClean="0"/>
              <a:t>		678 mm			?</a:t>
            </a:r>
          </a:p>
          <a:p>
            <a:pPr marL="274320" indent="-274320" eaLnBrk="1" fontAlgn="auto" hangingPunct="1">
              <a:lnSpc>
                <a:spcPct val="13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2400" dirty="0"/>
              <a:t>	</a:t>
            </a:r>
            <a:r>
              <a:rPr lang="en-US" sz="2400" dirty="0" smtClean="0"/>
              <a:t>		9 </a:t>
            </a:r>
            <a:r>
              <a:rPr lang="en-US" sz="2400" dirty="0" err="1" smtClean="0"/>
              <a:t>lbs</a:t>
            </a:r>
            <a:r>
              <a:rPr lang="en-US" sz="2400" dirty="0" smtClean="0"/>
              <a:t>				?</a:t>
            </a:r>
            <a:endParaRPr lang="en-US" sz="2400" dirty="0" smtClean="0"/>
          </a:p>
          <a:p>
            <a:pPr marL="274320" indent="-274320" eaLnBrk="1" fontAlgn="auto" hangingPunct="1">
              <a:lnSpc>
                <a:spcPct val="13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2400" dirty="0" smtClean="0"/>
              <a:t>			</a:t>
            </a:r>
            <a:endParaRPr lang="en-US" sz="2000" dirty="0" smtClean="0"/>
          </a:p>
          <a:p>
            <a:pPr marL="274320" indent="-274320" eaLnBrk="1" fontAlgn="auto" hangingPunct="1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48898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ln w="38100"/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Calibri (Headings)"/>
              </a:rPr>
              <a:t>SANDWICHED ZEROS</a:t>
            </a:r>
            <a:endParaRPr lang="en-US" sz="4000" dirty="0" smtClean="0">
              <a:solidFill>
                <a:schemeClr val="accent4">
                  <a:lumMod val="75000"/>
                </a:schemeClr>
              </a:solidFill>
              <a:latin typeface="Calibri (Headings)"/>
            </a:endParaRPr>
          </a:p>
        </p:txBody>
      </p:sp>
      <p:sp>
        <p:nvSpPr>
          <p:cNvPr id="696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600200"/>
            <a:ext cx="8686800" cy="48006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70000"/>
              </a:lnSpc>
              <a:spcAft>
                <a:spcPts val="0"/>
              </a:spcAft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en-US" sz="2400" b="1" dirty="0" smtClean="0"/>
              <a:t>			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Value	  		     Sig Figs	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274320" indent="-274320" eaLnBrk="1" fontAlgn="auto" hangingPunct="1">
              <a:lnSpc>
                <a:spcPct val="14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2400" dirty="0" smtClean="0"/>
              <a:t>			50.8 mm			3</a:t>
            </a:r>
          </a:p>
          <a:p>
            <a:pPr marL="274320" indent="-274320" eaLnBrk="1" fontAlgn="auto" hangingPunct="1">
              <a:lnSpc>
                <a:spcPct val="14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2400" dirty="0" smtClean="0"/>
              <a:t>			2001 min			4</a:t>
            </a:r>
          </a:p>
          <a:p>
            <a:pPr marL="274320" indent="-274320" eaLnBrk="1" fontAlgn="auto" hangingPunct="1">
              <a:lnSpc>
                <a:spcPct val="14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2400" dirty="0" smtClean="0"/>
              <a:t>			0.702 lb			?</a:t>
            </a:r>
          </a:p>
          <a:p>
            <a:pPr marL="274320" indent="-274320" eaLnBrk="1" fontAlgn="auto" hangingPunct="1">
              <a:lnSpc>
                <a:spcPct val="14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2400" dirty="0" smtClean="0"/>
              <a:t>			0.00405 m	 		? </a:t>
            </a:r>
          </a:p>
        </p:txBody>
      </p:sp>
    </p:spTree>
    <p:extLst>
      <p:ext uri="{BB962C8B-B14F-4D97-AF65-F5344CB8AC3E}">
        <p14:creationId xmlns:p14="http://schemas.microsoft.com/office/powerpoint/2010/main" val="305688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ln w="38100"/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Calibri (Headings)"/>
              </a:rPr>
              <a:t>LEADING ZEROS</a:t>
            </a:r>
            <a:endParaRPr lang="en-US" sz="4000" dirty="0" smtClean="0">
              <a:solidFill>
                <a:schemeClr val="accent4">
                  <a:lumMod val="75000"/>
                </a:schemeClr>
              </a:solidFill>
              <a:latin typeface="Calibri (Headings)"/>
            </a:endParaRPr>
          </a:p>
        </p:txBody>
      </p:sp>
      <p:sp>
        <p:nvSpPr>
          <p:cNvPr id="686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8600" y="1447800"/>
            <a:ext cx="8458200" cy="48006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70000"/>
              </a:lnSpc>
              <a:spcAft>
                <a:spcPts val="0"/>
              </a:spcAft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en-US" sz="2400" dirty="0" smtClean="0"/>
              <a:t>	</a:t>
            </a:r>
          </a:p>
          <a:p>
            <a:pPr marL="274320" indent="-274320" eaLnBrk="1" fontAlgn="auto" hangingPunct="1">
              <a:lnSpc>
                <a:spcPct val="70000"/>
              </a:lnSpc>
              <a:spcAft>
                <a:spcPts val="0"/>
              </a:spcAft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en-US" sz="2400" dirty="0" smtClean="0"/>
              <a:t>			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Value		              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     Sig Figs</a:t>
            </a:r>
          </a:p>
          <a:p>
            <a:pPr marL="274320" indent="-274320" eaLnBrk="1" fontAlgn="auto" hangingPunct="1">
              <a:lnSpc>
                <a:spcPct val="13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2400" dirty="0" smtClean="0"/>
              <a:t>			0.008 mm	          		1</a:t>
            </a:r>
          </a:p>
          <a:p>
            <a:pPr marL="274320" indent="-274320" eaLnBrk="1" fontAlgn="auto" hangingPunct="1">
              <a:lnSpc>
                <a:spcPct val="13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2400" dirty="0" smtClean="0"/>
              <a:t>			0.0156 oz			3</a:t>
            </a:r>
          </a:p>
          <a:p>
            <a:pPr marL="274320" indent="-274320" eaLnBrk="1" fontAlgn="auto" hangingPunct="1">
              <a:lnSpc>
                <a:spcPct val="13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2400" dirty="0" smtClean="0"/>
              <a:t>			0.0042 lb			?</a:t>
            </a:r>
          </a:p>
          <a:p>
            <a:pPr marL="274320" indent="-274320" eaLnBrk="1" fontAlgn="auto" hangingPunct="1">
              <a:lnSpc>
                <a:spcPct val="13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2400" dirty="0" smtClean="0"/>
              <a:t>			0.000262 </a:t>
            </a:r>
            <a:r>
              <a:rPr lang="en-US" sz="2400" dirty="0" err="1" smtClean="0"/>
              <a:t>mL</a:t>
            </a:r>
            <a:r>
              <a:rPr lang="en-US" sz="2400" dirty="0" smtClean="0"/>
              <a:t> 			?</a:t>
            </a:r>
            <a:endParaRPr lang="en-US" sz="2000" dirty="0" smtClean="0"/>
          </a:p>
          <a:p>
            <a:pPr marL="274320" indent="-274320" eaLnBrk="1" fontAlgn="auto" hangingPunct="1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000" dirty="0" smtClean="0"/>
          </a:p>
          <a:p>
            <a:pPr marL="274320" indent="-274320" eaLnBrk="1" fontAlgn="auto" hangingPunct="1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14200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  <a:ln w="38100"/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latin typeface="Calibri (Headings)"/>
              </a:rPr>
              <a:t>TRAILING ZEROS</a:t>
            </a:r>
            <a:endParaRPr lang="en-US" sz="4400" dirty="0" smtClean="0">
              <a:solidFill>
                <a:schemeClr val="accent4">
                  <a:lumMod val="75000"/>
                </a:schemeClr>
              </a:solidFill>
              <a:latin typeface="Calibri (Headings)"/>
            </a:endParaRPr>
          </a:p>
        </p:txBody>
      </p:sp>
      <p:sp>
        <p:nvSpPr>
          <p:cNvPr id="706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81000" y="1295400"/>
            <a:ext cx="8229600" cy="5257800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lnSpc>
                <a:spcPct val="130000"/>
              </a:lnSpc>
              <a:spcAft>
                <a:spcPts val="0"/>
              </a:spcAft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en-US" sz="2400" dirty="0" smtClean="0"/>
              <a:t>When a decimal is </a:t>
            </a:r>
            <a:r>
              <a:rPr lang="en-US" sz="2400" b="1" dirty="0" smtClean="0"/>
              <a:t>PRESENT</a:t>
            </a:r>
            <a:r>
              <a:rPr lang="en-US" sz="2400" dirty="0" smtClean="0"/>
              <a:t>: Trailing Zeros ARE Significant</a:t>
            </a:r>
          </a:p>
          <a:p>
            <a:pPr marL="274320" indent="-274320" algn="ctr" eaLnBrk="1" fontAlgn="auto" hangingPunct="1">
              <a:lnSpc>
                <a:spcPct val="130000"/>
              </a:lnSpc>
              <a:spcAft>
                <a:spcPts val="0"/>
              </a:spcAft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en-US" sz="2400" dirty="0" smtClean="0"/>
              <a:t>When a decimal is </a:t>
            </a:r>
            <a:r>
              <a:rPr lang="en-US" sz="2400" b="1" dirty="0" smtClean="0"/>
              <a:t>ABSENT</a:t>
            </a:r>
            <a:r>
              <a:rPr lang="en-US" sz="2400" dirty="0" smtClean="0"/>
              <a:t>: Trailing Zeros are NOT </a:t>
            </a:r>
            <a:r>
              <a:rPr lang="en-US" sz="2400" dirty="0" err="1" smtClean="0"/>
              <a:t>Signficiant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 smtClean="0"/>
          </a:p>
          <a:p>
            <a:pPr marL="274320" indent="-274320" eaLnBrk="1" fontAlgn="auto" hangingPunct="1">
              <a:lnSpc>
                <a:spcPct val="130000"/>
              </a:lnSpc>
              <a:spcAft>
                <a:spcPts val="0"/>
              </a:spcAft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			Value 		   	        Sig Figs </a:t>
            </a:r>
          </a:p>
          <a:p>
            <a:pPr marL="274320" indent="-274320" eaLnBrk="1" fontAlgn="auto" hangingPunct="1">
              <a:lnSpc>
                <a:spcPct val="130000"/>
              </a:lnSpc>
              <a:spcAft>
                <a:spcPts val="0"/>
              </a:spcAft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en-US" sz="2400" dirty="0" smtClean="0"/>
              <a:t>   			25,000 in.  			2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2400" dirty="0" smtClean="0"/>
              <a:t>  			 200. yr			3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2400" dirty="0" smtClean="0"/>
              <a:t>  			 48,600 gal			?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2400" dirty="0" smtClean="0"/>
              <a:t>			 </a:t>
            </a:r>
            <a:r>
              <a:rPr lang="en-US" sz="2400" dirty="0" smtClean="0"/>
              <a:t>25,005,000. </a:t>
            </a:r>
            <a:r>
              <a:rPr lang="en-US" sz="2400" dirty="0" smtClean="0"/>
              <a:t>g  	</a:t>
            </a:r>
            <a:r>
              <a:rPr lang="en-US" sz="2400" smtClean="0"/>
              <a:t>	</a:t>
            </a:r>
            <a:r>
              <a:rPr lang="en-US" sz="2400" smtClean="0"/>
              <a:t>?</a:t>
            </a: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5598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rest of Page 2 and Page 3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Done early?</a:t>
            </a:r>
          </a:p>
          <a:p>
            <a:pPr marL="457200" lvl="1" indent="0">
              <a:buNone/>
            </a:pPr>
            <a:r>
              <a:rPr lang="en-US" dirty="0" smtClean="0"/>
              <a:t>Plug in your headphones to your smartphone and start on your homework!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56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chemeClr val="accent4">
              <a:lumMod val="40000"/>
              <a:lumOff val="60000"/>
            </a:schemeClr>
          </a:solidFill>
          <a:ln w="57150">
            <a:solidFill>
              <a:srgbClr val="7030A0"/>
            </a:solidFill>
          </a:ln>
        </p:spPr>
        <p:txBody>
          <a:bodyPr/>
          <a:lstStyle/>
          <a:p>
            <a:r>
              <a:rPr lang="en-US" dirty="0" smtClean="0"/>
              <a:t>Calculations Using Sig Figs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76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There are different rules for different mathematical operations: 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RULE: When </a:t>
            </a:r>
            <a:r>
              <a:rPr lang="en-US" sz="2400" b="1" u="sng" dirty="0" smtClean="0">
                <a:solidFill>
                  <a:srgbClr val="7030A0"/>
                </a:solidFill>
              </a:rPr>
              <a:t>adding and subtracting </a:t>
            </a:r>
            <a:r>
              <a:rPr lang="en-US" sz="2400" b="1" dirty="0" smtClean="0">
                <a:solidFill>
                  <a:srgbClr val="7030A0"/>
                </a:solidFill>
              </a:rPr>
              <a:t>the answer is limited not by the significant digits, but the </a:t>
            </a:r>
            <a:r>
              <a:rPr lang="en-US" sz="2400" b="1" i="1" dirty="0" smtClean="0">
                <a:solidFill>
                  <a:srgbClr val="7030A0"/>
                </a:solidFill>
              </a:rPr>
              <a:t>limit of precision</a:t>
            </a:r>
            <a:r>
              <a:rPr lang="en-US" sz="2400" b="1" dirty="0" smtClean="0">
                <a:solidFill>
                  <a:srgbClr val="7030A0"/>
                </a:solidFill>
              </a:rPr>
              <a:t>! </a:t>
            </a:r>
          </a:p>
          <a:p>
            <a:pPr>
              <a:buNone/>
            </a:pPr>
            <a:r>
              <a:rPr lang="en-US" sz="2400" b="1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457200" y="3494544"/>
            <a:ext cx="8153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Example: </a:t>
            </a:r>
          </a:p>
          <a:p>
            <a:r>
              <a:rPr lang="en-US" sz="2400" dirty="0" smtClean="0"/>
              <a:t>	123.25 </a:t>
            </a:r>
            <a:r>
              <a:rPr lang="en-US" sz="2400" dirty="0" err="1" smtClean="0"/>
              <a:t>mL</a:t>
            </a:r>
            <a:r>
              <a:rPr lang="en-US" sz="2400" dirty="0" smtClean="0"/>
              <a:t> + 46.0 </a:t>
            </a:r>
            <a:r>
              <a:rPr lang="en-US" sz="2400" dirty="0" err="1" smtClean="0"/>
              <a:t>mL</a:t>
            </a:r>
            <a:r>
              <a:rPr lang="en-US" sz="2400" dirty="0" smtClean="0"/>
              <a:t> + 86.257 </a:t>
            </a:r>
            <a:r>
              <a:rPr lang="en-US" sz="2400" dirty="0" err="1" smtClean="0"/>
              <a:t>mL</a:t>
            </a:r>
            <a:r>
              <a:rPr lang="en-US" sz="2400" dirty="0" smtClean="0"/>
              <a:t> =</a:t>
            </a:r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b="1" u="sng" dirty="0" smtClean="0"/>
              <a:t>calculated</a:t>
            </a:r>
            <a:r>
              <a:rPr lang="en-US" sz="2400" dirty="0" smtClean="0"/>
              <a:t> answer is 255.507 </a:t>
            </a:r>
            <a:r>
              <a:rPr lang="en-US" sz="2400" dirty="0" err="1" smtClean="0"/>
              <a:t>mL</a:t>
            </a:r>
            <a:r>
              <a:rPr lang="en-US" sz="2400" dirty="0" smtClean="0"/>
              <a:t> </a:t>
            </a:r>
            <a:r>
              <a:rPr lang="en-US" sz="2400" baseline="30000" dirty="0" smtClean="0"/>
              <a:t/>
            </a:r>
            <a:br>
              <a:rPr lang="en-US" sz="2400" baseline="30000" dirty="0" smtClean="0"/>
            </a:b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b="1" u="sng" dirty="0" smtClean="0"/>
              <a:t>reported</a:t>
            </a:r>
            <a:r>
              <a:rPr lang="en-US" sz="2400" dirty="0" smtClean="0"/>
              <a:t> answer is rounded to </a:t>
            </a:r>
            <a:r>
              <a:rPr lang="en-US" sz="2400" dirty="0" smtClean="0">
                <a:solidFill>
                  <a:srgbClr val="7030A0"/>
                </a:solidFill>
              </a:rPr>
              <a:t>the tenths place </a:t>
            </a:r>
            <a:r>
              <a:rPr lang="en-US" sz="2400" dirty="0" smtClean="0"/>
              <a:t>because 46.0 mL has the lowest limit of precision</a:t>
            </a:r>
            <a:r>
              <a:rPr lang="en-US" sz="2400" dirty="0"/>
              <a:t> </a:t>
            </a:r>
            <a:r>
              <a:rPr lang="en-US" sz="2400" dirty="0" smtClean="0"/>
              <a:t>(least amount of decimal places).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2873489" y="6167735"/>
            <a:ext cx="31463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The answer is 255.5 </a:t>
            </a:r>
            <a:r>
              <a:rPr lang="en-US" sz="2400" b="1" dirty="0" err="1" smtClean="0">
                <a:solidFill>
                  <a:srgbClr val="7030A0"/>
                </a:solidFill>
              </a:rPr>
              <a:t>mL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36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chemeClr val="accent4">
              <a:lumMod val="40000"/>
              <a:lumOff val="60000"/>
            </a:schemeClr>
          </a:solidFill>
          <a:ln w="57150">
            <a:solidFill>
              <a:srgbClr val="7030A0"/>
            </a:solidFill>
          </a:ln>
        </p:spPr>
        <p:txBody>
          <a:bodyPr/>
          <a:lstStyle/>
          <a:p>
            <a:r>
              <a:rPr lang="en-US" dirty="0" smtClean="0"/>
              <a:t>Calculations Using Sig Figs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76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There are different rules for different mathematical operations: 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RULE: When </a:t>
            </a:r>
            <a:r>
              <a:rPr lang="en-US" sz="2400" b="1" u="sng" dirty="0" smtClean="0">
                <a:solidFill>
                  <a:srgbClr val="7030A0"/>
                </a:solidFill>
              </a:rPr>
              <a:t>multiplying and dividing  </a:t>
            </a:r>
            <a:r>
              <a:rPr lang="en-US" sz="2400" b="1" dirty="0" smtClean="0">
                <a:solidFill>
                  <a:srgbClr val="7030A0"/>
                </a:solidFill>
              </a:rPr>
              <a:t>the answer has the same number of significant digits as the value with the fewest.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3352800"/>
            <a:ext cx="8153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Example: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23.0 cm x 432 cm x 19 cm =</a:t>
            </a:r>
          </a:p>
          <a:p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b="1" u="sng" dirty="0" smtClean="0"/>
              <a:t>calculated</a:t>
            </a:r>
            <a:r>
              <a:rPr lang="en-US" sz="2400" dirty="0" smtClean="0"/>
              <a:t> answer is 188,784 cm</a:t>
            </a:r>
            <a:r>
              <a:rPr lang="en-US" sz="2400" baseline="30000" dirty="0" smtClean="0"/>
              <a:t>3</a:t>
            </a:r>
            <a:br>
              <a:rPr lang="en-US" sz="2400" baseline="30000" dirty="0" smtClean="0"/>
            </a:b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b="1" u="sng" dirty="0" smtClean="0"/>
              <a:t>reported</a:t>
            </a:r>
            <a:r>
              <a:rPr lang="en-US" sz="2400" dirty="0" smtClean="0"/>
              <a:t> answer is rounded to </a:t>
            </a:r>
            <a:r>
              <a:rPr lang="en-US" sz="2400" dirty="0" smtClean="0">
                <a:solidFill>
                  <a:srgbClr val="7030A0"/>
                </a:solidFill>
              </a:rPr>
              <a:t>two sig figs </a:t>
            </a:r>
            <a:r>
              <a:rPr lang="en-US" sz="2400" dirty="0" smtClean="0"/>
              <a:t>because 19 cm has the least amount in the problem. 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690118" y="6019800"/>
            <a:ext cx="35582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The answer is 190,000 cm</a:t>
            </a:r>
            <a:r>
              <a:rPr lang="en-US" sz="2400" b="1" baseline="30000" dirty="0" smtClean="0">
                <a:solidFill>
                  <a:srgbClr val="7030A0"/>
                </a:solidFill>
              </a:rPr>
              <a:t>3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05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4">
              <a:lumMod val="40000"/>
              <a:lumOff val="60000"/>
            </a:schemeClr>
          </a:solidFill>
          <a:ln w="57150">
            <a:solidFill>
              <a:srgbClr val="7030A0"/>
            </a:solidFill>
          </a:ln>
        </p:spPr>
        <p:txBody>
          <a:bodyPr/>
          <a:lstStyle/>
          <a:p>
            <a:r>
              <a:rPr lang="en-US" dirty="0" smtClean="0"/>
              <a:t>Scientific Notation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419600" y="4495800"/>
            <a:ext cx="4724400" cy="68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hlinkClick r:id="rId2"/>
              </a:rPr>
              <a:t>The Power of 10 Video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02665" y="1981201"/>
            <a:ext cx="8712735" cy="3170099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Why Scientific Notation? </a:t>
            </a:r>
          </a:p>
          <a:p>
            <a:endParaRPr lang="en-US" sz="2800" dirty="0"/>
          </a:p>
          <a:p>
            <a:r>
              <a:rPr lang="en-US" sz="2800" dirty="0" smtClean="0"/>
              <a:t>Scientists sometimes have to deal in very large or very small quantities, and scientific notation is a way of expressing that number. </a:t>
            </a:r>
          </a:p>
          <a:p>
            <a:endParaRPr lang="en-US" sz="2800" dirty="0"/>
          </a:p>
          <a:p>
            <a:r>
              <a:rPr lang="en-US" sz="2800" dirty="0" smtClean="0"/>
              <a:t>Remember the Power of 10?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chemeClr val="accent4">
              <a:lumMod val="40000"/>
              <a:lumOff val="60000"/>
            </a:schemeClr>
          </a:solidFill>
          <a:ln w="38100">
            <a:solidFill>
              <a:srgbClr val="7030A0"/>
            </a:solidFill>
          </a:ln>
        </p:spPr>
        <p:txBody>
          <a:bodyPr/>
          <a:lstStyle/>
          <a:p>
            <a:r>
              <a:rPr lang="en-US" dirty="0" smtClean="0"/>
              <a:t>How To: Scientific Notation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Rules to Follow: </a:t>
            </a:r>
          </a:p>
          <a:p>
            <a:r>
              <a:rPr lang="en-US" dirty="0" smtClean="0"/>
              <a:t>A </a:t>
            </a:r>
            <a:r>
              <a:rPr lang="en-US" b="1" u="sng" dirty="0" smtClean="0"/>
              <a:t>positive</a:t>
            </a:r>
            <a:r>
              <a:rPr lang="en-US" dirty="0" smtClean="0"/>
              <a:t> exponent indicates that the number is greater than 1. </a:t>
            </a:r>
          </a:p>
          <a:p>
            <a:pPr>
              <a:buNone/>
            </a:pPr>
            <a:r>
              <a:rPr lang="en-US" dirty="0" smtClean="0"/>
              <a:t>		Example: </a:t>
            </a:r>
          </a:p>
          <a:p>
            <a:pPr>
              <a:buNone/>
            </a:pPr>
            <a:r>
              <a:rPr lang="en-US" dirty="0" smtClean="0"/>
              <a:t>			1,500,000.0  =  1.5 x 10</a:t>
            </a:r>
            <a:r>
              <a:rPr lang="en-US" baseline="30000" dirty="0" smtClean="0"/>
              <a:t>6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u="sng" dirty="0" smtClean="0"/>
              <a:t>negative</a:t>
            </a:r>
            <a:r>
              <a:rPr lang="en-US" dirty="0" smtClean="0"/>
              <a:t> exponent indicates that the number is less than 1.</a:t>
            </a:r>
          </a:p>
          <a:p>
            <a:pPr>
              <a:buNone/>
            </a:pPr>
            <a:r>
              <a:rPr lang="en-US" dirty="0" smtClean="0"/>
              <a:t>		Example: </a:t>
            </a:r>
          </a:p>
          <a:p>
            <a:pPr>
              <a:buNone/>
            </a:pPr>
            <a:r>
              <a:rPr lang="en-US" dirty="0" smtClean="0"/>
              <a:t>			0.000025  =  2.5 x 10</a:t>
            </a:r>
            <a:r>
              <a:rPr lang="en-US" baseline="30000" dirty="0" smtClean="0"/>
              <a:t>-5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2552700" y="3379232"/>
            <a:ext cx="533400" cy="1588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05000" y="3581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Standard Notation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5161697" y="2925917"/>
            <a:ext cx="838200" cy="1588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999897" y="2711385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Scientific Notation:</a:t>
            </a:r>
            <a:br>
              <a:rPr lang="en-US" dirty="0" smtClean="0"/>
            </a:br>
            <a:r>
              <a:rPr lang="en-US" b="1" dirty="0" smtClean="0"/>
              <a:t>Coefficient must be between 1 and 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335162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4">
              <a:lumMod val="40000"/>
              <a:lumOff val="60000"/>
            </a:schemeClr>
          </a:solidFill>
          <a:ln w="38100">
            <a:solidFill>
              <a:srgbClr val="7030A0"/>
            </a:solidFill>
          </a:ln>
        </p:spPr>
        <p:txBody>
          <a:bodyPr/>
          <a:lstStyle/>
          <a:p>
            <a:r>
              <a:rPr lang="en-US" dirty="0" smtClean="0"/>
              <a:t>Scientific Notation 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876800"/>
          </a:xfrm>
        </p:spPr>
        <p:txBody>
          <a:bodyPr numCol="1">
            <a:noAutofit/>
          </a:bodyPr>
          <a:lstStyle/>
          <a:p>
            <a:pPr>
              <a:buNone/>
            </a:pPr>
            <a:r>
              <a:rPr lang="en-US" sz="2800" dirty="0" smtClean="0"/>
              <a:t>Convert the following to scientific notation: </a:t>
            </a:r>
            <a:endParaRPr lang="en-US" sz="2800" dirty="0"/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800" dirty="0" smtClean="0"/>
              <a:t>0.005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800" dirty="0" smtClean="0"/>
              <a:t>5,050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800" dirty="0" smtClean="0"/>
              <a:t>0.0008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800" dirty="0" smtClean="0"/>
              <a:t>1,000</a:t>
            </a:r>
            <a:r>
              <a:rPr lang="en-US" dirty="0" smtClean="0"/>
              <a:t>.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800" dirty="0" smtClean="0"/>
              <a:t>1,000,000</a:t>
            </a:r>
          </a:p>
          <a:p>
            <a:pPr marL="514350" indent="-514350"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819400" y="1752600"/>
            <a:ext cx="5181600" cy="4931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en-US" sz="2600" dirty="0" smtClean="0">
                <a:solidFill>
                  <a:srgbClr val="FF0000"/>
                </a:solidFill>
              </a:rPr>
              <a:t>5 x 10</a:t>
            </a:r>
            <a:r>
              <a:rPr lang="en-US" sz="2600" baseline="30000" dirty="0" smtClean="0">
                <a:solidFill>
                  <a:srgbClr val="FF0000"/>
                </a:solidFill>
              </a:rPr>
              <a:t>-3</a:t>
            </a:r>
          </a:p>
          <a:p>
            <a:pPr algn="ctr">
              <a:lnSpc>
                <a:spcPct val="250000"/>
              </a:lnSpc>
            </a:pPr>
            <a:r>
              <a:rPr lang="en-US" sz="2600" dirty="0" smtClean="0">
                <a:solidFill>
                  <a:srgbClr val="FF0000"/>
                </a:solidFill>
              </a:rPr>
              <a:t>5.05 x 10</a:t>
            </a:r>
            <a:r>
              <a:rPr lang="en-US" sz="2600" baseline="30000" dirty="0" smtClean="0">
                <a:solidFill>
                  <a:srgbClr val="FF0000"/>
                </a:solidFill>
              </a:rPr>
              <a:t>3</a:t>
            </a:r>
            <a:endParaRPr lang="en-US" sz="2600" dirty="0" smtClean="0">
              <a:solidFill>
                <a:srgbClr val="FF0000"/>
              </a:solidFill>
            </a:endParaRPr>
          </a:p>
          <a:p>
            <a:pPr algn="ctr">
              <a:lnSpc>
                <a:spcPct val="250000"/>
              </a:lnSpc>
            </a:pPr>
            <a:r>
              <a:rPr lang="en-US" sz="2600" dirty="0" smtClean="0">
                <a:solidFill>
                  <a:srgbClr val="FF0000"/>
                </a:solidFill>
              </a:rPr>
              <a:t>8 x 10</a:t>
            </a:r>
            <a:r>
              <a:rPr lang="en-US" sz="2600" baseline="30000" dirty="0" smtClean="0">
                <a:solidFill>
                  <a:srgbClr val="FF0000"/>
                </a:solidFill>
              </a:rPr>
              <a:t>-4</a:t>
            </a:r>
          </a:p>
          <a:p>
            <a:pPr algn="ctr">
              <a:lnSpc>
                <a:spcPct val="250000"/>
              </a:lnSpc>
            </a:pPr>
            <a:r>
              <a:rPr lang="en-US" sz="2600" dirty="0" smtClean="0">
                <a:solidFill>
                  <a:srgbClr val="FF0000"/>
                </a:solidFill>
              </a:rPr>
              <a:t>1.000 x 10</a:t>
            </a:r>
            <a:r>
              <a:rPr lang="en-US" sz="2600" baseline="30000" dirty="0" smtClean="0">
                <a:solidFill>
                  <a:srgbClr val="FF0000"/>
                </a:solidFill>
              </a:rPr>
              <a:t>3</a:t>
            </a:r>
            <a:endParaRPr lang="en-US" sz="2600" dirty="0">
              <a:solidFill>
                <a:srgbClr val="FF0000"/>
              </a:solidFill>
            </a:endParaRPr>
          </a:p>
          <a:p>
            <a:pPr algn="ctr">
              <a:lnSpc>
                <a:spcPct val="250000"/>
              </a:lnSpc>
            </a:pPr>
            <a:r>
              <a:rPr lang="en-US" sz="2600" dirty="0" smtClean="0">
                <a:solidFill>
                  <a:srgbClr val="FF0000"/>
                </a:solidFill>
              </a:rPr>
              <a:t>1 x 10</a:t>
            </a:r>
            <a:r>
              <a:rPr lang="en-US" sz="2600" baseline="30000" dirty="0" smtClean="0">
                <a:solidFill>
                  <a:srgbClr val="FF0000"/>
                </a:solidFill>
              </a:rPr>
              <a:t>6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380699"/>
            <a:ext cx="8686800" cy="5632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4000" dirty="0" smtClean="0"/>
          </a:p>
          <a:p>
            <a:pPr algn="ctr"/>
            <a:endParaRPr lang="en-US" sz="4000" dirty="0"/>
          </a:p>
          <a:p>
            <a:pPr algn="ctr"/>
            <a:r>
              <a:rPr lang="en-US" sz="4000" dirty="0" smtClean="0"/>
              <a:t>Complete the rest with a partner!</a:t>
            </a:r>
          </a:p>
          <a:p>
            <a:pPr algn="ctr"/>
            <a:endParaRPr lang="en-US" sz="4000" dirty="0"/>
          </a:p>
          <a:p>
            <a:pPr algn="ctr"/>
            <a:endParaRPr lang="en-US" sz="4000" dirty="0" smtClean="0"/>
          </a:p>
          <a:p>
            <a:pPr algn="ctr"/>
            <a:endParaRPr lang="en-US" sz="4000" dirty="0" smtClean="0"/>
          </a:p>
          <a:p>
            <a:pPr algn="ctr"/>
            <a:endParaRPr lang="en-US" sz="4000" dirty="0"/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8118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This is a “Glug.” 	Seriously. That’s its name.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Today we’re going to measure with it. 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4">
              <a:lumMod val="40000"/>
              <a:lumOff val="60000"/>
            </a:schemeClr>
          </a:solidFill>
          <a:ln w="38100">
            <a:solidFill>
              <a:srgbClr val="7030A0"/>
            </a:solidFill>
          </a:ln>
        </p:spPr>
        <p:txBody>
          <a:bodyPr/>
          <a:lstStyle/>
          <a:p>
            <a:r>
              <a:rPr lang="en-US" dirty="0" smtClean="0"/>
              <a:t>Measuring with a “Glug”</a:t>
            </a:r>
            <a:endParaRPr lang="en-US" dirty="0"/>
          </a:p>
        </p:txBody>
      </p:sp>
      <p:pic>
        <p:nvPicPr>
          <p:cNvPr id="1026" name="Picture 2" descr="Image result for paint stir stic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514600"/>
            <a:ext cx="38100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729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5181600" cy="54102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Introduce yourself to your group!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Your group will get ONE Glug and a file folder.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Open up the file folder and measure the length and the width with your Glug.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Calculate the area of the file folder.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SHOW ALL OF YOUR WORK ON THE WHITE BOARD!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Record your final area at the front of the room.  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4">
              <a:lumMod val="40000"/>
              <a:lumOff val="60000"/>
            </a:schemeClr>
          </a:solidFill>
          <a:ln w="38100">
            <a:solidFill>
              <a:srgbClr val="7030A0"/>
            </a:solidFill>
          </a:ln>
        </p:spPr>
        <p:txBody>
          <a:bodyPr/>
          <a:lstStyle/>
          <a:p>
            <a:r>
              <a:rPr lang="en-US" dirty="0" smtClean="0"/>
              <a:t>Measuring with a “Glug”</a:t>
            </a:r>
            <a:endParaRPr lang="en-US" dirty="0"/>
          </a:p>
        </p:txBody>
      </p:sp>
      <p:pic>
        <p:nvPicPr>
          <p:cNvPr id="6" name="Picture 2" descr="Image result for paint stir stic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787857"/>
            <a:ext cx="38100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manila fold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200400"/>
            <a:ext cx="2282825" cy="228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105400" y="563880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Area = Length x Width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85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ln w="57150">
            <a:solidFill>
              <a:srgbClr val="7030A0"/>
            </a:solidFill>
          </a:ln>
        </p:spPr>
        <p:txBody>
          <a:bodyPr/>
          <a:lstStyle/>
          <a:p>
            <a:r>
              <a:rPr lang="en-US" dirty="0" smtClean="0"/>
              <a:t>Accuracy and Precision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752600"/>
            <a:ext cx="54102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Accuracy:</a:t>
            </a:r>
            <a:r>
              <a:rPr lang="en-US" dirty="0" smtClean="0"/>
              <a:t> When an measurement of an object is taken and is very close to the true value of that object.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b="1" u="sng" dirty="0" smtClean="0"/>
              <a:t>Precision:</a:t>
            </a:r>
            <a:r>
              <a:rPr lang="en-US" dirty="0" smtClean="0"/>
              <a:t> When several measurements are taken and are all very similar to one another. </a:t>
            </a:r>
            <a:endParaRPr lang="en-US" b="1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1600200"/>
            <a:ext cx="2286000" cy="21416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3829061"/>
            <a:ext cx="2641666" cy="2297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71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ln w="57150">
            <a:solidFill>
              <a:srgbClr val="7030A0"/>
            </a:solidFill>
          </a:ln>
        </p:spPr>
        <p:txBody>
          <a:bodyPr/>
          <a:lstStyle/>
          <a:p>
            <a:r>
              <a:rPr lang="en-US" dirty="0" smtClean="0"/>
              <a:t>Accuracy and Precision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52399" y="1600200"/>
            <a:ext cx="4371799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Label these four targets: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sz="2400" dirty="0" smtClean="0"/>
              <a:t>Accurate/Precise 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sz="2400" dirty="0" smtClean="0"/>
              <a:t>Accurate/Not Precise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sz="2400" dirty="0" smtClean="0"/>
              <a:t>Not accurate/Precise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sz="2400" dirty="0" smtClean="0"/>
              <a:t>Not accurate/Not Precise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199" y="1737615"/>
            <a:ext cx="4619801" cy="4386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61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9694" y="23814"/>
            <a:ext cx="7235981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5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143000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When taking measurements, you always use the device’s </a:t>
            </a:r>
            <a:r>
              <a:rPr lang="en-US" sz="2400" b="1" u="sng" dirty="0" smtClean="0"/>
              <a:t>limit </a:t>
            </a:r>
            <a:r>
              <a:rPr lang="en-US" sz="2400" b="1" u="sng" dirty="0"/>
              <a:t>of precision. </a:t>
            </a:r>
          </a:p>
          <a:p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This means that you always measure one value place past what the device measures to. </a:t>
            </a:r>
          </a:p>
          <a:p>
            <a:endParaRPr lang="en-US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6" name="Picture 4" descr="http://www.historyguy.com/sportshistory/seattle_seahawks_nfl_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90" y="3006063"/>
            <a:ext cx="9007010" cy="266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25695" y="191295"/>
            <a:ext cx="8229600" cy="868362"/>
          </a:xfrm>
          <a:solidFill>
            <a:schemeClr val="accent4">
              <a:lumMod val="40000"/>
              <a:lumOff val="60000"/>
            </a:schemeClr>
          </a:solidFill>
          <a:ln w="57150">
            <a:solidFill>
              <a:srgbClr val="7030A0"/>
            </a:solidFill>
          </a:ln>
        </p:spPr>
        <p:txBody>
          <a:bodyPr/>
          <a:lstStyle/>
          <a:p>
            <a:r>
              <a:rPr lang="en-US" dirty="0" smtClean="0"/>
              <a:t>Taking </a:t>
            </a:r>
            <a:r>
              <a:rPr lang="en-US" dirty="0" smtClean="0"/>
              <a:t>Measurements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7144" y="5105400"/>
            <a:ext cx="9552296" cy="1536844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277504" y="3623080"/>
            <a:ext cx="0" cy="1752600"/>
          </a:xfrm>
          <a:prstGeom prst="line">
            <a:avLst/>
          </a:prstGeom>
          <a:ln w="95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91600" y="3661437"/>
            <a:ext cx="0" cy="2053563"/>
          </a:xfrm>
          <a:prstGeom prst="line">
            <a:avLst/>
          </a:prstGeom>
          <a:ln w="95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1000" y="5638800"/>
            <a:ext cx="769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479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1332</TotalTime>
  <Words>513</Words>
  <Application>Microsoft Office PowerPoint</Application>
  <PresentationFormat>On-screen Show (4:3)</PresentationFormat>
  <Paragraphs>150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(Headings)</vt:lpstr>
      <vt:lpstr>Wingdings</vt:lpstr>
      <vt:lpstr>Wingdings 2</vt:lpstr>
      <vt:lpstr>Office Theme</vt:lpstr>
      <vt:lpstr>Scientific Notation and Significant Figures</vt:lpstr>
      <vt:lpstr>Scientific Notation</vt:lpstr>
      <vt:lpstr>How To: Scientific Notation </vt:lpstr>
      <vt:lpstr>Scientific Notation Practice!</vt:lpstr>
      <vt:lpstr>Measuring with a “Glug”</vt:lpstr>
      <vt:lpstr>Measuring with a “Glug”</vt:lpstr>
      <vt:lpstr>Accuracy and Precision</vt:lpstr>
      <vt:lpstr>Accuracy and Precision</vt:lpstr>
      <vt:lpstr>Taking Measurements</vt:lpstr>
      <vt:lpstr>So…. What about the “Glug”?</vt:lpstr>
      <vt:lpstr>Do all numbers matter? </vt:lpstr>
      <vt:lpstr>Counting Significant Figures</vt:lpstr>
      <vt:lpstr>NON-ZERO NUMBERS</vt:lpstr>
      <vt:lpstr>SANDWICHED ZEROS</vt:lpstr>
      <vt:lpstr>LEADING ZEROS</vt:lpstr>
      <vt:lpstr>TRAILING ZEROS</vt:lpstr>
      <vt:lpstr>Practicing!</vt:lpstr>
      <vt:lpstr>Calculations Using Sig Figs</vt:lpstr>
      <vt:lpstr>Calculations Using Sig Figs</vt:lpstr>
    </vt:vector>
  </TitlesOfParts>
  <Company>LWSD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MEGAN KOVACH</cp:lastModifiedBy>
  <cp:revision>73</cp:revision>
  <dcterms:created xsi:type="dcterms:W3CDTF">2014-09-12T15:31:46Z</dcterms:created>
  <dcterms:modified xsi:type="dcterms:W3CDTF">2017-01-20T18:46:35Z</dcterms:modified>
</cp:coreProperties>
</file>