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ppt/embeddings/Microsoft_Equation4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-128" y="-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1615B-011F-4403-AF12-ABD492636A81}" type="datetimeFigureOut">
              <a:rPr lang="en-US" smtClean="0"/>
              <a:t>11/6/16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38830-7C28-4A92-B7E4-F1BABF759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59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34F86-EFFA-48DE-8099-7354C49D335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04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A6D583-0B40-4ACE-ADBD-F9621F50207F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18841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81FF71-7EC0-4ECE-AF76-6B294B699850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21008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AFA055-5656-4660-9706-186686E57EF3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73277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52E9B7-FCEB-45BC-988A-75F95BCADB72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7225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94FFF7-0E52-4244-8F86-035CEA4FA45C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02763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357ED9B-BBB7-46C1-AD56-38D7FF2F6BD6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292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10AD-D5F5-4ECC-9484-2AC8C7ED11F6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77BF-B443-47EF-B9EC-3E292F220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14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10AD-D5F5-4ECC-9484-2AC8C7ED11F6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77BF-B443-47EF-B9EC-3E292F220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34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10AD-D5F5-4ECC-9484-2AC8C7ED11F6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77BF-B443-47EF-B9EC-3E292F220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49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10AD-D5F5-4ECC-9484-2AC8C7ED11F6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77BF-B443-47EF-B9EC-3E292F220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90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10AD-D5F5-4ECC-9484-2AC8C7ED11F6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77BF-B443-47EF-B9EC-3E292F220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78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10AD-D5F5-4ECC-9484-2AC8C7ED11F6}" type="datetimeFigureOut">
              <a:rPr lang="en-US" smtClean="0"/>
              <a:t>11/6/16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77BF-B443-47EF-B9EC-3E292F220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0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10AD-D5F5-4ECC-9484-2AC8C7ED11F6}" type="datetimeFigureOut">
              <a:rPr lang="en-US" smtClean="0"/>
              <a:t>11/6/16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77BF-B443-47EF-B9EC-3E292F220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0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10AD-D5F5-4ECC-9484-2AC8C7ED11F6}" type="datetimeFigureOut">
              <a:rPr lang="en-US" smtClean="0"/>
              <a:t>11/6/16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77BF-B443-47EF-B9EC-3E292F220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18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10AD-D5F5-4ECC-9484-2AC8C7ED11F6}" type="datetimeFigureOut">
              <a:rPr lang="en-US" smtClean="0"/>
              <a:t>11/6/16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77BF-B443-47EF-B9EC-3E292F220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6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10AD-D5F5-4ECC-9484-2AC8C7ED11F6}" type="datetimeFigureOut">
              <a:rPr lang="en-US" smtClean="0"/>
              <a:t>11/6/16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77BF-B443-47EF-B9EC-3E292F220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87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810AD-D5F5-4ECC-9484-2AC8C7ED11F6}" type="datetimeFigureOut">
              <a:rPr lang="en-US" smtClean="0"/>
              <a:t>11/6/16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077BF-B443-47EF-B9EC-3E292F220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62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810AD-D5F5-4ECC-9484-2AC8C7ED11F6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077BF-B443-47EF-B9EC-3E292F220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6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Microsoft_Equation1.bin"/><Relationship Id="rId5" Type="http://schemas.openxmlformats.org/officeDocument/2006/relationships/image" Target="../media/image3.emf"/><Relationship Id="rId6" Type="http://schemas.openxmlformats.org/officeDocument/2006/relationships/oleObject" Target="../embeddings/Microsoft_Equation2.bin"/><Relationship Id="rId7" Type="http://schemas.openxmlformats.org/officeDocument/2006/relationships/image" Target="../media/image4.emf"/><Relationship Id="rId8" Type="http://schemas.openxmlformats.org/officeDocument/2006/relationships/oleObject" Target="../embeddings/Microsoft_Equation3.bin"/><Relationship Id="rId9" Type="http://schemas.openxmlformats.org/officeDocument/2006/relationships/image" Target="../media/image5.emf"/><Relationship Id="rId10" Type="http://schemas.openxmlformats.org/officeDocument/2006/relationships/oleObject" Target="../embeddings/Microsoft_Equation4.bin"/><Relationship Id="rId11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plane+crash&amp;source=images&amp;cd=&amp;cad=rja&amp;docid=gaTDXM61IpSv2M&amp;tbnid=U5lq7YMYY7DY3M:&amp;ved=0CAUQjRw&amp;url=http://www.theguardian.com/world/2013/jul/11/asiana-passengers-crashed-emergency-response&amp;ei=wp8DU8K-LIfMqAHK4IHIDw&amp;bvm=bv.61535280,d.aWM&amp;psig=AFQjCNFhmkM8wvJ0_NBD9couX0xPg_3Ffw&amp;ust=1392832795674953" TargetMode="External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Making Formulas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% Composition, Empirical and Molecular Formulas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61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Empirical Formulas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Identify each of the following as empirical or molecular:</a:t>
            </a:r>
          </a:p>
          <a:p>
            <a:pPr lvl="1"/>
            <a:r>
              <a:rPr lang="en-US" sz="3200" dirty="0"/>
              <a:t>CH</a:t>
            </a:r>
            <a:r>
              <a:rPr lang="en-US" sz="3200" baseline="-25000" dirty="0"/>
              <a:t>4</a:t>
            </a:r>
          </a:p>
          <a:p>
            <a:pPr lvl="1"/>
            <a:r>
              <a:rPr lang="en-US" sz="3200" dirty="0"/>
              <a:t>H</a:t>
            </a:r>
            <a:r>
              <a:rPr lang="en-US" sz="3200" baseline="-25000" dirty="0"/>
              <a:t>2</a:t>
            </a:r>
            <a:r>
              <a:rPr lang="en-US" sz="3200" dirty="0"/>
              <a:t>O</a:t>
            </a:r>
          </a:p>
          <a:p>
            <a:pPr lvl="1"/>
            <a:r>
              <a:rPr lang="en-US" sz="3200" dirty="0"/>
              <a:t>C</a:t>
            </a:r>
            <a:r>
              <a:rPr lang="en-US" sz="3200" baseline="-25000" dirty="0"/>
              <a:t>2</a:t>
            </a:r>
            <a:r>
              <a:rPr lang="en-US" sz="3200" dirty="0"/>
              <a:t>H</a:t>
            </a:r>
            <a:r>
              <a:rPr lang="en-US" sz="3200" baseline="-25000" dirty="0"/>
              <a:t>6</a:t>
            </a:r>
          </a:p>
          <a:p>
            <a:pPr lvl="1"/>
            <a:r>
              <a:rPr lang="en-US" sz="3200" dirty="0" err="1"/>
              <a:t>NaOH</a:t>
            </a:r>
            <a:endParaRPr lang="en-US" sz="3200" dirty="0"/>
          </a:p>
          <a:p>
            <a:pPr lvl="1"/>
            <a:r>
              <a:rPr lang="en-US" sz="3200" dirty="0"/>
              <a:t>C</a:t>
            </a:r>
            <a:r>
              <a:rPr lang="en-US" sz="3200" baseline="-25000" dirty="0"/>
              <a:t>6</a:t>
            </a:r>
            <a:r>
              <a:rPr lang="en-US" sz="3200" dirty="0"/>
              <a:t>H</a:t>
            </a:r>
            <a:r>
              <a:rPr lang="en-US" sz="3200" baseline="-25000" dirty="0"/>
              <a:t>12</a:t>
            </a:r>
            <a:r>
              <a:rPr lang="en-US" sz="3200" dirty="0"/>
              <a:t>O</a:t>
            </a:r>
            <a:r>
              <a:rPr lang="en-US" sz="3200" baseline="-25000" dirty="0"/>
              <a:t>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52026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Identify each of the following as empirical or molecular:</a:t>
            </a:r>
          </a:p>
          <a:p>
            <a:pPr lvl="1"/>
            <a:r>
              <a:rPr lang="en-US" sz="3200" dirty="0"/>
              <a:t>CH</a:t>
            </a:r>
            <a:r>
              <a:rPr lang="en-US" sz="3200" baseline="-25000" dirty="0"/>
              <a:t>4  </a:t>
            </a:r>
            <a:r>
              <a:rPr lang="en-US" sz="3200" dirty="0">
                <a:solidFill>
                  <a:schemeClr val="accent2"/>
                </a:solidFill>
              </a:rPr>
              <a:t>-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Empirical</a:t>
            </a:r>
            <a:endParaRPr lang="en-US" sz="3200" baseline="-250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3200" dirty="0"/>
              <a:t>H</a:t>
            </a:r>
            <a:r>
              <a:rPr lang="en-US" sz="3200" baseline="-25000" dirty="0"/>
              <a:t>2</a:t>
            </a:r>
            <a:r>
              <a:rPr lang="en-US" sz="3200" dirty="0"/>
              <a:t>O </a:t>
            </a:r>
            <a:r>
              <a:rPr lang="en-US" sz="3200" dirty="0">
                <a:solidFill>
                  <a:schemeClr val="accent2"/>
                </a:solidFill>
              </a:rPr>
              <a:t>-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Empirical</a:t>
            </a:r>
          </a:p>
          <a:p>
            <a:pPr lvl="1"/>
            <a:r>
              <a:rPr lang="en-US" sz="3200" dirty="0"/>
              <a:t>C</a:t>
            </a:r>
            <a:r>
              <a:rPr lang="en-US" sz="3200" baseline="-25000" dirty="0"/>
              <a:t>2</a:t>
            </a:r>
            <a:r>
              <a:rPr lang="en-US" sz="3200" dirty="0"/>
              <a:t>H</a:t>
            </a:r>
            <a:r>
              <a:rPr lang="en-US" sz="3200" baseline="-25000" dirty="0"/>
              <a:t>6 </a:t>
            </a:r>
            <a:r>
              <a:rPr lang="en-US" sz="3200" dirty="0">
                <a:solidFill>
                  <a:schemeClr val="accent2"/>
                </a:solidFill>
              </a:rPr>
              <a:t>-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Molecular</a:t>
            </a:r>
          </a:p>
          <a:p>
            <a:pPr lvl="1"/>
            <a:r>
              <a:rPr lang="en-US" sz="3200" dirty="0" err="1"/>
              <a:t>NaOH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2"/>
                </a:solidFill>
              </a:rPr>
              <a:t>-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Empirical</a:t>
            </a:r>
          </a:p>
          <a:p>
            <a:pPr lvl="1"/>
            <a:r>
              <a:rPr lang="en-US" sz="3200" dirty="0"/>
              <a:t>C</a:t>
            </a:r>
            <a:r>
              <a:rPr lang="en-US" sz="3200" baseline="-25000" dirty="0"/>
              <a:t>6</a:t>
            </a:r>
            <a:r>
              <a:rPr lang="en-US" sz="3200" dirty="0"/>
              <a:t>H</a:t>
            </a:r>
            <a:r>
              <a:rPr lang="en-US" sz="3200" baseline="-25000" dirty="0"/>
              <a:t>12</a:t>
            </a:r>
            <a:r>
              <a:rPr lang="en-US" sz="3200" dirty="0"/>
              <a:t>O</a:t>
            </a:r>
            <a:r>
              <a:rPr lang="en-US" sz="3200" baseline="-25000" dirty="0"/>
              <a:t>6 </a:t>
            </a:r>
            <a:r>
              <a:rPr lang="en-US" sz="3200" dirty="0">
                <a:solidFill>
                  <a:schemeClr val="accent2"/>
                </a:solidFill>
              </a:rPr>
              <a:t>-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Molecular</a:t>
            </a:r>
          </a:p>
          <a:p>
            <a:pPr marL="36576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6224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Steps to Calculate Empirical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762" y="1524000"/>
            <a:ext cx="10707296" cy="533400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 dirty="0"/>
              <a:t>Convert all given masses to moles </a:t>
            </a:r>
            <a:r>
              <a:rPr lang="en-US" sz="2400" dirty="0"/>
              <a:t>(so they can be compared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smtClean="0"/>
              <a:t>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/>
              <a:t>Find </a:t>
            </a:r>
            <a:r>
              <a:rPr lang="en-US" sz="3200" dirty="0"/>
              <a:t>the lowest whole number ratio in moles by dividing by the smallest number of moles.</a:t>
            </a:r>
            <a:br>
              <a:rPr lang="en-US" sz="3200" dirty="0"/>
            </a:br>
            <a:r>
              <a:rPr lang="en-US" sz="3200" dirty="0"/>
              <a:t>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dirty="0"/>
              <a:t>This </a:t>
            </a:r>
            <a:r>
              <a:rPr lang="en-US" sz="3200" dirty="0" smtClean="0"/>
              <a:t>whole # value </a:t>
            </a:r>
            <a:r>
              <a:rPr lang="en-US" sz="3200" dirty="0"/>
              <a:t>becomes the subscript.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The </a:t>
            </a:r>
            <a:r>
              <a:rPr lang="en-US" sz="2400" dirty="0"/>
              <a:t>subscripts in the formula will reflect the smallest whole number ratio between the moles of each of the elements present.</a:t>
            </a:r>
          </a:p>
          <a:p>
            <a:pPr marL="742950" indent="-742950">
              <a:buFont typeface="+mj-lt"/>
              <a:buAutoNum type="arabicPeriod"/>
            </a:pPr>
            <a:endParaRPr lang="en-US" sz="3200" dirty="0"/>
          </a:p>
          <a:p>
            <a:pPr marL="742950" indent="-74295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7997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5752" y="384048"/>
            <a:ext cx="8534400" cy="75895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5400" dirty="0">
                <a:latin typeface="+mn-lt"/>
              </a:rPr>
              <a:t>Example 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1825752" y="1371600"/>
            <a:ext cx="8503920" cy="4346448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en-US" sz="3600" dirty="0"/>
              <a:t>A sample of urea is decomposed into its elements.  The following products are measured:</a:t>
            </a:r>
            <a:br>
              <a:rPr lang="en-US" sz="3600" dirty="0"/>
            </a:br>
            <a:endParaRPr lang="en-US" sz="3600" dirty="0"/>
          </a:p>
          <a:p>
            <a:pPr eaLnBrk="1" hangingPunct="1">
              <a:buFontTx/>
              <a:buNone/>
            </a:pPr>
            <a:r>
              <a:rPr lang="en-US" sz="3600" dirty="0"/>
              <a:t>	Nitrogen:     1.121 g</a:t>
            </a:r>
          </a:p>
          <a:p>
            <a:pPr eaLnBrk="1" hangingPunct="1">
              <a:buFontTx/>
              <a:buNone/>
            </a:pPr>
            <a:r>
              <a:rPr lang="en-US" sz="3600" dirty="0"/>
              <a:t>   Hydrogen:   0.161 g</a:t>
            </a:r>
          </a:p>
          <a:p>
            <a:pPr eaLnBrk="1" hangingPunct="1">
              <a:buFontTx/>
              <a:buNone/>
            </a:pPr>
            <a:r>
              <a:rPr lang="en-US" sz="3600" dirty="0"/>
              <a:t>   Carbon:       0.480 g</a:t>
            </a:r>
          </a:p>
          <a:p>
            <a:pPr eaLnBrk="1" hangingPunct="1">
              <a:buFontTx/>
              <a:buNone/>
            </a:pPr>
            <a:r>
              <a:rPr lang="en-US" sz="3600" dirty="0"/>
              <a:t>   Oxygen:       0.640 g</a:t>
            </a:r>
          </a:p>
        </p:txBody>
      </p:sp>
    </p:spTree>
    <p:extLst>
      <p:ext uri="{BB962C8B-B14F-4D97-AF65-F5344CB8AC3E}">
        <p14:creationId xmlns:p14="http://schemas.microsoft.com/office/powerpoint/2010/main" val="1270271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88851" y="569823"/>
            <a:ext cx="8991600" cy="1143000"/>
          </a:xfrm>
        </p:spPr>
        <p:txBody>
          <a:bodyPr>
            <a:normAutofit/>
          </a:bodyPr>
          <a:lstStyle/>
          <a:p>
            <a:pPr marL="609600" indent="-609600"/>
            <a:r>
              <a:rPr lang="en-US" sz="2800" b="1" dirty="0"/>
              <a:t>1. Find the number of moles of each element present: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5257800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 smtClean="0"/>
              <a:t>Nitrogen</a:t>
            </a:r>
            <a:r>
              <a:rPr lang="en-US" dirty="0"/>
              <a:t>:  1.121 g x (           )=</a:t>
            </a:r>
          </a:p>
          <a:p>
            <a:pPr marL="609600" indent="-609600">
              <a:buNone/>
            </a:pPr>
            <a:endParaRPr lang="en-US" dirty="0"/>
          </a:p>
          <a:p>
            <a:pPr marL="609600" indent="-609600">
              <a:buNone/>
            </a:pPr>
            <a:r>
              <a:rPr lang="en-US" dirty="0"/>
              <a:t>     hydrogen:  .161 g x  (            )=</a:t>
            </a:r>
          </a:p>
          <a:p>
            <a:pPr marL="609600" indent="-609600">
              <a:buNone/>
            </a:pPr>
            <a:endParaRPr lang="en-US" dirty="0"/>
          </a:p>
          <a:p>
            <a:pPr marL="609600" indent="-609600">
              <a:buNone/>
            </a:pPr>
            <a:r>
              <a:rPr lang="en-US" dirty="0"/>
              <a:t>    carbon:    .480 g  x (             )=</a:t>
            </a:r>
          </a:p>
          <a:p>
            <a:pPr marL="609600" indent="-609600">
              <a:buNone/>
            </a:pPr>
            <a:endParaRPr lang="en-US" dirty="0"/>
          </a:p>
          <a:p>
            <a:pPr marL="609600" indent="-609600">
              <a:buNone/>
            </a:pPr>
            <a:r>
              <a:rPr lang="en-US" dirty="0"/>
              <a:t>    oxygen:    .640 g  x  (             )=</a:t>
            </a:r>
          </a:p>
          <a:p>
            <a:pPr marL="609600" indent="-609600">
              <a:buNone/>
            </a:pPr>
            <a:r>
              <a:rPr lang="en-US" u="sng" baseline="30000" dirty="0"/>
              <a:t>     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0909428"/>
              </p:ext>
            </p:extLst>
          </p:nvPr>
        </p:nvGraphicFramePr>
        <p:xfrm>
          <a:off x="5588000" y="1978025"/>
          <a:ext cx="1168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4" imgW="584200" imgH="431800" progId="Equation.3">
                  <p:embed/>
                </p:oleObj>
              </mc:Choice>
              <mc:Fallback>
                <p:oleObj name="Equation" r:id="rId4" imgW="5842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1978025"/>
                        <a:ext cx="11684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8" name="Rectangle 1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198201"/>
              </p:ext>
            </p:extLst>
          </p:nvPr>
        </p:nvGraphicFramePr>
        <p:xfrm>
          <a:off x="5638800" y="2978150"/>
          <a:ext cx="83820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Equation" r:id="rId6" imgW="546100" imgH="431800" progId="Equation.3">
                  <p:embed/>
                </p:oleObj>
              </mc:Choice>
              <mc:Fallback>
                <p:oleObj name="Equation" r:id="rId6" imgW="5461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978150"/>
                        <a:ext cx="838200" cy="665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Rectangle 13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184189"/>
              </p:ext>
            </p:extLst>
          </p:nvPr>
        </p:nvGraphicFramePr>
        <p:xfrm>
          <a:off x="5294313" y="3965575"/>
          <a:ext cx="91757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quation" r:id="rId8" imgW="584200" imgH="431800" progId="Equation.3">
                  <p:embed/>
                </p:oleObj>
              </mc:Choice>
              <mc:Fallback>
                <p:oleObj name="Equation" r:id="rId8" imgW="5842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4313" y="3965575"/>
                        <a:ext cx="917575" cy="67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2" name="Rectangle 1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5816051"/>
              </p:ext>
            </p:extLst>
          </p:nvPr>
        </p:nvGraphicFramePr>
        <p:xfrm>
          <a:off x="5429250" y="4930775"/>
          <a:ext cx="938213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Equation" r:id="rId10" imgW="596900" imgH="431800" progId="Equation.3">
                  <p:embed/>
                </p:oleObj>
              </mc:Choice>
              <mc:Fallback>
                <p:oleObj name="Equation" r:id="rId10" imgW="5969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0" y="4930775"/>
                        <a:ext cx="938213" cy="67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7315201" y="2057400"/>
            <a:ext cx="1832553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+mn-lt"/>
              </a:rPr>
              <a:t>0.08 </a:t>
            </a:r>
            <a:r>
              <a:rPr lang="en-US" sz="2800" dirty="0" err="1">
                <a:latin typeface="+mn-lt"/>
              </a:rPr>
              <a:t>mol</a:t>
            </a:r>
            <a:r>
              <a:rPr lang="en-US" sz="2800" dirty="0">
                <a:latin typeface="+mn-lt"/>
              </a:rPr>
              <a:t> N</a:t>
            </a:r>
          </a:p>
          <a:p>
            <a:pPr eaLnBrk="1" hangingPunct="1"/>
            <a:endParaRPr lang="en-US" sz="2800" dirty="0">
              <a:latin typeface="+mn-lt"/>
            </a:endParaRPr>
          </a:p>
          <a:p>
            <a:pPr eaLnBrk="1" hangingPunct="1"/>
            <a:r>
              <a:rPr lang="en-US" sz="2800" dirty="0">
                <a:latin typeface="+mn-lt"/>
              </a:rPr>
              <a:t>0.16 </a:t>
            </a:r>
            <a:r>
              <a:rPr lang="en-US" sz="2800" dirty="0" err="1">
                <a:latin typeface="+mn-lt"/>
              </a:rPr>
              <a:t>mol</a:t>
            </a:r>
            <a:r>
              <a:rPr lang="en-US" sz="2800" dirty="0">
                <a:latin typeface="+mn-lt"/>
              </a:rPr>
              <a:t> H</a:t>
            </a:r>
          </a:p>
          <a:p>
            <a:pPr eaLnBrk="1" hangingPunct="1"/>
            <a:endParaRPr lang="en-US" sz="2800" dirty="0">
              <a:latin typeface="+mn-lt"/>
            </a:endParaRPr>
          </a:p>
          <a:p>
            <a:pPr eaLnBrk="1" hangingPunct="1"/>
            <a:r>
              <a:rPr lang="en-US" sz="2800" dirty="0">
                <a:latin typeface="+mn-lt"/>
              </a:rPr>
              <a:t>0.04 </a:t>
            </a:r>
            <a:r>
              <a:rPr lang="en-US" sz="2800" dirty="0" err="1">
                <a:latin typeface="+mn-lt"/>
              </a:rPr>
              <a:t>mol</a:t>
            </a:r>
            <a:r>
              <a:rPr lang="en-US" sz="2800" dirty="0">
                <a:latin typeface="+mn-lt"/>
              </a:rPr>
              <a:t> C</a:t>
            </a:r>
          </a:p>
          <a:p>
            <a:pPr eaLnBrk="1" hangingPunct="1"/>
            <a:endParaRPr lang="en-US" sz="2800" dirty="0">
              <a:latin typeface="+mn-lt"/>
            </a:endParaRPr>
          </a:p>
          <a:p>
            <a:pPr eaLnBrk="1" hangingPunct="1"/>
            <a:endParaRPr lang="en-US" sz="2800" dirty="0">
              <a:latin typeface="+mn-lt"/>
            </a:endParaRPr>
          </a:p>
          <a:p>
            <a:pPr eaLnBrk="1" hangingPunct="1"/>
            <a:r>
              <a:rPr lang="en-US" sz="2800" dirty="0">
                <a:latin typeface="+mn-lt"/>
              </a:rPr>
              <a:t>0.04 </a:t>
            </a:r>
            <a:r>
              <a:rPr lang="en-US" sz="2800" dirty="0" err="1">
                <a:latin typeface="+mn-lt"/>
              </a:rPr>
              <a:t>mol</a:t>
            </a:r>
            <a:r>
              <a:rPr lang="en-US" sz="2800" dirty="0">
                <a:latin typeface="+mn-lt"/>
              </a:rPr>
              <a:t> O</a:t>
            </a:r>
          </a:p>
        </p:txBody>
      </p:sp>
    </p:spTree>
    <p:extLst>
      <p:ext uri="{BB962C8B-B14F-4D97-AF65-F5344CB8AC3E}">
        <p14:creationId xmlns:p14="http://schemas.microsoft.com/office/powerpoint/2010/main" val="3970611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784372" y="690817"/>
            <a:ext cx="10894051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2. Find the lowest whole number ratio in moles (the empirical formula)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1981201" y="1600201"/>
            <a:ext cx="1832553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>
                <a:latin typeface="+mn-lt"/>
              </a:rPr>
              <a:t>0.08 mol N</a:t>
            </a:r>
          </a:p>
          <a:p>
            <a:pPr eaLnBrk="1" hangingPunct="1"/>
            <a:endParaRPr lang="en-US" sz="2800">
              <a:latin typeface="+mn-lt"/>
            </a:endParaRPr>
          </a:p>
          <a:p>
            <a:pPr eaLnBrk="1" hangingPunct="1"/>
            <a:endParaRPr lang="en-US" sz="2800">
              <a:latin typeface="+mn-lt"/>
            </a:endParaRPr>
          </a:p>
          <a:p>
            <a:pPr eaLnBrk="1" hangingPunct="1"/>
            <a:r>
              <a:rPr lang="en-US" sz="2800">
                <a:latin typeface="+mn-lt"/>
              </a:rPr>
              <a:t>0.16 mol H</a:t>
            </a:r>
          </a:p>
          <a:p>
            <a:pPr eaLnBrk="1" hangingPunct="1"/>
            <a:endParaRPr lang="en-US" sz="2800">
              <a:latin typeface="+mn-lt"/>
            </a:endParaRPr>
          </a:p>
          <a:p>
            <a:pPr eaLnBrk="1" hangingPunct="1"/>
            <a:endParaRPr lang="en-US" sz="2800">
              <a:latin typeface="+mn-lt"/>
            </a:endParaRPr>
          </a:p>
          <a:p>
            <a:pPr eaLnBrk="1" hangingPunct="1"/>
            <a:r>
              <a:rPr lang="en-US" sz="2800">
                <a:latin typeface="+mn-lt"/>
              </a:rPr>
              <a:t>0.04 mol C</a:t>
            </a:r>
          </a:p>
          <a:p>
            <a:pPr eaLnBrk="1" hangingPunct="1"/>
            <a:endParaRPr lang="en-US" sz="2800">
              <a:latin typeface="+mn-lt"/>
            </a:endParaRPr>
          </a:p>
          <a:p>
            <a:pPr eaLnBrk="1" hangingPunct="1"/>
            <a:endParaRPr lang="en-US" sz="2800">
              <a:latin typeface="+mn-lt"/>
            </a:endParaRPr>
          </a:p>
          <a:p>
            <a:pPr eaLnBrk="1" hangingPunct="1"/>
            <a:r>
              <a:rPr lang="en-US" sz="2800">
                <a:latin typeface="+mn-lt"/>
              </a:rPr>
              <a:t>0.04 mol O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962401" y="1676401"/>
            <a:ext cx="1946367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+mn-lt"/>
              </a:rPr>
              <a:t>/ 0.04 </a:t>
            </a:r>
            <a:r>
              <a:rPr lang="en-US" sz="2800" dirty="0" err="1">
                <a:latin typeface="+mn-lt"/>
              </a:rPr>
              <a:t>mol</a:t>
            </a:r>
            <a:r>
              <a:rPr lang="en-US" sz="2800" dirty="0">
                <a:latin typeface="+mn-lt"/>
              </a:rPr>
              <a:t> =</a:t>
            </a:r>
          </a:p>
          <a:p>
            <a:pPr eaLnBrk="1" hangingPunct="1"/>
            <a:endParaRPr lang="en-US" sz="2800" dirty="0">
              <a:latin typeface="+mn-lt"/>
            </a:endParaRPr>
          </a:p>
          <a:p>
            <a:pPr eaLnBrk="1" hangingPunct="1"/>
            <a:endParaRPr lang="en-US" sz="2800" dirty="0">
              <a:latin typeface="+mn-lt"/>
            </a:endParaRPr>
          </a:p>
          <a:p>
            <a:pPr eaLnBrk="1" hangingPunct="1"/>
            <a:r>
              <a:rPr lang="en-US" sz="2800" dirty="0">
                <a:latin typeface="+mn-lt"/>
              </a:rPr>
              <a:t>/ 0.04 </a:t>
            </a:r>
            <a:r>
              <a:rPr lang="en-US" sz="2800" dirty="0" err="1">
                <a:latin typeface="+mn-lt"/>
              </a:rPr>
              <a:t>mol</a:t>
            </a:r>
            <a:r>
              <a:rPr lang="en-US" sz="2800" dirty="0">
                <a:latin typeface="+mn-lt"/>
              </a:rPr>
              <a:t> =</a:t>
            </a:r>
          </a:p>
          <a:p>
            <a:pPr eaLnBrk="1" hangingPunct="1"/>
            <a:endParaRPr lang="en-US" sz="2800" dirty="0">
              <a:latin typeface="+mn-lt"/>
            </a:endParaRPr>
          </a:p>
          <a:p>
            <a:pPr eaLnBrk="1" hangingPunct="1"/>
            <a:endParaRPr lang="en-US" sz="2800" dirty="0">
              <a:latin typeface="+mn-lt"/>
            </a:endParaRPr>
          </a:p>
          <a:p>
            <a:pPr eaLnBrk="1" hangingPunct="1"/>
            <a:r>
              <a:rPr lang="en-US" sz="2800" dirty="0">
                <a:latin typeface="+mn-lt"/>
              </a:rPr>
              <a:t>/ 0.04 </a:t>
            </a:r>
            <a:r>
              <a:rPr lang="en-US" sz="2800" dirty="0" err="1">
                <a:latin typeface="+mn-lt"/>
              </a:rPr>
              <a:t>mol</a:t>
            </a:r>
            <a:r>
              <a:rPr lang="en-US" sz="2800" dirty="0">
                <a:latin typeface="+mn-lt"/>
              </a:rPr>
              <a:t> =</a:t>
            </a:r>
          </a:p>
          <a:p>
            <a:pPr eaLnBrk="1" hangingPunct="1"/>
            <a:endParaRPr lang="en-US" sz="2800" dirty="0">
              <a:latin typeface="+mn-lt"/>
            </a:endParaRPr>
          </a:p>
          <a:p>
            <a:pPr eaLnBrk="1" hangingPunct="1"/>
            <a:endParaRPr lang="en-US" sz="2800" dirty="0">
              <a:latin typeface="+mn-lt"/>
            </a:endParaRPr>
          </a:p>
          <a:p>
            <a:pPr eaLnBrk="1" hangingPunct="1"/>
            <a:r>
              <a:rPr lang="en-US" sz="2800" dirty="0">
                <a:latin typeface="+mn-lt"/>
              </a:rPr>
              <a:t>/ 0.04 </a:t>
            </a:r>
            <a:r>
              <a:rPr lang="en-US" sz="2800" dirty="0" err="1">
                <a:latin typeface="+mn-lt"/>
              </a:rPr>
              <a:t>mol</a:t>
            </a:r>
            <a:r>
              <a:rPr lang="en-US" sz="2800" dirty="0">
                <a:latin typeface="+mn-lt"/>
              </a:rPr>
              <a:t> =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172201" y="1676401"/>
            <a:ext cx="960519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+mn-lt"/>
              </a:rPr>
              <a:t>2.0 N</a:t>
            </a:r>
          </a:p>
          <a:p>
            <a:pPr eaLnBrk="1" hangingPunct="1"/>
            <a:endParaRPr lang="en-US" sz="2800" dirty="0">
              <a:latin typeface="+mn-lt"/>
            </a:endParaRPr>
          </a:p>
          <a:p>
            <a:pPr eaLnBrk="1" hangingPunct="1"/>
            <a:endParaRPr lang="en-US" sz="2800" dirty="0">
              <a:latin typeface="+mn-lt"/>
            </a:endParaRPr>
          </a:p>
          <a:p>
            <a:pPr eaLnBrk="1" hangingPunct="1"/>
            <a:r>
              <a:rPr lang="en-US" sz="2800" dirty="0">
                <a:latin typeface="+mn-lt"/>
              </a:rPr>
              <a:t>4.0 H</a:t>
            </a:r>
          </a:p>
          <a:p>
            <a:pPr eaLnBrk="1" hangingPunct="1"/>
            <a:endParaRPr lang="en-US" sz="2800" dirty="0">
              <a:latin typeface="+mn-lt"/>
            </a:endParaRPr>
          </a:p>
          <a:p>
            <a:pPr eaLnBrk="1" hangingPunct="1"/>
            <a:endParaRPr lang="en-US" sz="2800" dirty="0">
              <a:latin typeface="+mn-lt"/>
            </a:endParaRPr>
          </a:p>
          <a:p>
            <a:pPr eaLnBrk="1" hangingPunct="1"/>
            <a:r>
              <a:rPr lang="en-US" sz="2800" dirty="0">
                <a:latin typeface="+mn-lt"/>
              </a:rPr>
              <a:t>1.0 C</a:t>
            </a:r>
          </a:p>
          <a:p>
            <a:pPr eaLnBrk="1" hangingPunct="1"/>
            <a:endParaRPr lang="en-US" sz="2800" dirty="0">
              <a:latin typeface="+mn-lt"/>
            </a:endParaRPr>
          </a:p>
          <a:p>
            <a:pPr eaLnBrk="1" hangingPunct="1"/>
            <a:endParaRPr lang="en-US" sz="2800" dirty="0">
              <a:latin typeface="+mn-lt"/>
            </a:endParaRPr>
          </a:p>
          <a:p>
            <a:pPr eaLnBrk="1" hangingPunct="1"/>
            <a:r>
              <a:rPr lang="en-US" sz="2800" dirty="0">
                <a:latin typeface="+mn-lt"/>
              </a:rPr>
              <a:t>1.0 O</a:t>
            </a:r>
          </a:p>
        </p:txBody>
      </p:sp>
    </p:spTree>
    <p:extLst>
      <p:ext uri="{BB962C8B-B14F-4D97-AF65-F5344CB8AC3E}">
        <p14:creationId xmlns:p14="http://schemas.microsoft.com/office/powerpoint/2010/main" val="269531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34967" y="713436"/>
            <a:ext cx="10694846" cy="4525962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3200" dirty="0"/>
              <a:t>3. The subscripts in the formula will reflect the smallest whole number ratio between the moles of each of the elements present.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1905001" y="2744788"/>
            <a:ext cx="1673225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>
                <a:latin typeface="+mn-lt"/>
              </a:rPr>
              <a:t>2.0 N</a:t>
            </a:r>
          </a:p>
          <a:p>
            <a:pPr eaLnBrk="1" hangingPunct="1"/>
            <a:endParaRPr lang="en-US" sz="3600" dirty="0">
              <a:latin typeface="+mn-lt"/>
            </a:endParaRPr>
          </a:p>
          <a:p>
            <a:pPr eaLnBrk="1" hangingPunct="1"/>
            <a:r>
              <a:rPr lang="en-US" sz="3600" dirty="0">
                <a:latin typeface="+mn-lt"/>
              </a:rPr>
              <a:t>4.0 H</a:t>
            </a:r>
          </a:p>
          <a:p>
            <a:pPr eaLnBrk="1" hangingPunct="1"/>
            <a:endParaRPr lang="en-US" sz="3600" dirty="0">
              <a:latin typeface="+mn-lt"/>
            </a:endParaRPr>
          </a:p>
          <a:p>
            <a:pPr eaLnBrk="1" hangingPunct="1"/>
            <a:r>
              <a:rPr lang="en-US" sz="3600" dirty="0">
                <a:latin typeface="+mn-lt"/>
              </a:rPr>
              <a:t>1.0 C</a:t>
            </a:r>
          </a:p>
          <a:p>
            <a:pPr eaLnBrk="1" hangingPunct="1"/>
            <a:endParaRPr lang="en-US" sz="3600" dirty="0">
              <a:latin typeface="+mn-lt"/>
            </a:endParaRPr>
          </a:p>
          <a:p>
            <a:pPr eaLnBrk="1" hangingPunct="1"/>
            <a:r>
              <a:rPr lang="en-US" sz="3600" dirty="0">
                <a:latin typeface="+mn-lt"/>
              </a:rPr>
              <a:t>1.0 O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693230" y="3657601"/>
            <a:ext cx="307635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200" dirty="0">
                <a:latin typeface="+mn-lt"/>
              </a:rPr>
              <a:t>N</a:t>
            </a:r>
            <a:r>
              <a:rPr lang="en-US" sz="7200" baseline="-25000" dirty="0">
                <a:latin typeface="+mn-lt"/>
              </a:rPr>
              <a:t>2</a:t>
            </a:r>
            <a:r>
              <a:rPr lang="en-US" sz="7200" dirty="0">
                <a:latin typeface="+mn-lt"/>
              </a:rPr>
              <a:t>H</a:t>
            </a:r>
            <a:r>
              <a:rPr lang="en-US" sz="7200" baseline="-25000" dirty="0">
                <a:latin typeface="+mn-lt"/>
              </a:rPr>
              <a:t>4</a:t>
            </a:r>
            <a:r>
              <a:rPr lang="en-US" sz="7200" dirty="0">
                <a:latin typeface="+mn-lt"/>
              </a:rPr>
              <a:t>CO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276600" y="3048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019800" y="30480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3276600" y="4038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V="1">
            <a:off x="4343400" y="3352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4343400" y="33528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7086600" y="3352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3340348" y="5281217"/>
            <a:ext cx="4715025" cy="109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8042923" y="4646713"/>
            <a:ext cx="3385" cy="670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3352800" y="63246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V="1">
            <a:off x="8686800" y="4648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80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9" grpId="0" animBg="1"/>
      <p:bldP spid="8200" grpId="0" animBg="1"/>
      <p:bldP spid="8201" grpId="0" animBg="1"/>
      <p:bldP spid="8202" grpId="0" animBg="1"/>
      <p:bldP spid="8203" grpId="0" animBg="1"/>
      <p:bldP spid="8204" grpId="0" animBg="1"/>
      <p:bldP spid="8205" grpId="0" animBg="1"/>
      <p:bldP spid="8206" grpId="0" animBg="1"/>
      <p:bldP spid="8207" grpId="0" animBg="1"/>
      <p:bldP spid="820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Practice Problem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the empirical formula for a compound which contains 0.0134 g of iron, 0.00769 g of sulfur and 0.0115 g of oxygen?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5041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Steps to Calculate Molecular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524" t="-1628" r="-1047"/>
            </a:stretch>
          </a:blipFill>
        </p:spPr>
        <p:txBody>
          <a:bodyPr/>
          <a:lstStyle/>
          <a:p>
            <a:pPr>
              <a:buNone/>
            </a:pPr>
            <a:endParaRPr 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082015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Practice Problem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compound is 92.24% Carbon and 7.76% Hydrogen. The molar mass of the molecular compound is 78.1 g. Calculate the empirical formula and </a:t>
            </a:r>
            <a:r>
              <a:rPr lang="en-US" b="1" dirty="0" smtClean="0"/>
              <a:t>molecular formula </a:t>
            </a:r>
            <a:r>
              <a:rPr lang="en-US" dirty="0" smtClean="0"/>
              <a:t>of the compound.</a:t>
            </a:r>
          </a:p>
        </p:txBody>
      </p:sp>
    </p:spTree>
    <p:extLst>
      <p:ext uri="{BB962C8B-B14F-4D97-AF65-F5344CB8AC3E}">
        <p14:creationId xmlns:p14="http://schemas.microsoft.com/office/powerpoint/2010/main" val="2552531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Percent Composition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896424" y="1607169"/>
            <a:ext cx="1075709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Percent composition of a compound refers to the percentage by </a:t>
            </a:r>
            <a:r>
              <a:rPr lang="en-US" b="1" u="sng" dirty="0"/>
              <a:t>mass</a:t>
            </a:r>
            <a:r>
              <a:rPr lang="en-US" dirty="0"/>
              <a:t>. </a:t>
            </a:r>
          </a:p>
          <a:p>
            <a:pPr lvl="1" eaLnBrk="1" hangingPunct="1"/>
            <a:r>
              <a:rPr lang="en-US" sz="2800" dirty="0"/>
              <a:t>In other words, the percentage composition of water shows what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% </a:t>
            </a:r>
            <a:r>
              <a:rPr lang="en-US" sz="2800" dirty="0"/>
              <a:t>(by mass) is Hydrogen, and what % is Oxygen.</a:t>
            </a:r>
          </a:p>
          <a:p>
            <a:pPr lvl="1" eaLnBrk="1" hangingPunct="1">
              <a:buFontTx/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dirty="0"/>
              <a:t>Percentage composition by mass does </a:t>
            </a:r>
            <a:r>
              <a:rPr lang="en-US" b="1" u="sng" dirty="0"/>
              <a:t>not</a:t>
            </a:r>
            <a:r>
              <a:rPr lang="en-US" dirty="0"/>
              <a:t> tell us the ratio by which the atoms combine. (Does not tell us the </a:t>
            </a:r>
            <a:r>
              <a:rPr lang="en-US" dirty="0" smtClean="0"/>
              <a:t>subscripts of chemical formulas)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029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34049" y="230790"/>
            <a:ext cx="8534400" cy="1066800"/>
          </a:xfrm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3200" dirty="0">
                <a:ea typeface="HGSHeiseiKakugothictaiW5" pitchFamily="50" charset="-128"/>
              </a:rPr>
              <a:t>The strange case of Mole Airlines Flight 1023</a:t>
            </a:r>
          </a:p>
        </p:txBody>
      </p:sp>
      <p:pic>
        <p:nvPicPr>
          <p:cNvPr id="21506" name="Picture 2" descr="http://t2.gstatic.com/images?q=tbn:ANd9GcSpw8eGDhId79ZiZIaxZHVW7xb4yoSEOnc3N0KVd5jmUElIwCbYIQ:static.guim.co.uk/sys-images/Guardian/About/General/2013/7/7/1373193145334/San-Francisco-plane-crash-008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499" y="1778438"/>
            <a:ext cx="6413500" cy="384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585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 Airlines Flight 1023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Scenario:  Read with your partner</a:t>
            </a:r>
          </a:p>
          <a:p>
            <a:r>
              <a:rPr lang="en-US" dirty="0"/>
              <a:t>Your Job:</a:t>
            </a:r>
          </a:p>
          <a:p>
            <a:pPr lvl="1"/>
            <a:r>
              <a:rPr lang="en-US" dirty="0"/>
              <a:t>Determine </a:t>
            </a:r>
            <a:r>
              <a:rPr lang="en-US" b="1" dirty="0"/>
              <a:t>empirical formulas </a:t>
            </a:r>
            <a:r>
              <a:rPr lang="en-US" dirty="0"/>
              <a:t>(Table 3)</a:t>
            </a:r>
          </a:p>
          <a:p>
            <a:pPr lvl="1"/>
            <a:r>
              <a:rPr lang="en-US" b="1" dirty="0"/>
              <a:t>Match your empirical formulas with the substances</a:t>
            </a:r>
            <a:r>
              <a:rPr lang="en-US" dirty="0"/>
              <a:t> listed in Table 1</a:t>
            </a:r>
          </a:p>
          <a:p>
            <a:pPr lvl="1"/>
            <a:r>
              <a:rPr lang="en-US" dirty="0"/>
              <a:t>Compare the completed Table 3 with Table 2 to complete the </a:t>
            </a:r>
            <a:r>
              <a:rPr lang="en-US" b="1" dirty="0"/>
              <a:t>Victim Identification Form</a:t>
            </a:r>
          </a:p>
          <a:p>
            <a:pPr lvl="1"/>
            <a:r>
              <a:rPr lang="en-US" dirty="0"/>
              <a:t>Identify the </a:t>
            </a:r>
            <a:r>
              <a:rPr lang="en-US" b="1" dirty="0"/>
              <a:t>murderer, victim, and explosive </a:t>
            </a:r>
            <a:r>
              <a:rPr lang="en-US" dirty="0"/>
              <a:t>substance.</a:t>
            </a:r>
          </a:p>
        </p:txBody>
      </p:sp>
    </p:spTree>
    <p:extLst>
      <p:ext uri="{BB962C8B-B14F-4D97-AF65-F5344CB8AC3E}">
        <p14:creationId xmlns:p14="http://schemas.microsoft.com/office/powerpoint/2010/main" val="952698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32584" y="1600200"/>
            <a:ext cx="940001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Jim goes to a school that has 258 total students.  If 164 of the students are boys, what percentage of the student body is made up of girls? </a:t>
            </a:r>
          </a:p>
        </p:txBody>
      </p:sp>
      <p:pic>
        <p:nvPicPr>
          <p:cNvPr id="4100" name="Picture 4" descr="j028892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1" y="3398838"/>
            <a:ext cx="269557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828800" y="335681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000" dirty="0">
                <a:latin typeface="+mj-lt"/>
                <a:ea typeface="+mj-ea"/>
                <a:cs typeface="+mj-cs"/>
              </a:rPr>
              <a:t>% Composition Example </a:t>
            </a:r>
          </a:p>
        </p:txBody>
      </p:sp>
    </p:spTree>
    <p:extLst>
      <p:ext uri="{BB962C8B-B14F-4D97-AF65-F5344CB8AC3E}">
        <p14:creationId xmlns:p14="http://schemas.microsoft.com/office/powerpoint/2010/main" val="1460266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4000" dirty="0"/>
              <a:t>% Example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917450" y="1570037"/>
            <a:ext cx="8534400" cy="5287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/>
              <a:t>In this example, you found the percent composition by dividing one part by the total and multiplying by 100.</a:t>
            </a:r>
          </a:p>
          <a:p>
            <a:pPr eaLnBrk="1" hangingPunct="1"/>
            <a:endParaRPr lang="en-US" sz="3600" dirty="0"/>
          </a:p>
          <a:p>
            <a:pPr eaLnBrk="1" hangingPunct="1">
              <a:buFontTx/>
              <a:buNone/>
            </a:pPr>
            <a:r>
              <a:rPr lang="en-US" dirty="0" smtClean="0"/>
              <a:t>                                      	    	             </a:t>
            </a:r>
            <a:r>
              <a:rPr lang="en-US" b="1" dirty="0" smtClean="0"/>
              <a:t>part</a:t>
            </a:r>
          </a:p>
          <a:p>
            <a:pPr eaLnBrk="1" hangingPunct="1">
              <a:buFontTx/>
              <a:buNone/>
            </a:pPr>
            <a:r>
              <a:rPr lang="en-US" b="1" dirty="0"/>
              <a:t>	</a:t>
            </a:r>
            <a:r>
              <a:rPr lang="en-US" b="1" dirty="0" smtClean="0"/>
              <a:t>			% composition = -------------- x 100</a:t>
            </a:r>
            <a:br>
              <a:rPr lang="en-US" b="1" dirty="0" smtClean="0"/>
            </a:br>
            <a:r>
              <a:rPr lang="en-US" b="1" dirty="0" smtClean="0"/>
              <a:t>                                        		            whole</a:t>
            </a:r>
            <a:endParaRPr lang="en-US" dirty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				</a:t>
            </a:r>
            <a:r>
              <a:rPr lang="en-US" b="1" dirty="0" smtClean="0"/>
              <a:t>% Girls = </a:t>
            </a:r>
            <a:r>
              <a:rPr lang="en-US" b="1" u="sng" dirty="0" smtClean="0"/>
              <a:t>(258-164) </a:t>
            </a:r>
            <a:r>
              <a:rPr lang="en-US" b="1" dirty="0" smtClean="0"/>
              <a:t>x 100</a:t>
            </a:r>
          </a:p>
          <a:p>
            <a:pPr eaLnBrk="1" hangingPunct="1">
              <a:buFontTx/>
              <a:buNone/>
            </a:pPr>
            <a:r>
              <a:rPr lang="en-US" b="1" dirty="0"/>
              <a:t>	</a:t>
            </a:r>
            <a:r>
              <a:rPr lang="en-US" b="1" dirty="0" smtClean="0"/>
              <a:t>				</a:t>
            </a:r>
            <a:r>
              <a:rPr lang="en-US" b="1" dirty="0" smtClean="0"/>
              <a:t>        258 </a:t>
            </a:r>
            <a:endParaRPr lang="en-US" b="1" dirty="0" smtClean="0"/>
          </a:p>
          <a:p>
            <a:pPr eaLnBrk="1" hangingPunct="1">
              <a:buFontTx/>
              <a:buNone/>
            </a:pPr>
            <a:endParaRPr lang="en-US" b="1" dirty="0"/>
          </a:p>
          <a:p>
            <a:pPr eaLnBrk="1" hangingPunct="1">
              <a:buFontTx/>
              <a:buNone/>
            </a:pPr>
            <a:r>
              <a:rPr lang="en-US" b="1" dirty="0" smtClean="0"/>
              <a:t>				% Girls = 36.4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 smtClean="0"/>
              <a:t>				</a:t>
            </a:r>
          </a:p>
          <a:p>
            <a:pPr eaLnBrk="1" hangingPunct="1">
              <a:buFontTx/>
              <a:buNone/>
            </a:pPr>
            <a:r>
              <a:rPr lang="en-US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55467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Percent Composition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600200"/>
            <a:ext cx="82296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Finding the percentage composition by mass works the same way.  </a:t>
            </a:r>
          </a:p>
          <a:p>
            <a:pPr lvl="1" eaLnBrk="1" hangingPunct="1"/>
            <a:r>
              <a:rPr lang="en-US" sz="2000" dirty="0"/>
              <a:t>Divide the mass that one element contributes to the compound by the mass of the entire compound.  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/>
              <a:t>                                                                                                 </a:t>
            </a:r>
            <a:r>
              <a:rPr lang="en-US" sz="2000" dirty="0"/>
              <a:t>                       		         </a:t>
            </a:r>
            <a:r>
              <a:rPr lang="en-US" sz="2000" dirty="0"/>
              <a:t> </a:t>
            </a:r>
            <a:r>
              <a:rPr lang="en-US" sz="2000" dirty="0" smtClean="0"/>
              <a:t>              </a:t>
            </a:r>
            <a:r>
              <a:rPr lang="en-US" sz="2000" b="1" dirty="0" smtClean="0"/>
              <a:t>mass </a:t>
            </a:r>
            <a:r>
              <a:rPr lang="en-US" sz="2000" b="1" dirty="0"/>
              <a:t>from element</a:t>
            </a:r>
          </a:p>
          <a:p>
            <a:pPr marL="0" indent="0">
              <a:buNone/>
            </a:pPr>
            <a:r>
              <a:rPr lang="en-US" sz="2400" b="1" dirty="0"/>
              <a:t>	% Composition  = ---------------------------      x 100</a:t>
            </a:r>
            <a:br>
              <a:rPr lang="en-US" sz="2400" b="1" dirty="0"/>
            </a:br>
            <a:r>
              <a:rPr lang="en-US" sz="2400" b="1" dirty="0"/>
              <a:t>                                       </a:t>
            </a:r>
            <a:r>
              <a:rPr lang="en-US" sz="2400" b="1" dirty="0" smtClean="0"/>
              <a:t>   </a:t>
            </a:r>
            <a:r>
              <a:rPr lang="en-US" sz="2000" b="1" dirty="0"/>
              <a:t>total mass of the compound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97519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% Composition Example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61060" y="1524001"/>
            <a:ext cx="10744647" cy="4525963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What percentage of the mass of carbon dioxide (CO</a:t>
            </a:r>
            <a:r>
              <a:rPr lang="en-US" sz="4000" baseline="-25000" dirty="0"/>
              <a:t>2</a:t>
            </a:r>
            <a:r>
              <a:rPr lang="en-US" sz="4000" dirty="0"/>
              <a:t>) is made up by the carbon?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2400" b="1" dirty="0" smtClean="0"/>
              <a:t>Mass of Carbon = 12.01 x 1 = 12.01 g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Mass of Oxygen = 16.00 x 2 = 32.00 g</a:t>
            </a:r>
          </a:p>
        </p:txBody>
      </p:sp>
      <p:pic>
        <p:nvPicPr>
          <p:cNvPr id="7172" name="Picture 4" descr="j019619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1"/>
            <a:ext cx="2057400" cy="18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126708" y="2743200"/>
            <a:ext cx="4541293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dirty="0"/>
              <a:t>                                             </a:t>
            </a:r>
            <a:r>
              <a:rPr lang="en-US" b="1" dirty="0"/>
              <a:t>part</a:t>
            </a:r>
          </a:p>
          <a:p>
            <a:pPr>
              <a:buFontTx/>
              <a:buNone/>
            </a:pPr>
            <a:r>
              <a:rPr lang="en-US" b="1" dirty="0"/>
              <a:t>% comp. of Carbon = --------------- x 100</a:t>
            </a:r>
          </a:p>
          <a:p>
            <a:pPr>
              <a:buFontTx/>
              <a:buNone/>
            </a:pPr>
            <a:r>
              <a:rPr lang="en-US" b="1" dirty="0"/>
              <a:t>                                           whole</a:t>
            </a:r>
          </a:p>
          <a:p>
            <a:pPr>
              <a:buFontTx/>
              <a:buNone/>
            </a:pPr>
            <a:endParaRPr lang="en-US" b="1" dirty="0"/>
          </a:p>
          <a:p>
            <a:pPr>
              <a:buFontTx/>
              <a:buNone/>
            </a:pPr>
            <a:r>
              <a:rPr lang="en-US" b="1" dirty="0"/>
              <a:t>                                           12.01 g  </a:t>
            </a:r>
          </a:p>
          <a:p>
            <a:pPr>
              <a:buFontTx/>
              <a:buNone/>
            </a:pPr>
            <a:r>
              <a:rPr lang="en-US" b="1" dirty="0"/>
              <a:t>% comp. of Carbon = --------------- x 100</a:t>
            </a:r>
          </a:p>
          <a:p>
            <a:pPr>
              <a:buFontTx/>
              <a:buNone/>
            </a:pPr>
            <a:r>
              <a:rPr lang="en-US" b="1" dirty="0"/>
              <a:t>                                           44.01 g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b="1" dirty="0"/>
              <a:t>Answer = 27.3%</a:t>
            </a:r>
          </a:p>
        </p:txBody>
      </p:sp>
    </p:spTree>
    <p:extLst>
      <p:ext uri="{BB962C8B-B14F-4D97-AF65-F5344CB8AC3E}">
        <p14:creationId xmlns:p14="http://schemas.microsoft.com/office/powerpoint/2010/main" val="1995551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% Composition Example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524000"/>
            <a:ext cx="82296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What is the percentage composition of carbon in glucose (C</a:t>
            </a:r>
            <a:r>
              <a:rPr lang="en-US" sz="3600" baseline="-25000" dirty="0"/>
              <a:t>6</a:t>
            </a:r>
            <a:r>
              <a:rPr lang="en-US" sz="3600" dirty="0"/>
              <a:t>H</a:t>
            </a:r>
            <a:r>
              <a:rPr lang="en-US" sz="3600" baseline="-25000" dirty="0"/>
              <a:t>12</a:t>
            </a:r>
            <a:r>
              <a:rPr lang="en-US" sz="3600" dirty="0"/>
              <a:t>O</a:t>
            </a:r>
            <a:r>
              <a:rPr lang="en-US" sz="3600" baseline="-25000" dirty="0"/>
              <a:t>6</a:t>
            </a:r>
            <a:r>
              <a:rPr lang="en-US" sz="3600" dirty="0"/>
              <a:t>) ?</a:t>
            </a:r>
          </a:p>
        </p:txBody>
      </p:sp>
    </p:spTree>
    <p:extLst>
      <p:ext uri="{BB962C8B-B14F-4D97-AF65-F5344CB8AC3E}">
        <p14:creationId xmlns:p14="http://schemas.microsoft.com/office/powerpoint/2010/main" val="3576592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Composition and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Percent composition only tells you what percentage of the compound that a particular atom is. It doesn’t tell you how many atoms are in that compound. </a:t>
            </a:r>
          </a:p>
          <a:p>
            <a:endParaRPr lang="en-US" dirty="0" smtClean="0"/>
          </a:p>
          <a:p>
            <a:r>
              <a:rPr lang="en-US" dirty="0" smtClean="0"/>
              <a:t>HOWEVER, it does help you to determine that compound’s </a:t>
            </a:r>
            <a:r>
              <a:rPr lang="en-US" b="1" dirty="0" smtClean="0"/>
              <a:t>empirical formula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3792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5752" y="384048"/>
            <a:ext cx="8534400" cy="758952"/>
          </a:xfrm>
          <a:ln w="57150"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en-US" dirty="0">
                <a:ea typeface="HGSHeiseiKakugothictaiW5" pitchFamily="50" charset="-128"/>
              </a:rPr>
              <a:t>Empirical Formula</a:t>
            </a:r>
          </a:p>
        </p:txBody>
      </p:sp>
      <p:sp>
        <p:nvSpPr>
          <p:cNvPr id="13315" name="Subtitl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The </a:t>
            </a:r>
            <a:r>
              <a:rPr lang="en-US" sz="4400" b="1" dirty="0"/>
              <a:t>simplest whole number ratio of atoms in a compound</a:t>
            </a:r>
          </a:p>
        </p:txBody>
      </p:sp>
    </p:spTree>
    <p:extLst>
      <p:ext uri="{BB962C8B-B14F-4D97-AF65-F5344CB8AC3E}">
        <p14:creationId xmlns:p14="http://schemas.microsoft.com/office/powerpoint/2010/main" val="1578068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571</Words>
  <Application>Microsoft Macintosh PowerPoint</Application>
  <PresentationFormat>Custom</PresentationFormat>
  <Paragraphs>151</Paragraphs>
  <Slides>21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Microsoft Equation</vt:lpstr>
      <vt:lpstr>Making Formulas</vt:lpstr>
      <vt:lpstr>Percent Composition</vt:lpstr>
      <vt:lpstr>PowerPoint Presentation</vt:lpstr>
      <vt:lpstr>% Example </vt:lpstr>
      <vt:lpstr>Percent Composition</vt:lpstr>
      <vt:lpstr>% Composition Example</vt:lpstr>
      <vt:lpstr>% Composition Example </vt:lpstr>
      <vt:lpstr>Percent Composition and Formulas</vt:lpstr>
      <vt:lpstr>Empirical Formula</vt:lpstr>
      <vt:lpstr>Empirical Formulas</vt:lpstr>
      <vt:lpstr>Empirical Formulas</vt:lpstr>
      <vt:lpstr>Steps to Calculate Empirical Formulas</vt:lpstr>
      <vt:lpstr>Example </vt:lpstr>
      <vt:lpstr>1. Find the number of moles of each element present:</vt:lpstr>
      <vt:lpstr>PowerPoint Presentation</vt:lpstr>
      <vt:lpstr>PowerPoint Presentation</vt:lpstr>
      <vt:lpstr>Practice Problem</vt:lpstr>
      <vt:lpstr>Steps to Calculate Molecular Formulas</vt:lpstr>
      <vt:lpstr>Practice Problem</vt:lpstr>
      <vt:lpstr>The strange case of Mole Airlines Flight 1023</vt:lpstr>
      <vt:lpstr>Mole Airlines Flight 1023</vt:lpstr>
    </vt:vector>
  </TitlesOfParts>
  <Company>CCSD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Formulas</dc:title>
  <dc:creator>MEGAN KOVACH</dc:creator>
  <cp:lastModifiedBy>Meg Kovach</cp:lastModifiedBy>
  <cp:revision>13</cp:revision>
  <dcterms:created xsi:type="dcterms:W3CDTF">2016-11-02T13:19:11Z</dcterms:created>
  <dcterms:modified xsi:type="dcterms:W3CDTF">2016-11-06T21:09:07Z</dcterms:modified>
</cp:coreProperties>
</file>