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50" d="100"/>
          <a:sy n="50" d="100"/>
        </p:scale>
        <p:origin x="118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6893E-9814-48C2-8E1F-DC84DD398666}" type="datetimeFigureOut">
              <a:rPr lang="en-US" smtClean="0"/>
              <a:t>12/21/2016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1310F-5A6F-4D0B-A307-DBEF6F7B76CE}" type="slidenum">
              <a:rPr lang="en-US" smtClean="0"/>
              <a:t>‹#›</a:t>
            </a:fld>
            <a:endParaRPr lang="en-US"/>
          </a:p>
        </p:txBody>
      </p:sp>
    </p:spTree>
    <p:extLst>
      <p:ext uri="{BB962C8B-B14F-4D97-AF65-F5344CB8AC3E}">
        <p14:creationId xmlns:p14="http://schemas.microsoft.com/office/powerpoint/2010/main" val="357000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D02661A-1941-E14E-9230-CE25B872FD25}" type="slidenum">
              <a:rPr lang="en-US"/>
              <a:pPr/>
              <a:t>13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61087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08CF225-7005-4D4A-806A-22A03BA4C37D}"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422090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B10AE5-BEF8-4412-BA9F-189B4E3E12C8}"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283492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10AE5-BEF8-4412-BA9F-189B4E3E12C8}"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159142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10AE5-BEF8-4412-BA9F-189B4E3E12C8}"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380584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10AE5-BEF8-4412-BA9F-189B4E3E12C8}"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30826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10AE5-BEF8-4412-BA9F-189B4E3E12C8}"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20605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B10AE5-BEF8-4412-BA9F-189B4E3E12C8}"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230718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10AE5-BEF8-4412-BA9F-189B4E3E12C8}"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108509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10AE5-BEF8-4412-BA9F-189B4E3E12C8}"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282155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10AE5-BEF8-4412-BA9F-189B4E3E12C8}"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81867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10AE5-BEF8-4412-BA9F-189B4E3E12C8}"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337872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10AE5-BEF8-4412-BA9F-189B4E3E12C8}"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E4AA8-E221-4FC6-8573-DE02FC1EA1AC}" type="slidenum">
              <a:rPr lang="en-US" smtClean="0"/>
              <a:t>‹#›</a:t>
            </a:fld>
            <a:endParaRPr lang="en-US"/>
          </a:p>
        </p:txBody>
      </p:sp>
    </p:spTree>
    <p:extLst>
      <p:ext uri="{BB962C8B-B14F-4D97-AF65-F5344CB8AC3E}">
        <p14:creationId xmlns:p14="http://schemas.microsoft.com/office/powerpoint/2010/main" val="419106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10AE5-BEF8-4412-BA9F-189B4E3E12C8}" type="datetimeFigureOut">
              <a:rPr lang="en-US" smtClean="0"/>
              <a:t>12/21/2016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E4AA8-E221-4FC6-8573-DE02FC1EA1AC}" type="slidenum">
              <a:rPr lang="en-US" smtClean="0"/>
              <a:t>‹#›</a:t>
            </a:fld>
            <a:endParaRPr lang="en-US"/>
          </a:p>
        </p:txBody>
      </p:sp>
    </p:spTree>
    <p:extLst>
      <p:ext uri="{BB962C8B-B14F-4D97-AF65-F5344CB8AC3E}">
        <p14:creationId xmlns:p14="http://schemas.microsoft.com/office/powerpoint/2010/main" val="182834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Thermochemistry</a:t>
            </a:r>
            <a:endParaRPr lang="en-US" dirty="0"/>
          </a:p>
        </p:txBody>
      </p:sp>
      <p:sp>
        <p:nvSpPr>
          <p:cNvPr id="3" name="Subtitle 2"/>
          <p:cNvSpPr>
            <a:spLocks noGrp="1"/>
          </p:cNvSpPr>
          <p:nvPr>
            <p:ph type="subTitle" idx="1"/>
          </p:nvPr>
        </p:nvSpPr>
        <p:spPr/>
        <p:txBody>
          <a:bodyPr/>
          <a:lstStyle/>
          <a:p>
            <a:r>
              <a:rPr lang="en-US" dirty="0" smtClean="0"/>
              <a:t>Potential Energy Diagrams</a:t>
            </a:r>
          </a:p>
          <a:p>
            <a:r>
              <a:rPr lang="en-US" dirty="0" smtClean="0"/>
              <a:t>Rates of Reactions</a:t>
            </a:r>
            <a:endParaRPr lang="en-US" dirty="0"/>
          </a:p>
        </p:txBody>
      </p:sp>
    </p:spTree>
    <p:extLst>
      <p:ext uri="{BB962C8B-B14F-4D97-AF65-F5344CB8AC3E}">
        <p14:creationId xmlns:p14="http://schemas.microsoft.com/office/powerpoint/2010/main" val="211678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45276" y="308767"/>
            <a:ext cx="9144000" cy="715962"/>
          </a:xfrm>
        </p:spPr>
        <p:txBody>
          <a:bodyPr>
            <a:noAutofit/>
          </a:bodyPr>
          <a:lstStyle/>
          <a:p>
            <a:pPr algn="ctr" eaLnBrk="1" fontAlgn="auto" hangingPunct="1">
              <a:spcAft>
                <a:spcPts val="0"/>
              </a:spcAft>
              <a:defRPr/>
            </a:pPr>
            <a:r>
              <a:rPr lang="en-US" sz="4000" dirty="0" smtClean="0">
                <a:ea typeface="+mj-ea"/>
                <a:cs typeface="+mj-cs"/>
              </a:rPr>
              <a:t>Speeding up Reactions</a:t>
            </a:r>
            <a:endParaRPr lang="en-US" sz="4000" dirty="0">
              <a:ea typeface="+mj-ea"/>
              <a:cs typeface="+mj-cs"/>
            </a:endParaRPr>
          </a:p>
        </p:txBody>
      </p:sp>
      <p:sp>
        <p:nvSpPr>
          <p:cNvPr id="8" name="Rectangle 3"/>
          <p:cNvSpPr>
            <a:spLocks noGrp="1" noChangeArrowheads="1"/>
          </p:cNvSpPr>
          <p:nvPr>
            <p:ph idx="1"/>
          </p:nvPr>
        </p:nvSpPr>
        <p:spPr>
          <a:xfrm>
            <a:off x="685800" y="1280160"/>
            <a:ext cx="10631510" cy="5330825"/>
          </a:xfrm>
        </p:spPr>
        <p:txBody>
          <a:bodyPr>
            <a:normAutofit/>
          </a:bodyPr>
          <a:lstStyle/>
          <a:p>
            <a:pPr marL="317500" lvl="2" indent="0" algn="ctr" eaLnBrk="1" hangingPunct="1">
              <a:buNone/>
            </a:pPr>
            <a:r>
              <a:rPr lang="en-US" sz="3200" dirty="0" smtClean="0"/>
              <a:t>Discuss: What can be done to a reaction to make it go faster?</a:t>
            </a:r>
          </a:p>
          <a:p>
            <a:pPr marL="317500" lvl="2" indent="0" algn="ctr" eaLnBrk="1" hangingPunct="1">
              <a:buNone/>
            </a:pPr>
            <a:endParaRPr lang="en-US" sz="3200" dirty="0"/>
          </a:p>
          <a:p>
            <a:pPr marL="317500" lvl="2" indent="0" algn="ctr" eaLnBrk="1" hangingPunct="1">
              <a:buNone/>
            </a:pPr>
            <a:endParaRPr lang="en-US" sz="3200" dirty="0" smtClean="0"/>
          </a:p>
          <a:p>
            <a:pPr marL="317500" lvl="2" indent="0" algn="ctr" eaLnBrk="1" hangingPunct="1">
              <a:buNone/>
            </a:pPr>
            <a:endParaRPr lang="en-US" sz="3200" dirty="0"/>
          </a:p>
          <a:p>
            <a:pPr marL="317500" lvl="2" indent="0" algn="ctr" eaLnBrk="1" hangingPunct="1">
              <a:buNone/>
            </a:pPr>
            <a:r>
              <a:rPr lang="en-US" sz="3200" dirty="0" smtClean="0"/>
              <a:t>Gizmo. </a:t>
            </a:r>
            <a:r>
              <a:rPr lang="en-US" sz="3200" dirty="0" err="1" smtClean="0"/>
              <a:t>Yo</a:t>
            </a:r>
            <a:r>
              <a:rPr lang="en-US" sz="3200" smtClean="0"/>
              <a:t>.  </a:t>
            </a:r>
            <a:endParaRPr lang="en-US" sz="3200" dirty="0" smtClean="0"/>
          </a:p>
          <a:p>
            <a:pPr marL="317500" lvl="2" indent="0" eaLnBrk="1" hangingPunct="1">
              <a:buNone/>
            </a:pPr>
            <a:endParaRPr lang="en-US" sz="3200" dirty="0"/>
          </a:p>
        </p:txBody>
      </p:sp>
    </p:spTree>
    <p:extLst>
      <p:ext uri="{BB962C8B-B14F-4D97-AF65-F5344CB8AC3E}">
        <p14:creationId xmlns:p14="http://schemas.microsoft.com/office/powerpoint/2010/main" val="29195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dirty="0" smtClean="0"/>
              <a:t>Factors that affect the speed of reaction: </a:t>
            </a:r>
            <a:br>
              <a:rPr lang="en-US" dirty="0" smtClean="0"/>
            </a:br>
            <a:r>
              <a:rPr lang="en-US" sz="2700" dirty="0" smtClean="0">
                <a:solidFill>
                  <a:srgbClr val="0070C0"/>
                </a:solidFill>
              </a:rPr>
              <a:t>The following actions speed up the rate of reactions because they increase collisions! </a:t>
            </a:r>
            <a:endParaRPr lang="en-US" sz="2200" dirty="0">
              <a:solidFill>
                <a:srgbClr val="0070C0"/>
              </a:solidFill>
            </a:endParaRPr>
          </a:p>
        </p:txBody>
      </p:sp>
      <p:sp>
        <p:nvSpPr>
          <p:cNvPr id="3" name="Content Placeholder 2"/>
          <p:cNvSpPr>
            <a:spLocks noGrp="1"/>
          </p:cNvSpPr>
          <p:nvPr>
            <p:ph idx="1"/>
          </p:nvPr>
        </p:nvSpPr>
        <p:spPr>
          <a:xfrm>
            <a:off x="786685" y="1700011"/>
            <a:ext cx="10515600" cy="4773166"/>
          </a:xfrm>
        </p:spPr>
        <p:txBody>
          <a:bodyPr>
            <a:normAutofit/>
          </a:bodyPr>
          <a:lstStyle/>
          <a:p>
            <a:r>
              <a:rPr lang="en-US" sz="2400" b="1" u="sng" dirty="0" smtClean="0"/>
              <a:t>Temperature </a:t>
            </a:r>
          </a:p>
          <a:p>
            <a:pPr lvl="1"/>
            <a:r>
              <a:rPr lang="en-US" sz="2200" dirty="0" smtClean="0"/>
              <a:t>By adding heat, reactants move faster and have more energy to start with. This means that collisions are more likely to be successful because they are closer to reaching the activation energy</a:t>
            </a:r>
          </a:p>
          <a:p>
            <a:pPr lvl="1"/>
            <a:endParaRPr lang="en-US" sz="2200" dirty="0" smtClean="0"/>
          </a:p>
          <a:p>
            <a:r>
              <a:rPr lang="en-US" sz="2400" b="1" u="sng" dirty="0" smtClean="0"/>
              <a:t>Concentration </a:t>
            </a:r>
          </a:p>
          <a:p>
            <a:pPr lvl="1"/>
            <a:r>
              <a:rPr lang="en-US" sz="2200" dirty="0" smtClean="0"/>
              <a:t>More chemicals in the reaction means it is more likely they will collide for a reaction. </a:t>
            </a:r>
          </a:p>
        </p:txBody>
      </p:sp>
    </p:spTree>
    <p:extLst>
      <p:ext uri="{BB962C8B-B14F-4D97-AF65-F5344CB8AC3E}">
        <p14:creationId xmlns:p14="http://schemas.microsoft.com/office/powerpoint/2010/main" val="36591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Factors that affect the speed of reaction</a:t>
            </a:r>
            <a:endParaRPr lang="en-US" dirty="0"/>
          </a:p>
        </p:txBody>
      </p:sp>
      <p:sp>
        <p:nvSpPr>
          <p:cNvPr id="3" name="Content Placeholder 2"/>
          <p:cNvSpPr>
            <a:spLocks noGrp="1"/>
          </p:cNvSpPr>
          <p:nvPr>
            <p:ph idx="1"/>
          </p:nvPr>
        </p:nvSpPr>
        <p:spPr>
          <a:xfrm>
            <a:off x="786685" y="1700011"/>
            <a:ext cx="10515600" cy="4773166"/>
          </a:xfrm>
        </p:spPr>
        <p:txBody>
          <a:bodyPr>
            <a:normAutofit/>
          </a:bodyPr>
          <a:lstStyle/>
          <a:p>
            <a:r>
              <a:rPr lang="en-US" sz="2400" b="1" u="sng" dirty="0" smtClean="0"/>
              <a:t>Stirring/Agitation</a:t>
            </a:r>
            <a:r>
              <a:rPr lang="en-US" sz="2400" dirty="0" smtClean="0"/>
              <a:t> </a:t>
            </a:r>
          </a:p>
          <a:p>
            <a:pPr lvl="1"/>
            <a:r>
              <a:rPr lang="en-US" sz="2200" dirty="0" smtClean="0"/>
              <a:t>By stirring a reaction, you are increasing the amount of contact that the different reactants have with each other, making it more likely to collide and react</a:t>
            </a:r>
          </a:p>
          <a:p>
            <a:pPr lvl="1"/>
            <a:endParaRPr lang="en-US" sz="2200" dirty="0" smtClean="0"/>
          </a:p>
          <a:p>
            <a:r>
              <a:rPr lang="en-US" sz="2400" b="1" u="sng" dirty="0" smtClean="0"/>
              <a:t>Surface Area </a:t>
            </a:r>
            <a:r>
              <a:rPr lang="en-US" sz="2400" dirty="0" smtClean="0"/>
              <a:t> </a:t>
            </a:r>
          </a:p>
          <a:p>
            <a:pPr lvl="1"/>
            <a:r>
              <a:rPr lang="en-US" sz="2200" dirty="0" smtClean="0"/>
              <a:t>Reactions can only happen on the surface of a solid where two reactants can collide. By increasing the surface area by using small particles or powder, there is more surface to react. </a:t>
            </a:r>
            <a:endParaRPr lang="en-US" sz="2200" dirty="0"/>
          </a:p>
        </p:txBody>
      </p:sp>
    </p:spTree>
    <p:extLst>
      <p:ext uri="{BB962C8B-B14F-4D97-AF65-F5344CB8AC3E}">
        <p14:creationId xmlns:p14="http://schemas.microsoft.com/office/powerpoint/2010/main" val="40669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274638"/>
            <a:ext cx="9144000" cy="715962"/>
          </a:xfrm>
        </p:spPr>
        <p:txBody>
          <a:bodyPr>
            <a:noAutofit/>
          </a:bodyPr>
          <a:lstStyle/>
          <a:p>
            <a:pPr algn="ctr">
              <a:defRPr/>
            </a:pPr>
            <a:r>
              <a:rPr lang="en-US" sz="4000" dirty="0" smtClean="0"/>
              <a:t>And…..Catalysts</a:t>
            </a:r>
            <a:r>
              <a:rPr lang="en-US" sz="4000" dirty="0"/>
              <a:t>!</a:t>
            </a:r>
          </a:p>
        </p:txBody>
      </p:sp>
      <p:sp>
        <p:nvSpPr>
          <p:cNvPr id="20483" name="Rectangle 3"/>
          <p:cNvSpPr>
            <a:spLocks noGrp="1" noChangeArrowheads="1"/>
          </p:cNvSpPr>
          <p:nvPr>
            <p:ph idx="1"/>
          </p:nvPr>
        </p:nvSpPr>
        <p:spPr>
          <a:xfrm>
            <a:off x="449580" y="1143001"/>
            <a:ext cx="11373226" cy="5330825"/>
          </a:xfrm>
        </p:spPr>
        <p:txBody>
          <a:bodyPr>
            <a:normAutofit/>
          </a:bodyPr>
          <a:lstStyle/>
          <a:p>
            <a:pPr marL="0" indent="-412750">
              <a:buNone/>
            </a:pPr>
            <a:r>
              <a:rPr lang="en-US" sz="3200" dirty="0"/>
              <a:t>A catalyst is a substance that speeds up a reaction</a:t>
            </a:r>
          </a:p>
          <a:p>
            <a:pPr marL="819150" lvl="3"/>
            <a:r>
              <a:rPr lang="en-US" sz="2400" dirty="0"/>
              <a:t>It does this by lowering the activation energy of a chemical reaction</a:t>
            </a:r>
            <a:r>
              <a:rPr lang="en-US" sz="2400" dirty="0" smtClean="0"/>
              <a:t>.</a:t>
            </a:r>
            <a:r>
              <a:rPr lang="en-US" sz="3200" dirty="0" smtClean="0"/>
              <a:t/>
            </a:r>
            <a:br>
              <a:rPr lang="en-US" sz="3200" dirty="0" smtClean="0"/>
            </a:br>
            <a:endParaRPr lang="en-US" sz="3200" dirty="0" smtClean="0"/>
          </a:p>
          <a:p>
            <a:pPr marL="0" lvl="1" indent="-323850">
              <a:buNone/>
            </a:pPr>
            <a:r>
              <a:rPr lang="en-US" sz="3200" dirty="0" smtClean="0"/>
              <a:t>A catalyst is never changed, or never used up.</a:t>
            </a:r>
          </a:p>
          <a:p>
            <a:pPr marL="819150" lvl="3"/>
            <a:r>
              <a:rPr lang="en-US" sz="2400" dirty="0" smtClean="0"/>
              <a:t>Think </a:t>
            </a:r>
            <a:r>
              <a:rPr lang="en-US" sz="2400" dirty="0"/>
              <a:t>of it as a tool (like a </a:t>
            </a:r>
            <a:r>
              <a:rPr lang="en-US" sz="2400" dirty="0" smtClean="0"/>
              <a:t>pipette)</a:t>
            </a:r>
          </a:p>
          <a:p>
            <a:pPr marL="819150" lvl="3"/>
            <a:endParaRPr lang="en-US" sz="2800" dirty="0"/>
          </a:p>
          <a:p>
            <a:pPr marL="0" lvl="1" indent="0">
              <a:buNone/>
            </a:pPr>
            <a:r>
              <a:rPr lang="en-US" sz="3200" dirty="0" smtClean="0"/>
              <a:t>Each </a:t>
            </a:r>
            <a:r>
              <a:rPr lang="en-US" sz="3200" dirty="0"/>
              <a:t>catalyst has </a:t>
            </a:r>
            <a:r>
              <a:rPr lang="en-US" sz="3200" dirty="0" smtClean="0"/>
              <a:t>ONE </a:t>
            </a:r>
            <a:r>
              <a:rPr lang="en-US" sz="3200" dirty="0"/>
              <a:t>SPECIFIC </a:t>
            </a:r>
            <a:r>
              <a:rPr lang="en-US" sz="3200" dirty="0" smtClean="0"/>
              <a:t>JOB.</a:t>
            </a:r>
            <a:endParaRPr lang="en-US" sz="2800" dirty="0"/>
          </a:p>
          <a:p>
            <a:pPr marL="914400" lvl="2" indent="-457200"/>
            <a:r>
              <a:rPr lang="en-US" sz="2400" dirty="0" smtClean="0"/>
              <a:t>Each catalyst can only be used for a single purpose (like a lock and key). </a:t>
            </a:r>
            <a:br>
              <a:rPr lang="en-US" sz="2400" dirty="0" smtClean="0"/>
            </a:br>
            <a:r>
              <a:rPr lang="en-US" sz="2400" dirty="0" smtClean="0"/>
              <a:t>This is incredibly important in biological functions and medicine!</a:t>
            </a:r>
            <a:br>
              <a:rPr lang="en-US" sz="2400" dirty="0" smtClean="0"/>
            </a:br>
            <a:endParaRPr lang="en-US" sz="2400" dirty="0" smtClean="0"/>
          </a:p>
          <a:p>
            <a:pPr marL="0" lvl="1" indent="0">
              <a:buNone/>
            </a:pPr>
            <a:r>
              <a:rPr lang="en-US" sz="3600" dirty="0" smtClean="0"/>
              <a:t>Catalysts do not affect the </a:t>
            </a:r>
            <a:r>
              <a:rPr lang="el-GR" sz="3600" dirty="0" smtClean="0"/>
              <a:t>Δ</a:t>
            </a:r>
            <a:r>
              <a:rPr lang="en-US" sz="3600" smtClean="0"/>
              <a:t>H of </a:t>
            </a:r>
            <a:r>
              <a:rPr lang="en-US" sz="3600" dirty="0" smtClean="0"/>
              <a:t>the reaction since the energy of the reactants and product doesn’t change. </a:t>
            </a:r>
          </a:p>
        </p:txBody>
      </p:sp>
    </p:spTree>
    <p:extLst>
      <p:ext uri="{BB962C8B-B14F-4D97-AF65-F5344CB8AC3E}">
        <p14:creationId xmlns:p14="http://schemas.microsoft.com/office/powerpoint/2010/main" val="233213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12890" y="227371"/>
            <a:ext cx="9144000" cy="715962"/>
          </a:xfrm>
        </p:spPr>
        <p:txBody>
          <a:bodyPr>
            <a:noAutofit/>
          </a:bodyPr>
          <a:lstStyle/>
          <a:p>
            <a:pPr algn="ctr">
              <a:defRPr/>
            </a:pPr>
            <a:r>
              <a:rPr lang="en-US" sz="4000" dirty="0"/>
              <a:t>Catalysts!</a:t>
            </a:r>
          </a:p>
        </p:txBody>
      </p:sp>
      <p:sp>
        <p:nvSpPr>
          <p:cNvPr id="32771" name="Rectangle 3"/>
          <p:cNvSpPr>
            <a:spLocks noGrp="1" noChangeArrowheads="1"/>
          </p:cNvSpPr>
          <p:nvPr>
            <p:ph idx="1"/>
          </p:nvPr>
        </p:nvSpPr>
        <p:spPr>
          <a:xfrm>
            <a:off x="369086" y="990600"/>
            <a:ext cx="4280187" cy="5330825"/>
          </a:xfrm>
        </p:spPr>
        <p:txBody>
          <a:bodyPr/>
          <a:lstStyle/>
          <a:p>
            <a:pPr marL="317500" lvl="2" indent="0" algn="ctr">
              <a:buNone/>
            </a:pPr>
            <a:endParaRPr lang="en-US" sz="3200" dirty="0" smtClean="0"/>
          </a:p>
          <a:p>
            <a:pPr marL="317500" lvl="2" indent="0" algn="ctr">
              <a:buNone/>
            </a:pPr>
            <a:r>
              <a:rPr lang="en-US" sz="3200" dirty="0" smtClean="0"/>
              <a:t>2H</a:t>
            </a:r>
            <a:r>
              <a:rPr lang="en-US" sz="3200" baseline="-25000" dirty="0" smtClean="0"/>
              <a:t>2</a:t>
            </a:r>
            <a:r>
              <a:rPr lang="en-US" sz="3200" dirty="0" smtClean="0"/>
              <a:t>O</a:t>
            </a:r>
            <a:r>
              <a:rPr lang="en-US" sz="3200" baseline="-25000" dirty="0" smtClean="0"/>
              <a:t>2</a:t>
            </a:r>
            <a:r>
              <a:rPr lang="en-US" sz="3200" dirty="0" smtClean="0"/>
              <a:t> </a:t>
            </a:r>
            <a:r>
              <a:rPr lang="en-US" sz="3200" dirty="0" smtClean="0">
                <a:sym typeface="Wingdings" panose="05000000000000000000" pitchFamily="2" charset="2"/>
              </a:rPr>
              <a:t> 2H</a:t>
            </a:r>
            <a:r>
              <a:rPr lang="en-US" sz="3200" baseline="-25000" dirty="0" smtClean="0">
                <a:sym typeface="Wingdings" panose="05000000000000000000" pitchFamily="2" charset="2"/>
              </a:rPr>
              <a:t>2</a:t>
            </a:r>
            <a:r>
              <a:rPr lang="en-US" sz="3200" dirty="0" smtClean="0">
                <a:sym typeface="Wingdings" panose="05000000000000000000" pitchFamily="2" charset="2"/>
              </a:rPr>
              <a:t>O + O</a:t>
            </a:r>
            <a:r>
              <a:rPr lang="en-US" sz="3200" baseline="-25000" dirty="0" smtClean="0">
                <a:sym typeface="Wingdings" panose="05000000000000000000" pitchFamily="2" charset="2"/>
              </a:rPr>
              <a:t>2</a:t>
            </a:r>
            <a:endParaRPr lang="en-US" sz="3200" dirty="0"/>
          </a:p>
        </p:txBody>
      </p:sp>
      <p:pic>
        <p:nvPicPr>
          <p:cNvPr id="32772" name="Picture 5" descr="VHcCTpW.gif"/>
          <p:cNvPicPr>
            <a:picLocks noChangeAspect="1"/>
          </p:cNvPicPr>
          <p:nvPr/>
        </p:nvPicPr>
        <p:blipFill>
          <a:blip r:embed="rId3"/>
          <a:srcRect/>
          <a:stretch>
            <a:fillRect/>
          </a:stretch>
        </p:blipFill>
        <p:spPr bwMode="auto">
          <a:xfrm>
            <a:off x="678179" y="2130428"/>
            <a:ext cx="4386263" cy="4495799"/>
          </a:xfrm>
          <a:prstGeom prst="rect">
            <a:avLst/>
          </a:prstGeom>
          <a:noFill/>
          <a:ln w="9525">
            <a:noFill/>
            <a:miter lim="800000"/>
            <a:headEnd/>
            <a:tailEnd/>
          </a:ln>
        </p:spPr>
      </p:pic>
      <p:sp>
        <p:nvSpPr>
          <p:cNvPr id="2" name="TextBox 1"/>
          <p:cNvSpPr txBox="1"/>
          <p:nvPr/>
        </p:nvSpPr>
        <p:spPr>
          <a:xfrm>
            <a:off x="2135692" y="1163367"/>
            <a:ext cx="373487" cy="369332"/>
          </a:xfrm>
          <a:prstGeom prst="rect">
            <a:avLst/>
          </a:prstGeom>
          <a:noFill/>
        </p:spPr>
        <p:txBody>
          <a:bodyPr wrap="square" rtlCol="0">
            <a:spAutoFit/>
          </a:bodyPr>
          <a:lstStyle/>
          <a:p>
            <a:r>
              <a:rPr lang="en-US" dirty="0" smtClean="0"/>
              <a:t>KI</a:t>
            </a:r>
            <a:endParaRPr lang="en-US" dirty="0"/>
          </a:p>
        </p:txBody>
      </p:sp>
      <p:sp>
        <p:nvSpPr>
          <p:cNvPr id="3" name="Oval 2"/>
          <p:cNvSpPr/>
          <p:nvPr/>
        </p:nvSpPr>
        <p:spPr>
          <a:xfrm>
            <a:off x="1942508" y="1068832"/>
            <a:ext cx="759853" cy="4638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catalyzed exothermic re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218" y="2986858"/>
            <a:ext cx="4996672" cy="3639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3672" y="1532699"/>
            <a:ext cx="5821251" cy="1200329"/>
          </a:xfrm>
          <a:prstGeom prst="rect">
            <a:avLst/>
          </a:prstGeom>
          <a:noFill/>
        </p:spPr>
        <p:txBody>
          <a:bodyPr wrap="square" rtlCol="0">
            <a:spAutoFit/>
          </a:bodyPr>
          <a:lstStyle/>
          <a:p>
            <a:r>
              <a:rPr lang="en-US" sz="2400" dirty="0" smtClean="0"/>
              <a:t>Catalysts work by lowering the amount of energy needed to reach the transition state of a chemical reaction. </a:t>
            </a:r>
            <a:endParaRPr lang="en-US" sz="2400" dirty="0"/>
          </a:p>
        </p:txBody>
      </p:sp>
    </p:spTree>
    <p:extLst>
      <p:ext uri="{BB962C8B-B14F-4D97-AF65-F5344CB8AC3E}">
        <p14:creationId xmlns:p14="http://schemas.microsoft.com/office/powerpoint/2010/main" val="118809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Calculating </a:t>
            </a:r>
            <a:r>
              <a:rPr lang="el-GR" dirty="0" smtClean="0"/>
              <a:t>Δ</a:t>
            </a:r>
            <a:r>
              <a:rPr lang="en-US" dirty="0" err="1" smtClean="0"/>
              <a:t>H</a:t>
            </a:r>
            <a:r>
              <a:rPr lang="en-US" baseline="-25000" dirty="0" err="1" smtClean="0"/>
              <a:t>rxn</a:t>
            </a:r>
            <a:r>
              <a:rPr lang="en-US" dirty="0" smtClean="0"/>
              <a:t>:  Two Ways</a:t>
            </a:r>
            <a:endParaRPr lang="en-US" dirty="0"/>
          </a:p>
        </p:txBody>
      </p:sp>
      <p:sp>
        <p:nvSpPr>
          <p:cNvPr id="6" name="Text Placeholder 5"/>
          <p:cNvSpPr>
            <a:spLocks noGrp="1"/>
          </p:cNvSpPr>
          <p:nvPr>
            <p:ph type="body" idx="1"/>
          </p:nvPr>
        </p:nvSpPr>
        <p:spPr>
          <a:xfrm>
            <a:off x="839788" y="1550395"/>
            <a:ext cx="5157787" cy="547486"/>
          </a:xfrm>
          <a:solidFill>
            <a:schemeClr val="accent1">
              <a:lumMod val="20000"/>
              <a:lumOff val="80000"/>
            </a:schemeClr>
          </a:solidFill>
        </p:spPr>
        <p:txBody>
          <a:bodyPr/>
          <a:lstStyle/>
          <a:p>
            <a:pPr algn="ctr"/>
            <a:r>
              <a:rPr lang="en-US" dirty="0" smtClean="0"/>
              <a:t>Using a Potential Energy Diagram</a:t>
            </a:r>
            <a:endParaRPr lang="en-US" dirty="0"/>
          </a:p>
        </p:txBody>
      </p:sp>
      <p:sp>
        <p:nvSpPr>
          <p:cNvPr id="8" name="Text Placeholder 7"/>
          <p:cNvSpPr>
            <a:spLocks noGrp="1"/>
          </p:cNvSpPr>
          <p:nvPr>
            <p:ph type="body" sz="quarter" idx="3"/>
          </p:nvPr>
        </p:nvSpPr>
        <p:spPr>
          <a:xfrm>
            <a:off x="6172200" y="1550395"/>
            <a:ext cx="5183188" cy="547486"/>
          </a:xfrm>
          <a:solidFill>
            <a:schemeClr val="accent1">
              <a:lumMod val="20000"/>
              <a:lumOff val="80000"/>
            </a:schemeClr>
          </a:solidFill>
        </p:spPr>
        <p:txBody>
          <a:bodyPr/>
          <a:lstStyle/>
          <a:p>
            <a:pPr algn="ctr"/>
            <a:r>
              <a:rPr lang="en-US" dirty="0" smtClean="0"/>
              <a:t>Calculate Using </a:t>
            </a:r>
            <a:r>
              <a:rPr lang="el-GR" dirty="0" smtClean="0">
                <a:latin typeface="Calibri" panose="020F0502020204030204" pitchFamily="34" charset="0"/>
              </a:rPr>
              <a:t>Δ</a:t>
            </a:r>
            <a:r>
              <a:rPr lang="en-US" dirty="0" err="1" smtClean="0">
                <a:latin typeface="Calibri" panose="020F0502020204030204" pitchFamily="34" charset="0"/>
              </a:rPr>
              <a:t>H</a:t>
            </a:r>
            <a:r>
              <a:rPr lang="en-US" baseline="-25000" dirty="0" err="1" smtClean="0">
                <a:latin typeface="Calibri" panose="020F0502020204030204" pitchFamily="34" charset="0"/>
              </a:rPr>
              <a:t>formations</a:t>
            </a:r>
            <a:r>
              <a:rPr lang="en-US" dirty="0" smtClean="0">
                <a:latin typeface="Calibri" panose="020F0502020204030204" pitchFamily="34" charset="0"/>
              </a:rPr>
              <a:t> </a:t>
            </a:r>
            <a:endParaRPr lang="en-US" dirty="0"/>
          </a:p>
        </p:txBody>
      </p:sp>
      <p:sp>
        <p:nvSpPr>
          <p:cNvPr id="9" name="Content Placeholder 8"/>
          <p:cNvSpPr>
            <a:spLocks noGrp="1"/>
          </p:cNvSpPr>
          <p:nvPr>
            <p:ph sz="quarter" idx="4"/>
          </p:nvPr>
        </p:nvSpPr>
        <p:spPr>
          <a:xfrm>
            <a:off x="6172200" y="2221739"/>
            <a:ext cx="5183188" cy="3684588"/>
          </a:xfrm>
        </p:spPr>
        <p:txBody>
          <a:bodyPr>
            <a:normAutofit/>
          </a:bodyPr>
          <a:lstStyle/>
          <a:p>
            <a:pPr marL="0" lvl="0" indent="0">
              <a:buNone/>
            </a:pPr>
            <a:endParaRPr lang="en-US" sz="3000" dirty="0" smtClean="0">
              <a:latin typeface="Calibri" panose="020F0502020204030204" pitchFamily="34" charset="0"/>
            </a:endParaRPr>
          </a:p>
          <a:p>
            <a:pPr marL="0" lvl="0" indent="0">
              <a:buNone/>
            </a:pPr>
            <a:endParaRPr lang="en-US" sz="3000" dirty="0" smtClean="0">
              <a:latin typeface="Calibri" panose="020F0502020204030204" pitchFamily="34" charset="0"/>
            </a:endParaRPr>
          </a:p>
          <a:p>
            <a:pPr marL="0" lvl="0" indent="0">
              <a:buNone/>
            </a:pPr>
            <a:r>
              <a:rPr lang="el-GR" sz="3000" dirty="0" smtClean="0">
                <a:latin typeface="Calibri" panose="020F0502020204030204" pitchFamily="34" charset="0"/>
              </a:rPr>
              <a:t>Δ</a:t>
            </a:r>
            <a:r>
              <a:rPr lang="en-US" sz="3000" dirty="0" err="1" smtClean="0">
                <a:latin typeface="Calibri" panose="020F0502020204030204" pitchFamily="34" charset="0"/>
              </a:rPr>
              <a:t>H</a:t>
            </a:r>
            <a:r>
              <a:rPr lang="en-US" sz="3000" baseline="-25000" dirty="0" err="1" smtClean="0">
                <a:latin typeface="Calibri" panose="020F0502020204030204" pitchFamily="34" charset="0"/>
              </a:rPr>
              <a:t>rxn</a:t>
            </a:r>
            <a:r>
              <a:rPr lang="en-US" sz="3000" dirty="0" smtClean="0">
                <a:latin typeface="Calibri" panose="020F0502020204030204" pitchFamily="34" charset="0"/>
              </a:rPr>
              <a:t>= </a:t>
            </a:r>
            <a:r>
              <a:rPr lang="el-GR" sz="3000" dirty="0" smtClean="0">
                <a:latin typeface="Calibri" panose="020F0502020204030204" pitchFamily="34" charset="0"/>
              </a:rPr>
              <a:t>ΣΔ</a:t>
            </a:r>
            <a:r>
              <a:rPr lang="en-US" sz="3000" dirty="0" err="1" smtClean="0">
                <a:latin typeface="Calibri" panose="020F0502020204030204" pitchFamily="34" charset="0"/>
              </a:rPr>
              <a:t>H</a:t>
            </a:r>
            <a:r>
              <a:rPr lang="en-US" sz="3000" baseline="-25000" dirty="0" err="1" smtClean="0">
                <a:latin typeface="Calibri" panose="020F0502020204030204" pitchFamily="34" charset="0"/>
              </a:rPr>
              <a:t>f</a:t>
            </a:r>
            <a:r>
              <a:rPr lang="en-US" sz="3000" baseline="-25000" dirty="0" smtClean="0">
                <a:latin typeface="Calibri" panose="020F0502020204030204" pitchFamily="34" charset="0"/>
              </a:rPr>
              <a:t>(products)</a:t>
            </a:r>
            <a:r>
              <a:rPr lang="en-US" sz="3000" dirty="0" smtClean="0">
                <a:latin typeface="Calibri" panose="020F0502020204030204" pitchFamily="34" charset="0"/>
              </a:rPr>
              <a:t> — </a:t>
            </a:r>
            <a:r>
              <a:rPr lang="el-GR" sz="3000" dirty="0" smtClean="0">
                <a:latin typeface="Calibri" panose="020F0502020204030204" pitchFamily="34" charset="0"/>
              </a:rPr>
              <a:t>Δ</a:t>
            </a:r>
            <a:r>
              <a:rPr lang="en-US" sz="3000" dirty="0" err="1" smtClean="0">
                <a:latin typeface="Calibri" panose="020F0502020204030204" pitchFamily="34" charset="0"/>
              </a:rPr>
              <a:t>H</a:t>
            </a:r>
            <a:r>
              <a:rPr lang="en-US" sz="3000" baseline="-25000" dirty="0" err="1" smtClean="0">
                <a:latin typeface="Calibri" panose="020F0502020204030204" pitchFamily="34" charset="0"/>
              </a:rPr>
              <a:t>f</a:t>
            </a:r>
            <a:r>
              <a:rPr lang="en-US" sz="3000" baseline="-25000" dirty="0" smtClean="0">
                <a:latin typeface="Calibri" panose="020F0502020204030204" pitchFamily="34" charset="0"/>
              </a:rPr>
              <a:t>(reactants)</a:t>
            </a:r>
            <a:r>
              <a:rPr lang="en-US" sz="3000" dirty="0" smtClean="0">
                <a:latin typeface="Calibri" panose="020F0502020204030204" pitchFamily="34" charset="0"/>
              </a:rPr>
              <a:t> </a:t>
            </a:r>
            <a:endParaRPr lang="en-US" sz="3000" dirty="0"/>
          </a:p>
          <a:p>
            <a:pPr marL="0" indent="0">
              <a:buNone/>
            </a:pPr>
            <a:endParaRPr lang="en-US" sz="3000" dirty="0"/>
          </a:p>
        </p:txBody>
      </p:sp>
      <p:pic>
        <p:nvPicPr>
          <p:cNvPr id="10" name="Picture 2" descr="http://ths.sps.lane.edu/chemweb/unit11/tests/Potential%20Energy%20Diagram.gif"/>
          <p:cNvPicPr>
            <a:picLocks noChangeAspect="1" noChangeArrowheads="1"/>
          </p:cNvPicPr>
          <p:nvPr/>
        </p:nvPicPr>
        <p:blipFill>
          <a:blip r:embed="rId2"/>
          <a:srcRect/>
          <a:stretch>
            <a:fillRect/>
          </a:stretch>
        </p:blipFill>
        <p:spPr bwMode="auto">
          <a:xfrm>
            <a:off x="839788" y="2097881"/>
            <a:ext cx="5157787" cy="3808446"/>
          </a:xfrm>
          <a:prstGeom prst="rect">
            <a:avLst/>
          </a:prstGeom>
          <a:noFill/>
        </p:spPr>
      </p:pic>
      <p:cxnSp>
        <p:nvCxnSpPr>
          <p:cNvPr id="12" name="Straight Connector 11"/>
          <p:cNvCxnSpPr/>
          <p:nvPr/>
        </p:nvCxnSpPr>
        <p:spPr>
          <a:xfrm flipV="1">
            <a:off x="2730321" y="3696237"/>
            <a:ext cx="1249251"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80445" y="4756206"/>
            <a:ext cx="256504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18681" y="3696237"/>
            <a:ext cx="0" cy="1059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17200" y="4002104"/>
            <a:ext cx="793952" cy="369332"/>
          </a:xfrm>
          <a:prstGeom prst="rect">
            <a:avLst/>
          </a:prstGeom>
          <a:noFill/>
        </p:spPr>
        <p:txBody>
          <a:bodyPr wrap="square" rtlCol="0">
            <a:spAutoFit/>
          </a:bodyPr>
          <a:lstStyle/>
          <a:p>
            <a:r>
              <a:rPr lang="el-GR" b="1" dirty="0">
                <a:solidFill>
                  <a:srgbClr val="FF0000"/>
                </a:solidFill>
              </a:rPr>
              <a:t>Δ</a:t>
            </a:r>
            <a:r>
              <a:rPr lang="en-US" b="1" dirty="0" err="1">
                <a:solidFill>
                  <a:srgbClr val="FF0000"/>
                </a:solidFill>
              </a:rPr>
              <a:t>H</a:t>
            </a:r>
            <a:r>
              <a:rPr lang="en-US" b="1" baseline="-25000" dirty="0" err="1">
                <a:solidFill>
                  <a:srgbClr val="FF0000"/>
                </a:solidFill>
              </a:rPr>
              <a:t>rxn</a:t>
            </a:r>
            <a:endParaRPr lang="en-US" b="1" dirty="0">
              <a:solidFill>
                <a:srgbClr val="FF0000"/>
              </a:solidFill>
            </a:endParaRPr>
          </a:p>
        </p:txBody>
      </p:sp>
      <p:sp>
        <p:nvSpPr>
          <p:cNvPr id="22" name="TextBox 21"/>
          <p:cNvSpPr txBox="1"/>
          <p:nvPr/>
        </p:nvSpPr>
        <p:spPr>
          <a:xfrm>
            <a:off x="1820711" y="5944188"/>
            <a:ext cx="3068469" cy="369332"/>
          </a:xfrm>
          <a:prstGeom prst="rect">
            <a:avLst/>
          </a:prstGeom>
          <a:noFill/>
        </p:spPr>
        <p:txBody>
          <a:bodyPr wrap="none" rtlCol="0">
            <a:spAutoFit/>
          </a:bodyPr>
          <a:lstStyle/>
          <a:p>
            <a:r>
              <a:rPr lang="el-GR" dirty="0">
                <a:solidFill>
                  <a:srgbClr val="FF0000"/>
                </a:solidFill>
              </a:rPr>
              <a:t>Δ</a:t>
            </a:r>
            <a:r>
              <a:rPr lang="en-US" dirty="0" err="1" smtClean="0">
                <a:solidFill>
                  <a:srgbClr val="FF0000"/>
                </a:solidFill>
              </a:rPr>
              <a:t>H</a:t>
            </a:r>
            <a:r>
              <a:rPr lang="en-US" baseline="-25000" dirty="0" err="1" smtClean="0">
                <a:solidFill>
                  <a:srgbClr val="FF0000"/>
                </a:solidFill>
              </a:rPr>
              <a:t>rxn</a:t>
            </a:r>
            <a:r>
              <a:rPr lang="en-US" dirty="0">
                <a:solidFill>
                  <a:srgbClr val="FF0000"/>
                </a:solidFill>
              </a:rPr>
              <a:t> </a:t>
            </a:r>
            <a:r>
              <a:rPr lang="en-US" dirty="0" smtClean="0">
                <a:solidFill>
                  <a:srgbClr val="FF0000"/>
                </a:solidFill>
              </a:rPr>
              <a:t>= 350 kJ – 200 kJ = 150 kJ</a:t>
            </a:r>
            <a:endParaRPr lang="en-US" dirty="0">
              <a:solidFill>
                <a:srgbClr val="FF0000"/>
              </a:solidFill>
            </a:endParaRPr>
          </a:p>
        </p:txBody>
      </p:sp>
      <p:cxnSp>
        <p:nvCxnSpPr>
          <p:cNvPr id="25" name="Straight Arrow Connector 24"/>
          <p:cNvCxnSpPr/>
          <p:nvPr/>
        </p:nvCxnSpPr>
        <p:spPr>
          <a:xfrm flipH="1" flipV="1">
            <a:off x="7883137" y="3784786"/>
            <a:ext cx="880657" cy="1156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763794" y="3784786"/>
            <a:ext cx="855468" cy="1156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05600" y="4940968"/>
            <a:ext cx="4505409" cy="369332"/>
          </a:xfrm>
          <a:prstGeom prst="rect">
            <a:avLst/>
          </a:prstGeom>
          <a:noFill/>
          <a:ln>
            <a:solidFill>
              <a:srgbClr val="FF0000"/>
            </a:solidFill>
          </a:ln>
        </p:spPr>
        <p:txBody>
          <a:bodyPr wrap="square" rtlCol="0">
            <a:spAutoFit/>
          </a:bodyPr>
          <a:lstStyle/>
          <a:p>
            <a:r>
              <a:rPr lang="en-US" dirty="0" smtClean="0">
                <a:solidFill>
                  <a:srgbClr val="FF0000"/>
                </a:solidFill>
              </a:rPr>
              <a:t>You will ALWAYS have access to these values. </a:t>
            </a:r>
            <a:endParaRPr lang="en-US" dirty="0">
              <a:solidFill>
                <a:srgbClr val="FF0000"/>
              </a:solidFill>
            </a:endParaRPr>
          </a:p>
        </p:txBody>
      </p:sp>
    </p:spTree>
    <p:extLst>
      <p:ext uri="{BB962C8B-B14F-4D97-AF65-F5344CB8AC3E}">
        <p14:creationId xmlns:p14="http://schemas.microsoft.com/office/powerpoint/2010/main" val="3855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P spid="9" grpId="0" build="p"/>
      <p:bldP spid="21" grpId="0"/>
      <p:bldP spid="22"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00856489"/>
              </p:ext>
            </p:extLst>
          </p:nvPr>
        </p:nvGraphicFramePr>
        <p:xfrm>
          <a:off x="424313" y="1227224"/>
          <a:ext cx="11270382" cy="3959230"/>
        </p:xfrm>
        <a:graphic>
          <a:graphicData uri="http://schemas.openxmlformats.org/drawingml/2006/table">
            <a:tbl>
              <a:tblPr firstRow="1" firstCol="1" bandRow="1">
                <a:tableStyleId>{5C22544A-7EE6-4342-B048-85BDC9FD1C3A}</a:tableStyleId>
              </a:tblPr>
              <a:tblGrid>
                <a:gridCol w="2897511"/>
                <a:gridCol w="2883268"/>
                <a:gridCol w="2744010"/>
                <a:gridCol w="2745593"/>
              </a:tblGrid>
              <a:tr h="389823">
                <a:tc>
                  <a:txBody>
                    <a:bodyPr/>
                    <a:lstStyle/>
                    <a:p>
                      <a:pPr marL="0" marR="0" algn="ctr">
                        <a:lnSpc>
                          <a:spcPct val="115000"/>
                        </a:lnSpc>
                        <a:spcBef>
                          <a:spcPts val="0"/>
                        </a:spcBef>
                        <a:spcAft>
                          <a:spcPts val="0"/>
                        </a:spcAft>
                      </a:pPr>
                      <a:r>
                        <a:rPr lang="en-US" sz="2400" b="1" dirty="0">
                          <a:solidFill>
                            <a:sysClr val="windowText" lastClr="000000"/>
                          </a:solidFill>
                          <a:effectLst/>
                        </a:rPr>
                        <a:t>Chemical</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err="1">
                          <a:solidFill>
                            <a:sysClr val="windowText" lastClr="000000"/>
                          </a:solidFill>
                          <a:effectLst/>
                        </a:rPr>
                        <a:t>ΔH</a:t>
                      </a:r>
                      <a:r>
                        <a:rPr lang="en-US" sz="2400" b="1" baseline="-25000" dirty="0" err="1">
                          <a:solidFill>
                            <a:sysClr val="windowText" lastClr="000000"/>
                          </a:solidFill>
                          <a:effectLst/>
                        </a:rPr>
                        <a:t>f</a:t>
                      </a:r>
                      <a:r>
                        <a:rPr lang="en-US" sz="2400" b="1" dirty="0">
                          <a:solidFill>
                            <a:sysClr val="windowText" lastClr="000000"/>
                          </a:solidFill>
                          <a:effectLst/>
                        </a:rPr>
                        <a:t> (kJ/</a:t>
                      </a:r>
                      <a:r>
                        <a:rPr lang="en-US" sz="2400" b="1" dirty="0" err="1">
                          <a:solidFill>
                            <a:sysClr val="windowText" lastClr="000000"/>
                          </a:solidFill>
                          <a:effectLst/>
                        </a:rPr>
                        <a:t>mol</a:t>
                      </a:r>
                      <a:r>
                        <a:rPr lang="en-US" sz="2400" b="1" dirty="0">
                          <a:solidFill>
                            <a:sysClr val="windowText" lastClr="000000"/>
                          </a:solidFill>
                          <a:effectLst/>
                        </a:rPr>
                        <a:t>)</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ysClr val="windowText" lastClr="000000"/>
                          </a:solidFill>
                          <a:effectLst/>
                        </a:rPr>
                        <a:t>Chemical</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err="1">
                          <a:solidFill>
                            <a:sysClr val="windowText" lastClr="000000"/>
                          </a:solidFill>
                          <a:effectLst/>
                        </a:rPr>
                        <a:t>ΔH</a:t>
                      </a:r>
                      <a:r>
                        <a:rPr lang="en-US" sz="2400" b="1" baseline="-25000" dirty="0" err="1">
                          <a:solidFill>
                            <a:sysClr val="windowText" lastClr="000000"/>
                          </a:solidFill>
                          <a:effectLst/>
                        </a:rPr>
                        <a:t>f</a:t>
                      </a:r>
                      <a:r>
                        <a:rPr lang="en-US" sz="2400" b="1" dirty="0">
                          <a:solidFill>
                            <a:sysClr val="windowText" lastClr="000000"/>
                          </a:solidFill>
                          <a:effectLst/>
                        </a:rPr>
                        <a:t> (kJ/</a:t>
                      </a:r>
                      <a:r>
                        <a:rPr lang="en-US" sz="2400" b="1" dirty="0" err="1">
                          <a:solidFill>
                            <a:sysClr val="windowText" lastClr="000000"/>
                          </a:solidFill>
                          <a:effectLst/>
                        </a:rPr>
                        <a:t>mol</a:t>
                      </a:r>
                      <a:r>
                        <a:rPr lang="en-US" sz="2400" b="1" dirty="0">
                          <a:solidFill>
                            <a:sysClr val="windowText" lastClr="000000"/>
                          </a:solidFill>
                          <a:effectLst/>
                        </a:rPr>
                        <a:t>)</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NH</a:t>
                      </a:r>
                      <a:r>
                        <a:rPr lang="en-US" sz="2400" baseline="-25000" dirty="0">
                          <a:solidFill>
                            <a:sysClr val="windowText" lastClr="000000"/>
                          </a:solidFill>
                          <a:effectLst/>
                        </a:rPr>
                        <a:t>3</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- 46</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err="1">
                          <a:solidFill>
                            <a:sysClr val="windowText" lastClr="000000"/>
                          </a:solidFill>
                          <a:effectLst/>
                        </a:rPr>
                        <a:t>HCl</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- 92</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a:solidFill>
                            <a:sysClr val="windowText" lastClr="000000"/>
                          </a:solidFill>
                          <a:effectLst/>
                        </a:rPr>
                        <a:t>CH</a:t>
                      </a:r>
                      <a:r>
                        <a:rPr lang="en-US" sz="2400" baseline="-25000">
                          <a:solidFill>
                            <a:sysClr val="windowText" lastClr="000000"/>
                          </a:solidFill>
                          <a:effectLst/>
                        </a:rPr>
                        <a:t>4</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- 75</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NH</a:t>
                      </a:r>
                      <a:r>
                        <a:rPr lang="en-US" sz="2400" b="1" baseline="-25000" dirty="0">
                          <a:solidFill>
                            <a:sysClr val="windowText" lastClr="000000"/>
                          </a:solidFill>
                          <a:effectLst/>
                        </a:rPr>
                        <a:t>4</a:t>
                      </a:r>
                      <a:r>
                        <a:rPr lang="en-US" sz="2400" b="1" dirty="0">
                          <a:solidFill>
                            <a:sysClr val="windowText" lastClr="000000"/>
                          </a:solidFill>
                          <a:effectLst/>
                        </a:rPr>
                        <a:t>Cl</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- 314</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HCN</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smtClean="0">
                          <a:solidFill>
                            <a:sysClr val="windowText" lastClr="000000"/>
                          </a:solidFill>
                          <a:effectLst/>
                        </a:rPr>
                        <a:t>+135.1</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C</a:t>
                      </a:r>
                      <a:r>
                        <a:rPr lang="en-US" sz="2400" b="1" baseline="-25000" dirty="0">
                          <a:solidFill>
                            <a:sysClr val="windowText" lastClr="000000"/>
                          </a:solidFill>
                          <a:effectLst/>
                        </a:rPr>
                        <a:t>2</a:t>
                      </a:r>
                      <a:r>
                        <a:rPr lang="en-US" sz="2400" b="1" dirty="0">
                          <a:solidFill>
                            <a:sysClr val="windowText" lastClr="000000"/>
                          </a:solidFill>
                          <a:effectLst/>
                        </a:rPr>
                        <a:t>H</a:t>
                      </a:r>
                      <a:r>
                        <a:rPr lang="en-US" sz="2400" b="1" baseline="-25000" dirty="0">
                          <a:solidFill>
                            <a:sysClr val="windowText" lastClr="000000"/>
                          </a:solidFill>
                          <a:effectLst/>
                        </a:rPr>
                        <a:t>5</a:t>
                      </a:r>
                      <a:r>
                        <a:rPr lang="en-US" sz="2400" b="1" dirty="0">
                          <a:solidFill>
                            <a:sysClr val="windowText" lastClr="000000"/>
                          </a:solidFill>
                          <a:effectLst/>
                        </a:rPr>
                        <a:t>OH</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- 278</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H</a:t>
                      </a:r>
                      <a:r>
                        <a:rPr lang="en-US" sz="2400" baseline="-25000" dirty="0">
                          <a:solidFill>
                            <a:sysClr val="windowText" lastClr="000000"/>
                          </a:solidFill>
                          <a:effectLst/>
                        </a:rPr>
                        <a:t>2</a:t>
                      </a:r>
                      <a:r>
                        <a:rPr lang="en-US" sz="2400" dirty="0">
                          <a:solidFill>
                            <a:sysClr val="windowText" lastClr="000000"/>
                          </a:solidFill>
                          <a:effectLst/>
                        </a:rPr>
                        <a:t>O (g)</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- 242</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CO</a:t>
                      </a:r>
                      <a:r>
                        <a:rPr lang="en-US" sz="2400" b="1" baseline="-25000" dirty="0">
                          <a:solidFill>
                            <a:sysClr val="windowText" lastClr="000000"/>
                          </a:solidFill>
                          <a:effectLst/>
                        </a:rPr>
                        <a:t>2</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- 393.5</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H</a:t>
                      </a:r>
                      <a:r>
                        <a:rPr lang="en-US" sz="2400" baseline="-25000" dirty="0">
                          <a:solidFill>
                            <a:sysClr val="windowText" lastClr="000000"/>
                          </a:solidFill>
                          <a:effectLst/>
                        </a:rPr>
                        <a:t>2</a:t>
                      </a:r>
                      <a:r>
                        <a:rPr lang="en-US" sz="2400" dirty="0">
                          <a:solidFill>
                            <a:sysClr val="windowText" lastClr="000000"/>
                          </a:solidFill>
                          <a:effectLst/>
                        </a:rPr>
                        <a:t>O (l)</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- 286</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err="1">
                          <a:solidFill>
                            <a:sysClr val="windowText" lastClr="000000"/>
                          </a:solidFill>
                          <a:effectLst/>
                        </a:rPr>
                        <a:t>MgO</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- 602</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Ca</a:t>
                      </a:r>
                      <a:r>
                        <a:rPr lang="en-US" sz="2400" baseline="-25000" dirty="0">
                          <a:solidFill>
                            <a:sysClr val="windowText" lastClr="000000"/>
                          </a:solidFill>
                          <a:effectLst/>
                        </a:rPr>
                        <a:t>3</a:t>
                      </a:r>
                      <a:r>
                        <a:rPr lang="en-US" sz="2400" dirty="0">
                          <a:solidFill>
                            <a:sysClr val="windowText" lastClr="000000"/>
                          </a:solidFill>
                          <a:effectLst/>
                        </a:rPr>
                        <a:t>(PO</a:t>
                      </a:r>
                      <a:r>
                        <a:rPr lang="en-US" sz="2400" baseline="-25000" dirty="0">
                          <a:solidFill>
                            <a:sysClr val="windowText" lastClr="000000"/>
                          </a:solidFill>
                          <a:effectLst/>
                        </a:rPr>
                        <a:t>4</a:t>
                      </a:r>
                      <a:r>
                        <a:rPr lang="en-US" sz="2400" dirty="0">
                          <a:solidFill>
                            <a:sysClr val="windowText" lastClr="000000"/>
                          </a:solidFill>
                          <a:effectLst/>
                        </a:rPr>
                        <a:t>)</a:t>
                      </a:r>
                      <a:r>
                        <a:rPr lang="en-US" sz="2400" baseline="-25000" dirty="0">
                          <a:solidFill>
                            <a:sysClr val="windowText" lastClr="000000"/>
                          </a:solidFill>
                          <a:effectLst/>
                        </a:rPr>
                        <a:t>2</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- 4126</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Mg(OH)</a:t>
                      </a:r>
                      <a:r>
                        <a:rPr lang="en-US" sz="2400" b="1" baseline="-25000" dirty="0">
                          <a:solidFill>
                            <a:sysClr val="windowText" lastClr="000000"/>
                          </a:solidFill>
                          <a:effectLst/>
                        </a:rPr>
                        <a:t>2</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- 925</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H</a:t>
                      </a:r>
                      <a:r>
                        <a:rPr lang="en-US" sz="2400" baseline="-25000" dirty="0">
                          <a:solidFill>
                            <a:sysClr val="windowText" lastClr="000000"/>
                          </a:solidFill>
                          <a:effectLst/>
                        </a:rPr>
                        <a:t>2</a:t>
                      </a:r>
                      <a:r>
                        <a:rPr lang="en-US" sz="2400" dirty="0">
                          <a:solidFill>
                            <a:sysClr val="windowText" lastClr="000000"/>
                          </a:solidFill>
                          <a:effectLst/>
                        </a:rPr>
                        <a:t>SO</a:t>
                      </a:r>
                      <a:r>
                        <a:rPr lang="en-US" sz="2400" baseline="-25000" dirty="0">
                          <a:solidFill>
                            <a:sysClr val="windowText" lastClr="000000"/>
                          </a:solidFill>
                          <a:effectLst/>
                        </a:rPr>
                        <a:t>4</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- 814</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Na</a:t>
                      </a:r>
                      <a:r>
                        <a:rPr lang="en-US" sz="2400" b="1" baseline="-25000" dirty="0">
                          <a:solidFill>
                            <a:sysClr val="windowText" lastClr="000000"/>
                          </a:solidFill>
                          <a:effectLst/>
                        </a:rPr>
                        <a:t>2</a:t>
                      </a:r>
                      <a:r>
                        <a:rPr lang="en-US" sz="2400" b="1" dirty="0">
                          <a:solidFill>
                            <a:sysClr val="windowText" lastClr="000000"/>
                          </a:solidFill>
                          <a:effectLst/>
                        </a:rPr>
                        <a:t>O</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- 416</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CaSO</a:t>
                      </a:r>
                      <a:r>
                        <a:rPr lang="en-US" sz="2400" baseline="-25000" dirty="0">
                          <a:solidFill>
                            <a:sysClr val="windowText" lastClr="000000"/>
                          </a:solidFill>
                          <a:effectLst/>
                        </a:rPr>
                        <a:t>4</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- 1433</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a:solidFill>
                            <a:sysClr val="windowText" lastClr="000000"/>
                          </a:solidFill>
                          <a:effectLst/>
                        </a:rPr>
                        <a:t>CO</a:t>
                      </a:r>
                      <a:endParaRPr lang="en-US"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- 110.5</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823">
                <a:tc>
                  <a:txBody>
                    <a:bodyPr/>
                    <a:lstStyle/>
                    <a:p>
                      <a:pPr marL="0" marR="0">
                        <a:lnSpc>
                          <a:spcPct val="115000"/>
                        </a:lnSpc>
                        <a:spcBef>
                          <a:spcPts val="0"/>
                        </a:spcBef>
                        <a:spcAft>
                          <a:spcPts val="0"/>
                        </a:spcAft>
                      </a:pPr>
                      <a:r>
                        <a:rPr lang="en-US" sz="2400" dirty="0">
                          <a:solidFill>
                            <a:sysClr val="windowText" lastClr="000000"/>
                          </a:solidFill>
                          <a:effectLst/>
                        </a:rPr>
                        <a:t>H</a:t>
                      </a:r>
                      <a:r>
                        <a:rPr lang="en-US" sz="2400" baseline="-25000" dirty="0">
                          <a:solidFill>
                            <a:sysClr val="windowText" lastClr="000000"/>
                          </a:solidFill>
                          <a:effectLst/>
                        </a:rPr>
                        <a:t>3</a:t>
                      </a:r>
                      <a:r>
                        <a:rPr lang="en-US" sz="2400" dirty="0">
                          <a:solidFill>
                            <a:sysClr val="windowText" lastClr="000000"/>
                          </a:solidFill>
                          <a:effectLst/>
                        </a:rPr>
                        <a:t>PO</a:t>
                      </a:r>
                      <a:r>
                        <a:rPr lang="en-US" sz="2400" baseline="-25000" dirty="0">
                          <a:solidFill>
                            <a:sysClr val="windowText" lastClr="000000"/>
                          </a:solidFill>
                          <a:effectLst/>
                        </a:rPr>
                        <a:t>4</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a:solidFill>
                            <a:sysClr val="windowText" lastClr="000000"/>
                          </a:solidFill>
                          <a:effectLst/>
                        </a:rPr>
                        <a:t>- 1267</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ysClr val="windowText" lastClr="000000"/>
                          </a:solidFill>
                          <a:effectLst/>
                        </a:rPr>
                        <a:t> </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400" dirty="0">
                          <a:solidFill>
                            <a:sysClr val="windowText" lastClr="000000"/>
                          </a:solidFill>
                          <a:effectLst/>
                        </a:rPr>
                        <a:t> </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bl>
          </a:graphicData>
        </a:graphic>
      </p:graphicFrame>
      <p:sp>
        <p:nvSpPr>
          <p:cNvPr id="8" name="Title 7"/>
          <p:cNvSpPr>
            <a:spLocks noGrp="1"/>
          </p:cNvSpPr>
          <p:nvPr>
            <p:ph type="title"/>
          </p:nvPr>
        </p:nvSpPr>
        <p:spPr>
          <a:xfrm>
            <a:off x="838200" y="154079"/>
            <a:ext cx="10515600" cy="1325563"/>
          </a:xfrm>
        </p:spPr>
        <p:txBody>
          <a:bodyPr/>
          <a:lstStyle/>
          <a:p>
            <a:pPr algn="ctr"/>
            <a:r>
              <a:rPr lang="en-US" b="1" dirty="0" err="1">
                <a:solidFill>
                  <a:sysClr val="windowText" lastClr="000000"/>
                </a:solidFill>
              </a:rPr>
              <a:t>ΔH</a:t>
            </a:r>
            <a:r>
              <a:rPr lang="en-US" b="1" baseline="-25000" dirty="0" err="1">
                <a:solidFill>
                  <a:sysClr val="windowText" lastClr="000000"/>
                </a:solidFill>
              </a:rPr>
              <a:t>f</a:t>
            </a:r>
            <a:r>
              <a:rPr lang="en-US" b="1" dirty="0">
                <a:solidFill>
                  <a:sysClr val="windowText" lastClr="000000"/>
                </a:solidFill>
              </a:rPr>
              <a:t> </a:t>
            </a:r>
            <a:r>
              <a:rPr lang="en-US" b="1" dirty="0" smtClean="0">
                <a:solidFill>
                  <a:sysClr val="windowText" lastClr="000000"/>
                </a:solidFill>
              </a:rPr>
              <a:t> Table (You will ALWAYS have this)</a:t>
            </a:r>
            <a:endParaRPr lang="en-US" dirty="0"/>
          </a:p>
        </p:txBody>
      </p:sp>
      <p:sp>
        <p:nvSpPr>
          <p:cNvPr id="10" name="Content Placeholder 9"/>
          <p:cNvSpPr>
            <a:spLocks noGrp="1"/>
          </p:cNvSpPr>
          <p:nvPr>
            <p:ph idx="1"/>
          </p:nvPr>
        </p:nvSpPr>
        <p:spPr>
          <a:xfrm>
            <a:off x="838200" y="1825624"/>
            <a:ext cx="10515600" cy="5032375"/>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pPr marL="0" indent="0" algn="ctr">
              <a:buNone/>
            </a:pPr>
            <a:r>
              <a:rPr lang="en-US" sz="4300" b="1" dirty="0" smtClean="0">
                <a:solidFill>
                  <a:srgbClr val="0070C0"/>
                </a:solidFill>
              </a:rPr>
              <a:t>Elemental solids and diatomic molecules will always have a </a:t>
            </a:r>
          </a:p>
          <a:p>
            <a:pPr marL="0" indent="0" algn="ctr">
              <a:buNone/>
            </a:pPr>
            <a:r>
              <a:rPr lang="el-GR" sz="4300" b="1" dirty="0" smtClean="0">
                <a:solidFill>
                  <a:srgbClr val="0070C0"/>
                </a:solidFill>
                <a:latin typeface="Calibri" panose="020F0502020204030204" pitchFamily="34" charset="0"/>
              </a:rPr>
              <a:t>Δ</a:t>
            </a:r>
            <a:r>
              <a:rPr lang="en-US" sz="4300" b="1" dirty="0" err="1" smtClean="0">
                <a:solidFill>
                  <a:srgbClr val="0070C0"/>
                </a:solidFill>
                <a:latin typeface="Calibri" panose="020F0502020204030204" pitchFamily="34" charset="0"/>
              </a:rPr>
              <a:t>H</a:t>
            </a:r>
            <a:r>
              <a:rPr lang="en-US" sz="4300" b="1" baseline="-25000" dirty="0" err="1" smtClean="0">
                <a:solidFill>
                  <a:srgbClr val="0070C0"/>
                </a:solidFill>
                <a:latin typeface="Calibri" panose="020F0502020204030204" pitchFamily="34" charset="0"/>
              </a:rPr>
              <a:t>f</a:t>
            </a:r>
            <a:r>
              <a:rPr lang="en-US" sz="4300" b="1" baseline="-25000" dirty="0">
                <a:solidFill>
                  <a:srgbClr val="0070C0"/>
                </a:solidFill>
                <a:latin typeface="Calibri" panose="020F0502020204030204" pitchFamily="34" charset="0"/>
              </a:rPr>
              <a:t> </a:t>
            </a:r>
            <a:r>
              <a:rPr lang="en-US" sz="4300" b="1" dirty="0" smtClean="0">
                <a:solidFill>
                  <a:srgbClr val="0070C0"/>
                </a:solidFill>
                <a:latin typeface="Calibri" panose="020F0502020204030204" pitchFamily="34" charset="0"/>
              </a:rPr>
              <a:t>value of 0 kJ! </a:t>
            </a:r>
            <a:endParaRPr lang="en-US" sz="4300" b="1" dirty="0">
              <a:solidFill>
                <a:srgbClr val="0070C0"/>
              </a:solidFill>
            </a:endParaRPr>
          </a:p>
        </p:txBody>
      </p:sp>
    </p:spTree>
    <p:extLst>
      <p:ext uri="{BB962C8B-B14F-4D97-AF65-F5344CB8AC3E}">
        <p14:creationId xmlns:p14="http://schemas.microsoft.com/office/powerpoint/2010/main" val="1786646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12388"/>
            <a:ext cx="10515600" cy="1325563"/>
          </a:xfrm>
        </p:spPr>
        <p:txBody>
          <a:bodyPr/>
          <a:lstStyle/>
          <a:p>
            <a:pPr algn="ctr"/>
            <a:r>
              <a:rPr lang="en-US" b="1" dirty="0" smtClean="0"/>
              <a:t>Calculating </a:t>
            </a:r>
            <a:r>
              <a:rPr lang="el-GR" b="1" dirty="0"/>
              <a:t>Δ</a:t>
            </a:r>
            <a:r>
              <a:rPr lang="en-US" b="1" dirty="0" err="1"/>
              <a:t>H</a:t>
            </a:r>
            <a:r>
              <a:rPr lang="en-US" b="1" baseline="-25000" dirty="0" err="1"/>
              <a:t>rxn</a:t>
            </a:r>
            <a:r>
              <a:rPr lang="en-US" b="1" dirty="0" smtClean="0"/>
              <a:t> </a:t>
            </a:r>
            <a:endParaRPr lang="en-US" b="1" dirty="0"/>
          </a:p>
        </p:txBody>
      </p:sp>
      <p:sp>
        <p:nvSpPr>
          <p:cNvPr id="8" name="Content Placeholder 7"/>
          <p:cNvSpPr>
            <a:spLocks noGrp="1"/>
          </p:cNvSpPr>
          <p:nvPr>
            <p:ph idx="1"/>
          </p:nvPr>
        </p:nvSpPr>
        <p:spPr>
          <a:xfrm>
            <a:off x="0" y="1055608"/>
            <a:ext cx="12192000" cy="5700034"/>
          </a:xfrm>
        </p:spPr>
        <p:txBody>
          <a:bodyPr>
            <a:normAutofit fontScale="85000" lnSpcReduction="20000"/>
          </a:bodyPr>
          <a:lstStyle/>
          <a:p>
            <a:pPr marL="0" lvl="0" indent="0" algn="ctr">
              <a:buNone/>
            </a:pPr>
            <a:r>
              <a:rPr lang="el-GR" sz="4400" dirty="0" smtClean="0">
                <a:latin typeface="Calibri" panose="020F0502020204030204" pitchFamily="34" charset="0"/>
              </a:rPr>
              <a:t>Δ</a:t>
            </a:r>
            <a:r>
              <a:rPr lang="en-US" sz="4400" dirty="0" err="1">
                <a:latin typeface="Calibri" panose="020F0502020204030204" pitchFamily="34" charset="0"/>
              </a:rPr>
              <a:t>H</a:t>
            </a:r>
            <a:r>
              <a:rPr lang="en-US" sz="4400" baseline="-25000" dirty="0" err="1">
                <a:latin typeface="Calibri" panose="020F0502020204030204" pitchFamily="34" charset="0"/>
              </a:rPr>
              <a:t>rxn</a:t>
            </a:r>
            <a:r>
              <a:rPr lang="en-US" sz="4400" dirty="0">
                <a:latin typeface="Calibri" panose="020F0502020204030204" pitchFamily="34" charset="0"/>
              </a:rPr>
              <a:t>= </a:t>
            </a:r>
            <a:r>
              <a:rPr lang="el-GR" sz="4400" dirty="0">
                <a:latin typeface="Calibri" panose="020F0502020204030204" pitchFamily="34" charset="0"/>
              </a:rPr>
              <a:t>ΣΔ</a:t>
            </a:r>
            <a:r>
              <a:rPr lang="en-US" sz="4400" dirty="0" err="1">
                <a:latin typeface="Calibri" panose="020F0502020204030204" pitchFamily="34" charset="0"/>
              </a:rPr>
              <a:t>H</a:t>
            </a:r>
            <a:r>
              <a:rPr lang="en-US" sz="4400" baseline="-25000" dirty="0" err="1">
                <a:latin typeface="Calibri" panose="020F0502020204030204" pitchFamily="34" charset="0"/>
              </a:rPr>
              <a:t>f</a:t>
            </a:r>
            <a:r>
              <a:rPr lang="en-US" sz="4400" baseline="-25000" dirty="0">
                <a:latin typeface="Calibri" panose="020F0502020204030204" pitchFamily="34" charset="0"/>
              </a:rPr>
              <a:t>(products)</a:t>
            </a:r>
            <a:r>
              <a:rPr lang="en-US" sz="4400" dirty="0">
                <a:latin typeface="Calibri" panose="020F0502020204030204" pitchFamily="34" charset="0"/>
              </a:rPr>
              <a:t> </a:t>
            </a:r>
            <a:r>
              <a:rPr lang="en-US" sz="4400" dirty="0" smtClean="0">
                <a:latin typeface="Calibri" panose="020F0502020204030204" pitchFamily="34" charset="0"/>
              </a:rPr>
              <a:t>— </a:t>
            </a:r>
            <a:r>
              <a:rPr lang="el-GR" sz="4400" dirty="0" smtClean="0">
                <a:latin typeface="Calibri" panose="020F0502020204030204" pitchFamily="34" charset="0"/>
              </a:rPr>
              <a:t>ΣΔ</a:t>
            </a:r>
            <a:r>
              <a:rPr lang="en-US" sz="4400" dirty="0" err="1" smtClean="0">
                <a:latin typeface="Calibri" panose="020F0502020204030204" pitchFamily="34" charset="0"/>
              </a:rPr>
              <a:t>H</a:t>
            </a:r>
            <a:r>
              <a:rPr lang="en-US" sz="4400" baseline="-25000" dirty="0" err="1" smtClean="0">
                <a:latin typeface="Calibri" panose="020F0502020204030204" pitchFamily="34" charset="0"/>
              </a:rPr>
              <a:t>f</a:t>
            </a:r>
            <a:r>
              <a:rPr lang="en-US" sz="4400" baseline="-25000" dirty="0" smtClean="0">
                <a:latin typeface="Calibri" panose="020F0502020204030204" pitchFamily="34" charset="0"/>
              </a:rPr>
              <a:t>(reactants)</a:t>
            </a:r>
            <a:r>
              <a:rPr lang="en-US" sz="4400" dirty="0" smtClean="0">
                <a:latin typeface="Calibri" panose="020F0502020204030204" pitchFamily="34" charset="0"/>
              </a:rPr>
              <a:t> </a:t>
            </a:r>
            <a:r>
              <a:rPr lang="en-US" sz="4400" dirty="0" smtClean="0"/>
              <a:t/>
            </a:r>
            <a:br>
              <a:rPr lang="en-US" sz="4400" dirty="0" smtClean="0"/>
            </a:br>
            <a:endParaRPr lang="en-US" sz="4400" dirty="0" smtClean="0"/>
          </a:p>
          <a:p>
            <a:pPr marL="0" indent="0">
              <a:buNone/>
            </a:pPr>
            <a:r>
              <a:rPr lang="en-US" b="1" dirty="0" smtClean="0"/>
              <a:t>Example: </a:t>
            </a:r>
            <a:r>
              <a:rPr lang="en-US" b="1" dirty="0"/>
              <a:t>Calculate the </a:t>
            </a:r>
            <a:r>
              <a:rPr lang="el-GR" b="1" dirty="0"/>
              <a:t>Δ</a:t>
            </a:r>
            <a:r>
              <a:rPr lang="en-US" b="1" dirty="0" err="1"/>
              <a:t>H</a:t>
            </a:r>
            <a:r>
              <a:rPr lang="en-US" b="1" baseline="-25000" dirty="0" err="1"/>
              <a:t>rxn</a:t>
            </a:r>
            <a:r>
              <a:rPr lang="en-US" b="1" dirty="0"/>
              <a:t> for the following reaction: </a:t>
            </a:r>
          </a:p>
          <a:p>
            <a:pPr marL="0" indent="0">
              <a:buNone/>
            </a:pPr>
            <a:r>
              <a:rPr lang="en-US" b="1" dirty="0" smtClean="0"/>
              <a:t>		  	 2NH</a:t>
            </a:r>
            <a:r>
              <a:rPr lang="en-US" b="1" baseline="-25000" dirty="0" smtClean="0"/>
              <a:t>3</a:t>
            </a:r>
            <a:r>
              <a:rPr lang="en-US" b="1" dirty="0" smtClean="0"/>
              <a:t> </a:t>
            </a:r>
            <a:r>
              <a:rPr lang="en-US" b="1" dirty="0"/>
              <a:t>(g) + 3O</a:t>
            </a:r>
            <a:r>
              <a:rPr lang="en-US" b="1" baseline="-25000" dirty="0"/>
              <a:t>2</a:t>
            </a:r>
            <a:r>
              <a:rPr lang="en-US" b="1" dirty="0"/>
              <a:t> (g) + 2CH</a:t>
            </a:r>
            <a:r>
              <a:rPr lang="en-US" b="1" baseline="-25000" dirty="0"/>
              <a:t>4</a:t>
            </a:r>
            <a:r>
              <a:rPr lang="en-US" b="1" dirty="0"/>
              <a:t> (g) </a:t>
            </a:r>
            <a:r>
              <a:rPr lang="en-US" b="1" dirty="0">
                <a:sym typeface="Wingdings" panose="05000000000000000000" pitchFamily="2" charset="2"/>
              </a:rPr>
              <a:t></a:t>
            </a:r>
            <a:r>
              <a:rPr lang="en-US" b="1" dirty="0"/>
              <a:t> 2HCN (g) + 6H</a:t>
            </a:r>
            <a:r>
              <a:rPr lang="en-US" b="1" baseline="-25000" dirty="0"/>
              <a:t>2</a:t>
            </a:r>
            <a:r>
              <a:rPr lang="en-US" b="1" dirty="0"/>
              <a:t>O (g</a:t>
            </a:r>
            <a:r>
              <a:rPr lang="en-US" b="1" dirty="0" smtClean="0"/>
              <a:t>)</a:t>
            </a:r>
          </a:p>
          <a:p>
            <a:pPr marL="0" indent="0">
              <a:buNone/>
            </a:pPr>
            <a:endParaRPr lang="en-US" dirty="0"/>
          </a:p>
          <a:p>
            <a:pPr marL="457200" indent="-457200">
              <a:buAutoNum type="arabicPeriod"/>
            </a:pPr>
            <a:r>
              <a:rPr lang="en-US" dirty="0" smtClean="0"/>
              <a:t>Write an equation for this reaction </a:t>
            </a:r>
          </a:p>
          <a:p>
            <a:pPr marL="0" indent="0" algn="ctr">
              <a:buNone/>
            </a:pPr>
            <a:r>
              <a:rPr lang="el-GR" sz="4100" dirty="0" smtClean="0">
                <a:latin typeface="Calibri" panose="020F0502020204030204" pitchFamily="34" charset="0"/>
              </a:rPr>
              <a:t>Δ</a:t>
            </a:r>
            <a:r>
              <a:rPr lang="en-US" sz="4100" dirty="0" err="1">
                <a:latin typeface="Calibri" panose="020F0502020204030204" pitchFamily="34" charset="0"/>
              </a:rPr>
              <a:t>H</a:t>
            </a:r>
            <a:r>
              <a:rPr lang="en-US" sz="4100" baseline="-25000" dirty="0" err="1">
                <a:latin typeface="Calibri" panose="020F0502020204030204" pitchFamily="34" charset="0"/>
              </a:rPr>
              <a:t>rxn</a:t>
            </a:r>
            <a:r>
              <a:rPr lang="en-US" sz="4100" dirty="0">
                <a:latin typeface="Calibri" panose="020F0502020204030204" pitchFamily="34" charset="0"/>
              </a:rPr>
              <a:t>= </a:t>
            </a:r>
            <a:r>
              <a:rPr lang="el-GR" sz="4100" dirty="0" smtClean="0">
                <a:latin typeface="Calibri" panose="020F0502020204030204" pitchFamily="34" charset="0"/>
              </a:rPr>
              <a:t>Σ</a:t>
            </a:r>
            <a:r>
              <a:rPr lang="en-US" sz="4100" dirty="0">
                <a:latin typeface="Calibri" panose="020F0502020204030204" pitchFamily="34" charset="0"/>
              </a:rPr>
              <a:t>[</a:t>
            </a:r>
            <a:r>
              <a:rPr lang="en-US" sz="4100" dirty="0" smtClean="0">
                <a:latin typeface="Calibri" panose="020F0502020204030204" pitchFamily="34" charset="0"/>
              </a:rPr>
              <a:t>2HCN + 6H</a:t>
            </a:r>
            <a:r>
              <a:rPr lang="en-US" sz="4100" baseline="-25000" dirty="0" smtClean="0">
                <a:latin typeface="Calibri" panose="020F0502020204030204" pitchFamily="34" charset="0"/>
              </a:rPr>
              <a:t>2</a:t>
            </a:r>
            <a:r>
              <a:rPr lang="en-US" sz="4100" dirty="0" smtClean="0">
                <a:latin typeface="Calibri" panose="020F0502020204030204" pitchFamily="34" charset="0"/>
              </a:rPr>
              <a:t>O] – </a:t>
            </a:r>
            <a:r>
              <a:rPr lang="el-GR" sz="4100" dirty="0" smtClean="0">
                <a:latin typeface="Calibri" panose="020F0502020204030204" pitchFamily="34" charset="0"/>
              </a:rPr>
              <a:t>Σ</a:t>
            </a:r>
            <a:r>
              <a:rPr lang="en-US" sz="4100" dirty="0">
                <a:latin typeface="Calibri" panose="020F0502020204030204" pitchFamily="34" charset="0"/>
              </a:rPr>
              <a:t>[</a:t>
            </a:r>
            <a:r>
              <a:rPr lang="en-US" sz="4100" dirty="0" smtClean="0">
                <a:latin typeface="Calibri" panose="020F0502020204030204" pitchFamily="34" charset="0"/>
              </a:rPr>
              <a:t>2NH</a:t>
            </a:r>
            <a:r>
              <a:rPr lang="en-US" sz="4100" baseline="-25000" dirty="0" smtClean="0">
                <a:latin typeface="Calibri" panose="020F0502020204030204" pitchFamily="34" charset="0"/>
              </a:rPr>
              <a:t>3</a:t>
            </a:r>
            <a:r>
              <a:rPr lang="en-US" sz="4100" dirty="0" smtClean="0">
                <a:latin typeface="Calibri" panose="020F0502020204030204" pitchFamily="34" charset="0"/>
              </a:rPr>
              <a:t> + 3O</a:t>
            </a:r>
            <a:r>
              <a:rPr lang="en-US" sz="4100" baseline="-25000" dirty="0" smtClean="0">
                <a:latin typeface="Calibri" panose="020F0502020204030204" pitchFamily="34" charset="0"/>
              </a:rPr>
              <a:t>2</a:t>
            </a:r>
            <a:r>
              <a:rPr lang="en-US" sz="4100" dirty="0" smtClean="0">
                <a:latin typeface="Calibri" panose="020F0502020204030204" pitchFamily="34" charset="0"/>
              </a:rPr>
              <a:t> + 2 CH</a:t>
            </a:r>
            <a:r>
              <a:rPr lang="en-US" sz="4100" baseline="-25000" dirty="0" smtClean="0">
                <a:latin typeface="Calibri" panose="020F0502020204030204" pitchFamily="34" charset="0"/>
              </a:rPr>
              <a:t>4</a:t>
            </a:r>
            <a:r>
              <a:rPr lang="en-US" sz="4100" dirty="0">
                <a:latin typeface="Calibri" panose="020F0502020204030204" pitchFamily="34" charset="0"/>
              </a:rPr>
              <a:t>]</a:t>
            </a:r>
            <a:r>
              <a:rPr lang="en-US" sz="2800" dirty="0" smtClean="0">
                <a:latin typeface="Calibri" panose="020F0502020204030204" pitchFamily="34" charset="0"/>
              </a:rPr>
              <a:t/>
            </a:r>
            <a:br>
              <a:rPr lang="en-US" sz="2800" dirty="0" smtClean="0">
                <a:latin typeface="Calibri" panose="020F0502020204030204" pitchFamily="34" charset="0"/>
              </a:rPr>
            </a:br>
            <a:endParaRPr lang="en-US" dirty="0"/>
          </a:p>
          <a:p>
            <a:pPr marL="514350" indent="-514350">
              <a:buFont typeface="+mj-lt"/>
              <a:buAutoNum type="arabicPeriod" startAt="2"/>
            </a:pPr>
            <a:r>
              <a:rPr lang="en-US" dirty="0" smtClean="0"/>
              <a:t>Look up </a:t>
            </a:r>
            <a:r>
              <a:rPr lang="en-US" dirty="0" err="1">
                <a:solidFill>
                  <a:sysClr val="windowText" lastClr="000000"/>
                </a:solidFill>
              </a:rPr>
              <a:t>ΔH</a:t>
            </a:r>
            <a:r>
              <a:rPr lang="en-US" baseline="-25000" dirty="0" err="1">
                <a:solidFill>
                  <a:sysClr val="windowText" lastClr="000000"/>
                </a:solidFill>
              </a:rPr>
              <a:t>f</a:t>
            </a:r>
            <a:r>
              <a:rPr lang="en-US" dirty="0">
                <a:solidFill>
                  <a:sysClr val="windowText" lastClr="000000"/>
                </a:solidFill>
              </a:rPr>
              <a:t> </a:t>
            </a:r>
            <a:r>
              <a:rPr lang="en-US" dirty="0" smtClean="0">
                <a:solidFill>
                  <a:sysClr val="windowText" lastClr="000000"/>
                </a:solidFill>
              </a:rPr>
              <a:t>values on the table for EACH SUBSTANCE. Plug them in.</a:t>
            </a:r>
          </a:p>
          <a:p>
            <a:pPr marL="0" indent="0" algn="ctr">
              <a:buNone/>
            </a:pPr>
            <a:r>
              <a:rPr lang="en-US" dirty="0">
                <a:solidFill>
                  <a:sysClr val="windowText" lastClr="000000"/>
                </a:solidFill>
              </a:rPr>
              <a:t>	</a:t>
            </a:r>
            <a:r>
              <a:rPr lang="el-GR" sz="4500" dirty="0" smtClean="0">
                <a:latin typeface="Calibri" panose="020F0502020204030204" pitchFamily="34" charset="0"/>
              </a:rPr>
              <a:t> </a:t>
            </a:r>
            <a:r>
              <a:rPr lang="el-GR" sz="3300" dirty="0">
                <a:latin typeface="Calibri" panose="020F0502020204030204" pitchFamily="34" charset="0"/>
              </a:rPr>
              <a:t>Δ</a:t>
            </a:r>
            <a:r>
              <a:rPr lang="en-US" sz="3300" dirty="0" err="1">
                <a:latin typeface="Calibri" panose="020F0502020204030204" pitchFamily="34" charset="0"/>
              </a:rPr>
              <a:t>H</a:t>
            </a:r>
            <a:r>
              <a:rPr lang="en-US" sz="3300" baseline="-25000" dirty="0" err="1">
                <a:latin typeface="Calibri" panose="020F0502020204030204" pitchFamily="34" charset="0"/>
              </a:rPr>
              <a:t>rxn</a:t>
            </a:r>
            <a:r>
              <a:rPr lang="en-US" sz="3300" dirty="0">
                <a:latin typeface="Calibri" panose="020F0502020204030204" pitchFamily="34" charset="0"/>
              </a:rPr>
              <a:t>= </a:t>
            </a:r>
            <a:r>
              <a:rPr lang="el-GR" sz="3300" dirty="0" smtClean="0">
                <a:latin typeface="Calibri" panose="020F0502020204030204" pitchFamily="34" charset="0"/>
              </a:rPr>
              <a:t>Σ</a:t>
            </a:r>
            <a:r>
              <a:rPr lang="en-US" sz="3300" dirty="0" smtClean="0">
                <a:latin typeface="Calibri" panose="020F0502020204030204" pitchFamily="34" charset="0"/>
              </a:rPr>
              <a:t>[2(</a:t>
            </a:r>
            <a:r>
              <a:rPr lang="en-US" sz="3300" b="1" dirty="0" smtClean="0">
                <a:solidFill>
                  <a:srgbClr val="0070C0"/>
                </a:solidFill>
                <a:latin typeface="Calibri" panose="020F0502020204030204" pitchFamily="34" charset="0"/>
              </a:rPr>
              <a:t>135.1 kJ</a:t>
            </a:r>
            <a:r>
              <a:rPr lang="en-US" sz="3300" dirty="0" smtClean="0">
                <a:latin typeface="Calibri" panose="020F0502020204030204" pitchFamily="34" charset="0"/>
              </a:rPr>
              <a:t>) </a:t>
            </a:r>
            <a:r>
              <a:rPr lang="en-US" sz="3300" dirty="0">
                <a:latin typeface="Calibri" panose="020F0502020204030204" pitchFamily="34" charset="0"/>
              </a:rPr>
              <a:t>+ </a:t>
            </a:r>
            <a:r>
              <a:rPr lang="en-US" sz="3300" dirty="0" smtClean="0">
                <a:latin typeface="Calibri" panose="020F0502020204030204" pitchFamily="34" charset="0"/>
              </a:rPr>
              <a:t>6(</a:t>
            </a:r>
            <a:r>
              <a:rPr lang="en-US" sz="3300" b="1" dirty="0" smtClean="0">
                <a:solidFill>
                  <a:srgbClr val="0070C0"/>
                </a:solidFill>
                <a:latin typeface="Calibri" panose="020F0502020204030204" pitchFamily="34" charset="0"/>
              </a:rPr>
              <a:t>-242kJ</a:t>
            </a:r>
            <a:r>
              <a:rPr lang="en-US" sz="3300" dirty="0" smtClean="0">
                <a:latin typeface="Calibri" panose="020F0502020204030204" pitchFamily="34" charset="0"/>
              </a:rPr>
              <a:t>)]   —    </a:t>
            </a:r>
            <a:r>
              <a:rPr lang="el-GR" sz="3300" dirty="0" smtClean="0">
                <a:latin typeface="Calibri" panose="020F0502020204030204" pitchFamily="34" charset="0"/>
              </a:rPr>
              <a:t>Σ</a:t>
            </a:r>
            <a:r>
              <a:rPr lang="en-US" sz="3300" dirty="0" smtClean="0">
                <a:latin typeface="Calibri" panose="020F0502020204030204" pitchFamily="34" charset="0"/>
              </a:rPr>
              <a:t>[2(</a:t>
            </a:r>
            <a:r>
              <a:rPr lang="en-US" sz="3300" b="1" dirty="0" smtClean="0">
                <a:solidFill>
                  <a:srgbClr val="0070C0"/>
                </a:solidFill>
                <a:latin typeface="Calibri" panose="020F0502020204030204" pitchFamily="34" charset="0"/>
              </a:rPr>
              <a:t>-46kJ</a:t>
            </a:r>
            <a:r>
              <a:rPr lang="en-US" sz="3300" dirty="0" smtClean="0">
                <a:latin typeface="Calibri" panose="020F0502020204030204" pitchFamily="34" charset="0"/>
              </a:rPr>
              <a:t>) </a:t>
            </a:r>
            <a:r>
              <a:rPr lang="en-US" sz="3300" dirty="0">
                <a:latin typeface="Calibri" panose="020F0502020204030204" pitchFamily="34" charset="0"/>
              </a:rPr>
              <a:t>+ </a:t>
            </a:r>
            <a:r>
              <a:rPr lang="en-US" sz="3300" dirty="0" smtClean="0">
                <a:latin typeface="Calibri" panose="020F0502020204030204" pitchFamily="34" charset="0"/>
              </a:rPr>
              <a:t>3(</a:t>
            </a:r>
            <a:r>
              <a:rPr lang="en-US" sz="3300" b="1" dirty="0" smtClean="0">
                <a:solidFill>
                  <a:srgbClr val="0070C0"/>
                </a:solidFill>
                <a:latin typeface="Calibri" panose="020F0502020204030204" pitchFamily="34" charset="0"/>
              </a:rPr>
              <a:t>0kJ</a:t>
            </a:r>
            <a:r>
              <a:rPr lang="en-US" sz="3300" dirty="0" smtClean="0">
                <a:latin typeface="Calibri" panose="020F0502020204030204" pitchFamily="34" charset="0"/>
              </a:rPr>
              <a:t>) </a:t>
            </a:r>
            <a:r>
              <a:rPr lang="en-US" sz="3300" dirty="0">
                <a:latin typeface="Calibri" panose="020F0502020204030204" pitchFamily="34" charset="0"/>
              </a:rPr>
              <a:t>+ </a:t>
            </a:r>
            <a:r>
              <a:rPr lang="en-US" sz="3300" dirty="0" smtClean="0">
                <a:latin typeface="Calibri" panose="020F0502020204030204" pitchFamily="34" charset="0"/>
              </a:rPr>
              <a:t>2(</a:t>
            </a:r>
            <a:r>
              <a:rPr lang="en-US" sz="3300" b="1" dirty="0" smtClean="0">
                <a:solidFill>
                  <a:srgbClr val="0070C0"/>
                </a:solidFill>
                <a:latin typeface="Calibri" panose="020F0502020204030204" pitchFamily="34" charset="0"/>
              </a:rPr>
              <a:t>-75kJ</a:t>
            </a:r>
            <a:r>
              <a:rPr lang="en-US" sz="3300" dirty="0" smtClean="0">
                <a:latin typeface="Calibri" panose="020F0502020204030204" pitchFamily="34" charset="0"/>
              </a:rPr>
              <a:t>)]</a:t>
            </a:r>
          </a:p>
          <a:p>
            <a:pPr marL="0" indent="0" algn="ctr">
              <a:buNone/>
            </a:pPr>
            <a:endParaRPr lang="en-US" dirty="0" smtClean="0">
              <a:solidFill>
                <a:sysClr val="windowText" lastClr="000000"/>
              </a:solidFill>
            </a:endParaRPr>
          </a:p>
          <a:p>
            <a:pPr marL="457200" indent="-457200">
              <a:buFont typeface="+mj-lt"/>
              <a:buAutoNum type="arabicPeriod" startAt="3"/>
            </a:pPr>
            <a:r>
              <a:rPr lang="en-US" sz="2400" dirty="0" smtClean="0"/>
              <a:t>MATH. Plug in EXACTLY what you have written down. Make sure to include all of the parenthesis. </a:t>
            </a:r>
            <a:br>
              <a:rPr lang="en-US" sz="2400" dirty="0" smtClean="0"/>
            </a:br>
            <a:endParaRPr lang="en-US" sz="2400" dirty="0" smtClean="0"/>
          </a:p>
          <a:p>
            <a:pPr marL="0" indent="0" algn="ctr">
              <a:buNone/>
            </a:pPr>
            <a:r>
              <a:rPr lang="el-GR" sz="3800" dirty="0">
                <a:latin typeface="Calibri" panose="020F0502020204030204" pitchFamily="34" charset="0"/>
              </a:rPr>
              <a:t>Δ</a:t>
            </a:r>
            <a:r>
              <a:rPr lang="en-US" sz="3800" dirty="0" err="1" smtClean="0">
                <a:latin typeface="Calibri" panose="020F0502020204030204" pitchFamily="34" charset="0"/>
              </a:rPr>
              <a:t>H</a:t>
            </a:r>
            <a:r>
              <a:rPr lang="en-US" sz="3800" baseline="-25000" dirty="0" err="1" smtClean="0">
                <a:latin typeface="Calibri" panose="020F0502020204030204" pitchFamily="34" charset="0"/>
              </a:rPr>
              <a:t>rxn</a:t>
            </a:r>
            <a:r>
              <a:rPr lang="en-US" sz="3800" dirty="0" smtClean="0">
                <a:latin typeface="Calibri" panose="020F0502020204030204" pitchFamily="34" charset="0"/>
              </a:rPr>
              <a:t>= -939.8 kJ/</a:t>
            </a:r>
            <a:r>
              <a:rPr lang="en-US" sz="3800" dirty="0" err="1" smtClean="0">
                <a:latin typeface="Calibri" panose="020F0502020204030204" pitchFamily="34" charset="0"/>
              </a:rPr>
              <a:t>mol</a:t>
            </a:r>
            <a:endParaRPr lang="en-US" sz="3800" dirty="0" smtClean="0"/>
          </a:p>
          <a:p>
            <a:pPr marL="457200" lvl="1" indent="0">
              <a:buNone/>
            </a:pPr>
            <a:endParaRPr lang="en-US" sz="2000" dirty="0" smtClean="0"/>
          </a:p>
        </p:txBody>
      </p:sp>
    </p:spTree>
    <p:extLst>
      <p:ext uri="{BB962C8B-B14F-4D97-AF65-F5344CB8AC3E}">
        <p14:creationId xmlns:p14="http://schemas.microsoft.com/office/powerpoint/2010/main" val="26810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838200" y="-212388"/>
            <a:ext cx="10515600" cy="1325563"/>
          </a:xfrm>
        </p:spPr>
        <p:txBody>
          <a:bodyPr/>
          <a:lstStyle/>
          <a:p>
            <a:pPr algn="ctr"/>
            <a:r>
              <a:rPr lang="en-US" b="1" dirty="0" smtClean="0"/>
              <a:t>Calculating </a:t>
            </a:r>
            <a:r>
              <a:rPr lang="el-GR" b="1" dirty="0"/>
              <a:t>Δ</a:t>
            </a:r>
            <a:r>
              <a:rPr lang="en-US" b="1" dirty="0" err="1"/>
              <a:t>H</a:t>
            </a:r>
            <a:r>
              <a:rPr lang="en-US" b="1" baseline="-25000" dirty="0" err="1"/>
              <a:t>rxn</a:t>
            </a:r>
            <a:r>
              <a:rPr lang="en-US" b="1" dirty="0" smtClean="0"/>
              <a:t> </a:t>
            </a:r>
            <a:endParaRPr lang="en-US" b="1" dirty="0"/>
          </a:p>
        </p:txBody>
      </p:sp>
      <p:sp>
        <p:nvSpPr>
          <p:cNvPr id="5" name="Content Placeholder 7"/>
          <p:cNvSpPr>
            <a:spLocks noGrp="1"/>
          </p:cNvSpPr>
          <p:nvPr>
            <p:ph idx="1"/>
          </p:nvPr>
        </p:nvSpPr>
        <p:spPr>
          <a:xfrm>
            <a:off x="0" y="1055608"/>
            <a:ext cx="12192000" cy="5700034"/>
          </a:xfrm>
        </p:spPr>
        <p:txBody>
          <a:bodyPr>
            <a:normAutofit fontScale="85000" lnSpcReduction="20000"/>
          </a:bodyPr>
          <a:lstStyle/>
          <a:p>
            <a:pPr marL="0" lvl="0" indent="0" algn="ctr">
              <a:buNone/>
            </a:pPr>
            <a:r>
              <a:rPr lang="el-GR" sz="4400" dirty="0" smtClean="0">
                <a:latin typeface="Calibri" panose="020F0502020204030204" pitchFamily="34" charset="0"/>
              </a:rPr>
              <a:t>Δ</a:t>
            </a:r>
            <a:r>
              <a:rPr lang="en-US" sz="4400" dirty="0" err="1">
                <a:latin typeface="Calibri" panose="020F0502020204030204" pitchFamily="34" charset="0"/>
              </a:rPr>
              <a:t>H</a:t>
            </a:r>
            <a:r>
              <a:rPr lang="en-US" sz="4400" baseline="-25000" dirty="0" err="1">
                <a:latin typeface="Calibri" panose="020F0502020204030204" pitchFamily="34" charset="0"/>
              </a:rPr>
              <a:t>rxn</a:t>
            </a:r>
            <a:r>
              <a:rPr lang="en-US" sz="4400" dirty="0">
                <a:latin typeface="Calibri" panose="020F0502020204030204" pitchFamily="34" charset="0"/>
              </a:rPr>
              <a:t>= </a:t>
            </a:r>
            <a:r>
              <a:rPr lang="el-GR" sz="4400" dirty="0">
                <a:latin typeface="Calibri" panose="020F0502020204030204" pitchFamily="34" charset="0"/>
              </a:rPr>
              <a:t>ΣΔ</a:t>
            </a:r>
            <a:r>
              <a:rPr lang="en-US" sz="4400" dirty="0" err="1">
                <a:latin typeface="Calibri" panose="020F0502020204030204" pitchFamily="34" charset="0"/>
              </a:rPr>
              <a:t>H</a:t>
            </a:r>
            <a:r>
              <a:rPr lang="en-US" sz="4400" baseline="-25000" dirty="0" err="1">
                <a:latin typeface="Calibri" panose="020F0502020204030204" pitchFamily="34" charset="0"/>
              </a:rPr>
              <a:t>f</a:t>
            </a:r>
            <a:r>
              <a:rPr lang="en-US" sz="4400" baseline="-25000" dirty="0">
                <a:latin typeface="Calibri" panose="020F0502020204030204" pitchFamily="34" charset="0"/>
              </a:rPr>
              <a:t>(products)</a:t>
            </a:r>
            <a:r>
              <a:rPr lang="en-US" sz="4400" dirty="0">
                <a:latin typeface="Calibri" panose="020F0502020204030204" pitchFamily="34" charset="0"/>
              </a:rPr>
              <a:t> </a:t>
            </a:r>
            <a:r>
              <a:rPr lang="en-US" sz="4400" dirty="0" smtClean="0">
                <a:latin typeface="Calibri" panose="020F0502020204030204" pitchFamily="34" charset="0"/>
              </a:rPr>
              <a:t>— </a:t>
            </a:r>
            <a:r>
              <a:rPr lang="el-GR" sz="4400" dirty="0" smtClean="0">
                <a:latin typeface="Calibri" panose="020F0502020204030204" pitchFamily="34" charset="0"/>
              </a:rPr>
              <a:t>ΣΔ</a:t>
            </a:r>
            <a:r>
              <a:rPr lang="en-US" sz="4400" dirty="0" err="1" smtClean="0">
                <a:latin typeface="Calibri" panose="020F0502020204030204" pitchFamily="34" charset="0"/>
              </a:rPr>
              <a:t>H</a:t>
            </a:r>
            <a:r>
              <a:rPr lang="en-US" sz="4400" baseline="-25000" dirty="0" err="1" smtClean="0">
                <a:latin typeface="Calibri" panose="020F0502020204030204" pitchFamily="34" charset="0"/>
              </a:rPr>
              <a:t>f</a:t>
            </a:r>
            <a:r>
              <a:rPr lang="en-US" sz="4400" baseline="-25000" dirty="0" smtClean="0">
                <a:latin typeface="Calibri" panose="020F0502020204030204" pitchFamily="34" charset="0"/>
              </a:rPr>
              <a:t>(reactants)</a:t>
            </a:r>
            <a:r>
              <a:rPr lang="en-US" sz="4400" dirty="0" smtClean="0">
                <a:latin typeface="Calibri" panose="020F0502020204030204" pitchFamily="34" charset="0"/>
              </a:rPr>
              <a:t> </a:t>
            </a:r>
            <a:r>
              <a:rPr lang="en-US" sz="4400" dirty="0" smtClean="0"/>
              <a:t/>
            </a:r>
            <a:br>
              <a:rPr lang="en-US" sz="4400" dirty="0" smtClean="0"/>
            </a:br>
            <a:endParaRPr lang="en-US" sz="4400" dirty="0" smtClean="0"/>
          </a:p>
          <a:p>
            <a:pPr marL="0" indent="0">
              <a:buNone/>
            </a:pPr>
            <a:r>
              <a:rPr lang="en-US" b="1" dirty="0" smtClean="0"/>
              <a:t>Example: Calculate the </a:t>
            </a:r>
            <a:r>
              <a:rPr lang="el-GR" b="1" dirty="0" smtClean="0"/>
              <a:t>Δ</a:t>
            </a:r>
            <a:r>
              <a:rPr lang="en-US" b="1" dirty="0" err="1" smtClean="0"/>
              <a:t>H</a:t>
            </a:r>
            <a:r>
              <a:rPr lang="en-US" b="1" baseline="-25000" dirty="0" err="1" smtClean="0"/>
              <a:t>rxn</a:t>
            </a:r>
            <a:r>
              <a:rPr lang="en-US" b="1" dirty="0" smtClean="0"/>
              <a:t> for the following reaction: </a:t>
            </a:r>
          </a:p>
          <a:p>
            <a:pPr marL="0" indent="0" algn="ctr">
              <a:buNone/>
            </a:pPr>
            <a:r>
              <a:rPr lang="en-US" b="1" dirty="0" smtClean="0"/>
              <a:t> 2Na (s) + CO</a:t>
            </a:r>
            <a:r>
              <a:rPr lang="en-US" b="1" baseline="-25000" dirty="0" smtClean="0"/>
              <a:t>2</a:t>
            </a:r>
            <a:r>
              <a:rPr lang="en-US" b="1" dirty="0" smtClean="0"/>
              <a:t> (g) </a:t>
            </a:r>
            <a:r>
              <a:rPr lang="en-US" b="1" dirty="0" smtClean="0">
                <a:sym typeface="Wingdings" panose="05000000000000000000" pitchFamily="2" charset="2"/>
              </a:rPr>
              <a:t></a:t>
            </a:r>
            <a:r>
              <a:rPr lang="en-US" b="1" dirty="0" smtClean="0"/>
              <a:t> Na</a:t>
            </a:r>
            <a:r>
              <a:rPr lang="en-US" b="1" baseline="-25000" dirty="0" smtClean="0"/>
              <a:t>2</a:t>
            </a:r>
            <a:r>
              <a:rPr lang="en-US" b="1" dirty="0" smtClean="0"/>
              <a:t>O (s) + CO (g)</a:t>
            </a:r>
          </a:p>
          <a:p>
            <a:pPr marL="0" indent="0">
              <a:buNone/>
            </a:pPr>
            <a:endParaRPr lang="en-US" dirty="0"/>
          </a:p>
          <a:p>
            <a:pPr marL="457200" indent="-457200">
              <a:buAutoNum type="arabicPeriod"/>
            </a:pPr>
            <a:r>
              <a:rPr lang="en-US" dirty="0" smtClean="0"/>
              <a:t>Write an equation for this reaction </a:t>
            </a:r>
          </a:p>
          <a:p>
            <a:pPr marL="0" indent="0" algn="ctr">
              <a:buNone/>
            </a:pPr>
            <a:r>
              <a:rPr lang="el-GR" sz="4100" dirty="0" smtClean="0">
                <a:latin typeface="Calibri" panose="020F0502020204030204" pitchFamily="34" charset="0"/>
              </a:rPr>
              <a:t>Δ</a:t>
            </a:r>
            <a:r>
              <a:rPr lang="en-US" sz="4100" dirty="0" err="1">
                <a:latin typeface="Calibri" panose="020F0502020204030204" pitchFamily="34" charset="0"/>
              </a:rPr>
              <a:t>H</a:t>
            </a:r>
            <a:r>
              <a:rPr lang="en-US" sz="4100" baseline="-25000" dirty="0" err="1">
                <a:latin typeface="Calibri" panose="020F0502020204030204" pitchFamily="34" charset="0"/>
              </a:rPr>
              <a:t>rxn</a:t>
            </a:r>
            <a:r>
              <a:rPr lang="en-US" sz="4100" dirty="0">
                <a:latin typeface="Calibri" panose="020F0502020204030204" pitchFamily="34" charset="0"/>
              </a:rPr>
              <a:t>= </a:t>
            </a:r>
            <a:r>
              <a:rPr lang="el-GR" sz="4100" dirty="0" smtClean="0">
                <a:latin typeface="Calibri" panose="020F0502020204030204" pitchFamily="34" charset="0"/>
              </a:rPr>
              <a:t>Σ</a:t>
            </a:r>
            <a:r>
              <a:rPr lang="en-US" sz="4100" dirty="0" smtClean="0">
                <a:latin typeface="Calibri" panose="020F0502020204030204" pitchFamily="34" charset="0"/>
              </a:rPr>
              <a:t>[Na</a:t>
            </a:r>
            <a:r>
              <a:rPr lang="en-US" sz="4100" baseline="-25000" dirty="0" smtClean="0">
                <a:latin typeface="Calibri" panose="020F0502020204030204" pitchFamily="34" charset="0"/>
              </a:rPr>
              <a:t>2</a:t>
            </a:r>
            <a:r>
              <a:rPr lang="en-US" sz="4100" dirty="0" smtClean="0">
                <a:latin typeface="Calibri" panose="020F0502020204030204" pitchFamily="34" charset="0"/>
              </a:rPr>
              <a:t>O + CO] – </a:t>
            </a:r>
            <a:r>
              <a:rPr lang="el-GR" sz="4100" dirty="0" smtClean="0">
                <a:latin typeface="Calibri" panose="020F0502020204030204" pitchFamily="34" charset="0"/>
              </a:rPr>
              <a:t>Σ</a:t>
            </a:r>
            <a:r>
              <a:rPr lang="en-US" sz="4100" dirty="0" smtClean="0">
                <a:latin typeface="Calibri" panose="020F0502020204030204" pitchFamily="34" charset="0"/>
              </a:rPr>
              <a:t>[2Na + CO</a:t>
            </a:r>
            <a:r>
              <a:rPr lang="en-US" sz="4100" baseline="-25000" dirty="0" smtClean="0">
                <a:latin typeface="Calibri" panose="020F0502020204030204" pitchFamily="34" charset="0"/>
              </a:rPr>
              <a:t>2</a:t>
            </a:r>
            <a:r>
              <a:rPr lang="en-US" sz="4100" dirty="0">
                <a:latin typeface="Calibri" panose="020F0502020204030204" pitchFamily="34" charset="0"/>
              </a:rPr>
              <a:t>]</a:t>
            </a:r>
            <a:endParaRPr lang="en-US" dirty="0" smtClean="0"/>
          </a:p>
          <a:p>
            <a:pPr marL="514350" indent="-514350">
              <a:buFont typeface="+mj-lt"/>
              <a:buAutoNum type="arabicPeriod" startAt="2"/>
            </a:pPr>
            <a:r>
              <a:rPr lang="en-US" dirty="0" smtClean="0"/>
              <a:t>Look up </a:t>
            </a:r>
            <a:r>
              <a:rPr lang="en-US" dirty="0" err="1" smtClean="0">
                <a:solidFill>
                  <a:sysClr val="windowText" lastClr="000000"/>
                </a:solidFill>
              </a:rPr>
              <a:t>ΔH</a:t>
            </a:r>
            <a:r>
              <a:rPr lang="en-US" baseline="-25000" dirty="0" err="1" smtClean="0">
                <a:solidFill>
                  <a:sysClr val="windowText" lastClr="000000"/>
                </a:solidFill>
              </a:rPr>
              <a:t>f</a:t>
            </a:r>
            <a:r>
              <a:rPr lang="en-US" dirty="0" smtClean="0">
                <a:solidFill>
                  <a:sysClr val="windowText" lastClr="000000"/>
                </a:solidFill>
              </a:rPr>
              <a:t> values on the table for EACH SUBSTANCE. Plug them in.</a:t>
            </a:r>
          </a:p>
          <a:p>
            <a:pPr marL="0" indent="0" algn="ctr">
              <a:buNone/>
            </a:pPr>
            <a:r>
              <a:rPr lang="en-US" dirty="0">
                <a:solidFill>
                  <a:sysClr val="windowText" lastClr="000000"/>
                </a:solidFill>
              </a:rPr>
              <a:t>	</a:t>
            </a:r>
            <a:r>
              <a:rPr lang="el-GR" sz="4500" dirty="0" smtClean="0">
                <a:latin typeface="Calibri" panose="020F0502020204030204" pitchFamily="34" charset="0"/>
              </a:rPr>
              <a:t> </a:t>
            </a:r>
            <a:r>
              <a:rPr lang="el-GR" sz="3300" dirty="0">
                <a:latin typeface="Calibri" panose="020F0502020204030204" pitchFamily="34" charset="0"/>
              </a:rPr>
              <a:t>Δ</a:t>
            </a:r>
            <a:r>
              <a:rPr lang="en-US" sz="3300" dirty="0" err="1">
                <a:latin typeface="Calibri" panose="020F0502020204030204" pitchFamily="34" charset="0"/>
              </a:rPr>
              <a:t>H</a:t>
            </a:r>
            <a:r>
              <a:rPr lang="en-US" sz="3300" baseline="-25000" dirty="0" err="1">
                <a:latin typeface="Calibri" panose="020F0502020204030204" pitchFamily="34" charset="0"/>
              </a:rPr>
              <a:t>rxn</a:t>
            </a:r>
            <a:r>
              <a:rPr lang="en-US" sz="3300" dirty="0">
                <a:latin typeface="Calibri" panose="020F0502020204030204" pitchFamily="34" charset="0"/>
              </a:rPr>
              <a:t>= </a:t>
            </a:r>
            <a:r>
              <a:rPr lang="el-GR" sz="3300" dirty="0" smtClean="0">
                <a:latin typeface="Calibri" panose="020F0502020204030204" pitchFamily="34" charset="0"/>
              </a:rPr>
              <a:t>Σ</a:t>
            </a:r>
            <a:r>
              <a:rPr lang="en-US" sz="3300" dirty="0" smtClean="0">
                <a:latin typeface="Calibri" panose="020F0502020204030204" pitchFamily="34" charset="0"/>
              </a:rPr>
              <a:t>[</a:t>
            </a:r>
            <a:r>
              <a:rPr lang="en-US" sz="3300" b="1" dirty="0" smtClean="0">
                <a:solidFill>
                  <a:srgbClr val="0070C0"/>
                </a:solidFill>
                <a:latin typeface="Calibri" panose="020F0502020204030204" pitchFamily="34" charset="0"/>
              </a:rPr>
              <a:t>-416 kJ</a:t>
            </a:r>
            <a:r>
              <a:rPr lang="en-US" sz="3300" dirty="0" smtClean="0">
                <a:latin typeface="Calibri" panose="020F0502020204030204" pitchFamily="34" charset="0"/>
              </a:rPr>
              <a:t> </a:t>
            </a:r>
            <a:r>
              <a:rPr lang="en-US" sz="3300" dirty="0">
                <a:latin typeface="Calibri" panose="020F0502020204030204" pitchFamily="34" charset="0"/>
              </a:rPr>
              <a:t>+ </a:t>
            </a:r>
            <a:r>
              <a:rPr lang="en-US" sz="3300" b="1" dirty="0" smtClean="0">
                <a:solidFill>
                  <a:srgbClr val="0070C0"/>
                </a:solidFill>
                <a:latin typeface="Calibri" panose="020F0502020204030204" pitchFamily="34" charset="0"/>
              </a:rPr>
              <a:t>-110.5 kJ</a:t>
            </a:r>
            <a:r>
              <a:rPr lang="en-US" sz="3300" dirty="0" smtClean="0">
                <a:latin typeface="Calibri" panose="020F0502020204030204" pitchFamily="34" charset="0"/>
              </a:rPr>
              <a:t>]   —    </a:t>
            </a:r>
            <a:r>
              <a:rPr lang="el-GR" sz="3300" dirty="0" smtClean="0">
                <a:latin typeface="Calibri" panose="020F0502020204030204" pitchFamily="34" charset="0"/>
              </a:rPr>
              <a:t>Σ</a:t>
            </a:r>
            <a:r>
              <a:rPr lang="en-US" sz="3300" dirty="0" smtClean="0">
                <a:latin typeface="Calibri" panose="020F0502020204030204" pitchFamily="34" charset="0"/>
              </a:rPr>
              <a:t>[2(</a:t>
            </a:r>
            <a:r>
              <a:rPr lang="en-US" sz="3300" b="1" dirty="0" smtClean="0">
                <a:solidFill>
                  <a:srgbClr val="0070C0"/>
                </a:solidFill>
                <a:latin typeface="Calibri" panose="020F0502020204030204" pitchFamily="34" charset="0"/>
              </a:rPr>
              <a:t>0 kJ</a:t>
            </a:r>
            <a:r>
              <a:rPr lang="en-US" sz="3300" dirty="0" smtClean="0">
                <a:latin typeface="Calibri" panose="020F0502020204030204" pitchFamily="34" charset="0"/>
              </a:rPr>
              <a:t>) </a:t>
            </a:r>
            <a:r>
              <a:rPr lang="en-US" sz="3300" dirty="0">
                <a:latin typeface="Calibri" panose="020F0502020204030204" pitchFamily="34" charset="0"/>
              </a:rPr>
              <a:t>+ </a:t>
            </a:r>
            <a:r>
              <a:rPr lang="en-US" sz="3300" b="1" dirty="0" smtClean="0">
                <a:solidFill>
                  <a:srgbClr val="0070C0"/>
                </a:solidFill>
                <a:latin typeface="Calibri" panose="020F0502020204030204" pitchFamily="34" charset="0"/>
              </a:rPr>
              <a:t>-393 kJ</a:t>
            </a:r>
            <a:r>
              <a:rPr lang="en-US" sz="3300" dirty="0" smtClean="0">
                <a:latin typeface="Calibri" panose="020F0502020204030204" pitchFamily="34" charset="0"/>
              </a:rPr>
              <a:t>]</a:t>
            </a:r>
          </a:p>
          <a:p>
            <a:pPr marL="0" indent="0" algn="ctr">
              <a:buNone/>
            </a:pPr>
            <a:endParaRPr lang="en-US" dirty="0" smtClean="0">
              <a:solidFill>
                <a:sysClr val="windowText" lastClr="000000"/>
              </a:solidFill>
            </a:endParaRPr>
          </a:p>
          <a:p>
            <a:pPr marL="457200" indent="-457200">
              <a:buFont typeface="+mj-lt"/>
              <a:buAutoNum type="arabicPeriod" startAt="3"/>
            </a:pPr>
            <a:r>
              <a:rPr lang="en-US" sz="2400" dirty="0" smtClean="0"/>
              <a:t>MATH. Plug in EXACTLY what you have written down. Make sure to include all of the parenthesis. </a:t>
            </a:r>
            <a:br>
              <a:rPr lang="en-US" sz="2400" dirty="0" smtClean="0"/>
            </a:br>
            <a:endParaRPr lang="en-US" sz="2400" dirty="0" smtClean="0"/>
          </a:p>
          <a:p>
            <a:pPr marL="0" indent="0" algn="ctr">
              <a:buNone/>
            </a:pPr>
            <a:r>
              <a:rPr lang="el-GR" sz="3800" dirty="0">
                <a:latin typeface="Calibri" panose="020F0502020204030204" pitchFamily="34" charset="0"/>
              </a:rPr>
              <a:t>Δ</a:t>
            </a:r>
            <a:r>
              <a:rPr lang="en-US" sz="3800" dirty="0" err="1" smtClean="0">
                <a:latin typeface="Calibri" panose="020F0502020204030204" pitchFamily="34" charset="0"/>
              </a:rPr>
              <a:t>H</a:t>
            </a:r>
            <a:r>
              <a:rPr lang="en-US" sz="3800" baseline="-25000" dirty="0" err="1" smtClean="0">
                <a:latin typeface="Calibri" panose="020F0502020204030204" pitchFamily="34" charset="0"/>
              </a:rPr>
              <a:t>rxn</a:t>
            </a:r>
            <a:r>
              <a:rPr lang="en-US" sz="3800" dirty="0" smtClean="0">
                <a:latin typeface="Calibri" panose="020F0502020204030204" pitchFamily="34" charset="0"/>
              </a:rPr>
              <a:t>=  -133.5 kJ/</a:t>
            </a:r>
            <a:r>
              <a:rPr lang="en-US" sz="3800" dirty="0" err="1" smtClean="0">
                <a:latin typeface="Calibri" panose="020F0502020204030204" pitchFamily="34" charset="0"/>
              </a:rPr>
              <a:t>mol</a:t>
            </a:r>
            <a:endParaRPr lang="en-US" sz="3800" dirty="0" smtClean="0"/>
          </a:p>
          <a:p>
            <a:pPr marL="457200" lvl="1" indent="0">
              <a:buNone/>
            </a:pPr>
            <a:endParaRPr lang="en-US" sz="2000" dirty="0" smtClean="0"/>
          </a:p>
        </p:txBody>
      </p:sp>
    </p:spTree>
    <p:extLst>
      <p:ext uri="{BB962C8B-B14F-4D97-AF65-F5344CB8AC3E}">
        <p14:creationId xmlns:p14="http://schemas.microsoft.com/office/powerpoint/2010/main" val="4709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874" y="229061"/>
            <a:ext cx="8596668" cy="1320800"/>
          </a:xfrm>
        </p:spPr>
        <p:txBody>
          <a:bodyPr/>
          <a:lstStyle/>
          <a:p>
            <a:pPr algn="ctr"/>
            <a:r>
              <a:rPr lang="en-US" dirty="0" smtClean="0"/>
              <a:t>Enthalpy Changes</a:t>
            </a:r>
            <a:endParaRPr lang="en-US" dirty="0"/>
          </a:p>
        </p:txBody>
      </p:sp>
      <p:sp>
        <p:nvSpPr>
          <p:cNvPr id="3" name="Content Placeholder 2"/>
          <p:cNvSpPr>
            <a:spLocks noGrp="1"/>
          </p:cNvSpPr>
          <p:nvPr>
            <p:ph idx="1"/>
          </p:nvPr>
        </p:nvSpPr>
        <p:spPr>
          <a:xfrm>
            <a:off x="466052" y="1549861"/>
            <a:ext cx="11310312" cy="3880773"/>
          </a:xfrm>
        </p:spPr>
        <p:txBody>
          <a:bodyPr>
            <a:noAutofit/>
          </a:bodyPr>
          <a:lstStyle/>
          <a:p>
            <a:r>
              <a:rPr lang="en-US" sz="2800" dirty="0" smtClean="0"/>
              <a:t>Chemists and scientists are most interested in the </a:t>
            </a:r>
            <a:r>
              <a:rPr lang="en-US" sz="2800" i="1" dirty="0" smtClean="0"/>
              <a:t>change</a:t>
            </a:r>
            <a:r>
              <a:rPr lang="en-US" sz="2800" dirty="0" smtClean="0"/>
              <a:t> of energy in a reaction, not necessarily how much total energy is left at the end. </a:t>
            </a:r>
            <a:r>
              <a:rPr lang="en-US" sz="2800" dirty="0" smtClean="0">
                <a:solidFill>
                  <a:srgbClr val="FF0000"/>
                </a:solidFill>
              </a:rPr>
              <a:t>This is referred to as </a:t>
            </a:r>
            <a:r>
              <a:rPr lang="el-GR" sz="2800" dirty="0" smtClean="0">
                <a:solidFill>
                  <a:srgbClr val="FF0000"/>
                </a:solidFill>
              </a:rPr>
              <a:t>Δ</a:t>
            </a:r>
            <a:r>
              <a:rPr lang="en-US" sz="2800" dirty="0" smtClean="0">
                <a:solidFill>
                  <a:srgbClr val="FF0000"/>
                </a:solidFill>
              </a:rPr>
              <a:t>H, or </a:t>
            </a:r>
            <a:r>
              <a:rPr lang="en-US" sz="2800" i="1" dirty="0" smtClean="0">
                <a:solidFill>
                  <a:srgbClr val="FF0000"/>
                </a:solidFill>
              </a:rPr>
              <a:t>enthalpy.</a:t>
            </a:r>
            <a:endParaRPr lang="en-US" sz="2800" dirty="0" smtClean="0">
              <a:solidFill>
                <a:srgbClr val="FF0000"/>
              </a:solidFill>
            </a:endParaRPr>
          </a:p>
          <a:p>
            <a:pPr lvl="1"/>
            <a:r>
              <a:rPr lang="en-US" sz="2400" dirty="0" smtClean="0"/>
              <a:t>Δ is the Greek letter “delta” and means “change”</a:t>
            </a:r>
          </a:p>
          <a:p>
            <a:pPr lvl="1"/>
            <a:r>
              <a:rPr lang="en-US" sz="2400" dirty="0" smtClean="0"/>
              <a:t>H refers to “heat” or “energy”</a:t>
            </a:r>
          </a:p>
          <a:p>
            <a:pPr lvl="1"/>
            <a:r>
              <a:rPr lang="en-US" sz="2400" dirty="0" smtClean="0"/>
              <a:t>Measured in kJ, or kilojoules (pronounced “kilo-jewels”)</a:t>
            </a:r>
          </a:p>
          <a:p>
            <a:endParaRPr lang="en-US" sz="2800" dirty="0" smtClean="0"/>
          </a:p>
          <a:p>
            <a:r>
              <a:rPr lang="en-US" sz="2800" dirty="0" smtClean="0"/>
              <a:t>You can have a </a:t>
            </a:r>
            <a:r>
              <a:rPr lang="el-GR" dirty="0"/>
              <a:t>Δ</a:t>
            </a:r>
            <a:r>
              <a:rPr lang="en-US" dirty="0" smtClean="0"/>
              <a:t>H</a:t>
            </a:r>
            <a:r>
              <a:rPr lang="en-US" dirty="0"/>
              <a:t> </a:t>
            </a:r>
            <a:r>
              <a:rPr lang="en-US" dirty="0" smtClean="0"/>
              <a:t>for phase changes as well as chemical reactions, because heat can be transferred in BOTH.  </a:t>
            </a:r>
            <a:endParaRPr lang="en-US" sz="2800" dirty="0"/>
          </a:p>
        </p:txBody>
      </p:sp>
    </p:spTree>
    <p:extLst>
      <p:ext uri="{BB962C8B-B14F-4D97-AF65-F5344CB8AC3E}">
        <p14:creationId xmlns:p14="http://schemas.microsoft.com/office/powerpoint/2010/main" val="14590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Endothermic or Exothermic?</a:t>
            </a:r>
            <a:endParaRPr lang="en-US" dirty="0"/>
          </a:p>
        </p:txBody>
      </p:sp>
      <p:sp>
        <p:nvSpPr>
          <p:cNvPr id="3" name="Content Placeholder 2"/>
          <p:cNvSpPr>
            <a:spLocks noGrp="1"/>
          </p:cNvSpPr>
          <p:nvPr>
            <p:ph idx="1"/>
          </p:nvPr>
        </p:nvSpPr>
        <p:spPr>
          <a:xfrm>
            <a:off x="838200" y="1825625"/>
            <a:ext cx="10868696" cy="4351338"/>
          </a:xfrm>
        </p:spPr>
        <p:txBody>
          <a:bodyPr>
            <a:normAutofit/>
          </a:bodyPr>
          <a:lstStyle/>
          <a:p>
            <a:r>
              <a:rPr lang="en-US" sz="2800" dirty="0" smtClean="0">
                <a:solidFill>
                  <a:srgbClr val="FF0000"/>
                </a:solidFill>
              </a:rPr>
              <a:t>Endothermic </a:t>
            </a:r>
            <a:r>
              <a:rPr lang="en-US" sz="2800" dirty="0" smtClean="0"/>
              <a:t>means that heat/energy is gained or absorbed</a:t>
            </a:r>
            <a:br>
              <a:rPr lang="en-US" sz="2800" dirty="0" smtClean="0"/>
            </a:br>
            <a:r>
              <a:rPr lang="en-US" sz="2800" dirty="0" smtClean="0"/>
              <a:t>					………….so the </a:t>
            </a:r>
            <a:r>
              <a:rPr lang="el-GR" sz="2800" dirty="0" smtClean="0"/>
              <a:t>Δ</a:t>
            </a:r>
            <a:r>
              <a:rPr lang="en-US" sz="2800" dirty="0" smtClean="0"/>
              <a:t>H would be positive</a:t>
            </a:r>
            <a:br>
              <a:rPr lang="en-US" sz="2800" dirty="0" smtClean="0"/>
            </a:br>
            <a:r>
              <a:rPr lang="en-US" sz="2800" dirty="0" smtClean="0"/>
              <a:t>					This means a positive change in enthalpy</a:t>
            </a:r>
          </a:p>
          <a:p>
            <a:pPr lvl="1"/>
            <a:r>
              <a:rPr lang="en-US" sz="2800" dirty="0" smtClean="0">
                <a:solidFill>
                  <a:srgbClr val="FF0000"/>
                </a:solidFill>
              </a:rPr>
              <a:t>Examples: baking bread, cooking an egg, photosynthesis</a:t>
            </a:r>
          </a:p>
          <a:p>
            <a:pPr marL="0" indent="0">
              <a:buNone/>
            </a:pPr>
            <a:endParaRPr lang="en-US" sz="2800" dirty="0" smtClean="0"/>
          </a:p>
          <a:p>
            <a:r>
              <a:rPr lang="en-US" sz="2800" dirty="0" smtClean="0">
                <a:solidFill>
                  <a:schemeClr val="accent1"/>
                </a:solidFill>
              </a:rPr>
              <a:t>Exothermic</a:t>
            </a:r>
            <a:r>
              <a:rPr lang="en-US" sz="2800" dirty="0" smtClean="0"/>
              <a:t> means that heat/energy is released or lost</a:t>
            </a:r>
            <a:br>
              <a:rPr lang="en-US" sz="2800" dirty="0" smtClean="0"/>
            </a:br>
            <a:r>
              <a:rPr lang="en-US" sz="2800" dirty="0" smtClean="0"/>
              <a:t>					………….so the </a:t>
            </a:r>
            <a:r>
              <a:rPr lang="el-GR" sz="2800" dirty="0" smtClean="0"/>
              <a:t>Δ</a:t>
            </a:r>
            <a:r>
              <a:rPr lang="en-US" sz="2800" dirty="0" smtClean="0"/>
              <a:t>H would be negative</a:t>
            </a:r>
            <a:r>
              <a:rPr lang="en-US" dirty="0"/>
              <a:t/>
            </a:r>
            <a:br>
              <a:rPr lang="en-US" dirty="0"/>
            </a:br>
            <a:r>
              <a:rPr lang="en-US" dirty="0" smtClean="0"/>
              <a:t>					This means a negative change in enthalpy</a:t>
            </a:r>
          </a:p>
          <a:p>
            <a:pPr lvl="1"/>
            <a:r>
              <a:rPr lang="en-US" sz="2800" dirty="0" smtClean="0">
                <a:solidFill>
                  <a:schemeClr val="accent1"/>
                </a:solidFill>
              </a:rPr>
              <a:t>Examples: burning a candle, rusting iron, nuclear fission</a:t>
            </a:r>
          </a:p>
        </p:txBody>
      </p:sp>
    </p:spTree>
    <p:extLst>
      <p:ext uri="{BB962C8B-B14F-4D97-AF65-F5344CB8AC3E}">
        <p14:creationId xmlns:p14="http://schemas.microsoft.com/office/powerpoint/2010/main" val="269093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67" y="235383"/>
            <a:ext cx="10515600" cy="1325563"/>
          </a:xfrm>
        </p:spPr>
        <p:txBody>
          <a:bodyPr/>
          <a:lstStyle/>
          <a:p>
            <a:pPr algn="ctr"/>
            <a:r>
              <a:rPr lang="en-US" dirty="0" smtClean="0"/>
              <a:t>Energy Diagrams</a:t>
            </a:r>
            <a:endParaRPr lang="en-US" dirty="0"/>
          </a:p>
        </p:txBody>
      </p:sp>
      <p:sp>
        <p:nvSpPr>
          <p:cNvPr id="3" name="Content Placeholder 2"/>
          <p:cNvSpPr>
            <a:spLocks noGrp="1"/>
          </p:cNvSpPr>
          <p:nvPr>
            <p:ph idx="1"/>
          </p:nvPr>
        </p:nvSpPr>
        <p:spPr>
          <a:xfrm>
            <a:off x="455661" y="1339403"/>
            <a:ext cx="11348412" cy="4610635"/>
          </a:xfrm>
        </p:spPr>
        <p:txBody>
          <a:bodyPr>
            <a:normAutofit/>
          </a:bodyPr>
          <a:lstStyle/>
          <a:p>
            <a:r>
              <a:rPr lang="en-US" sz="2800" dirty="0"/>
              <a:t>We use energy diagrams to display the energy changes that need to occur for a reaction to happen</a:t>
            </a:r>
          </a:p>
          <a:p>
            <a:r>
              <a:rPr lang="en-US" sz="2800" dirty="0"/>
              <a:t>Would this be an endothermic or exothermic reaction?</a:t>
            </a:r>
          </a:p>
          <a:p>
            <a:pPr>
              <a:buNone/>
            </a:pPr>
            <a:endParaRPr lang="en-US" dirty="0"/>
          </a:p>
        </p:txBody>
      </p:sp>
      <p:pic>
        <p:nvPicPr>
          <p:cNvPr id="5" name="Picture 2" descr="Image result for energ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612" y="2975020"/>
            <a:ext cx="4904509" cy="379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erg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588" y="1457180"/>
            <a:ext cx="4904509" cy="5206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02594" y="319232"/>
            <a:ext cx="10515600" cy="1098260"/>
          </a:xfrm>
        </p:spPr>
        <p:txBody>
          <a:bodyPr/>
          <a:lstStyle/>
          <a:p>
            <a:pPr algn="ctr"/>
            <a:r>
              <a:rPr lang="en-US" dirty="0" smtClean="0"/>
              <a:t>Energy Diagrams</a:t>
            </a:r>
            <a:endParaRPr lang="en-US" dirty="0"/>
          </a:p>
        </p:txBody>
      </p:sp>
      <p:sp>
        <p:nvSpPr>
          <p:cNvPr id="3" name="Content Placeholder 2"/>
          <p:cNvSpPr>
            <a:spLocks noGrp="1"/>
          </p:cNvSpPr>
          <p:nvPr>
            <p:ph idx="1"/>
          </p:nvPr>
        </p:nvSpPr>
        <p:spPr>
          <a:xfrm>
            <a:off x="698667" y="1512598"/>
            <a:ext cx="6131624" cy="5151438"/>
          </a:xfrm>
        </p:spPr>
        <p:txBody>
          <a:bodyPr>
            <a:normAutofit/>
          </a:bodyPr>
          <a:lstStyle/>
          <a:p>
            <a:r>
              <a:rPr lang="en-US" sz="2400" dirty="0" smtClean="0"/>
              <a:t>We group the reactants together and add together the energy from their bonds and make a line on the left side of the graph at this value</a:t>
            </a:r>
            <a:br>
              <a:rPr lang="en-US" sz="2400" dirty="0" smtClean="0"/>
            </a:br>
            <a:endParaRPr lang="en-US" sz="2400" dirty="0" smtClean="0"/>
          </a:p>
          <a:p>
            <a:r>
              <a:rPr lang="en-US" sz="2400" dirty="0" smtClean="0"/>
              <a:t>We do the same for the products and make a line on the right side of the graph</a:t>
            </a:r>
          </a:p>
          <a:p>
            <a:endParaRPr lang="en-US" sz="2400" dirty="0" smtClean="0"/>
          </a:p>
          <a:p>
            <a:r>
              <a:rPr lang="en-US" sz="2400" dirty="0" smtClean="0"/>
              <a:t>ΔH = enthalpy of products – enthalpy of reactants</a:t>
            </a:r>
          </a:p>
          <a:p>
            <a:pPr lvl="1"/>
            <a:r>
              <a:rPr lang="en-US" sz="2000" dirty="0" smtClean="0"/>
              <a:t>Or, it is the difference of energy between the products and reactants</a:t>
            </a:r>
            <a:endParaRPr lang="en-US" sz="2000" dirty="0"/>
          </a:p>
        </p:txBody>
      </p:sp>
      <p:cxnSp>
        <p:nvCxnSpPr>
          <p:cNvPr id="6" name="Straight Arrow Connector 5"/>
          <p:cNvCxnSpPr/>
          <p:nvPr/>
        </p:nvCxnSpPr>
        <p:spPr>
          <a:xfrm>
            <a:off x="5860473" y="2576945"/>
            <a:ext cx="1925782" cy="11776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195455" y="3754582"/>
            <a:ext cx="5181600" cy="12192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47012" y="4640839"/>
            <a:ext cx="2891643" cy="3329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1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3" end="3"/>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Transition State (Activated Complex)</a:t>
            </a:r>
            <a:endParaRPr lang="en-US" dirty="0"/>
          </a:p>
        </p:txBody>
      </p:sp>
      <p:sp>
        <p:nvSpPr>
          <p:cNvPr id="3" name="Content Placeholder 2"/>
          <p:cNvSpPr>
            <a:spLocks noGrp="1"/>
          </p:cNvSpPr>
          <p:nvPr>
            <p:ph idx="1"/>
          </p:nvPr>
        </p:nvSpPr>
        <p:spPr>
          <a:xfrm>
            <a:off x="341432" y="1457180"/>
            <a:ext cx="6410254" cy="4741265"/>
          </a:xfrm>
        </p:spPr>
        <p:txBody>
          <a:bodyPr>
            <a:normAutofit fontScale="92500" lnSpcReduction="10000"/>
          </a:bodyPr>
          <a:lstStyle/>
          <a:p>
            <a:r>
              <a:rPr lang="en-US" sz="2800" dirty="0" smtClean="0"/>
              <a:t>During a chemical reaction, the atoms of the reactants recombine and rearrange to form the products, but this doesn’t happen instantly.</a:t>
            </a:r>
          </a:p>
          <a:p>
            <a:endParaRPr lang="en-US" sz="2800" dirty="0" smtClean="0"/>
          </a:p>
          <a:p>
            <a:r>
              <a:rPr lang="en-US" sz="2800" dirty="0" smtClean="0"/>
              <a:t>The reactants form a </a:t>
            </a:r>
            <a:r>
              <a:rPr lang="en-US" sz="2800" b="1" dirty="0" smtClean="0"/>
              <a:t>Transition State </a:t>
            </a:r>
            <a:r>
              <a:rPr lang="en-US" sz="2800" dirty="0" smtClean="0"/>
              <a:t>which is a temporary and unstable form where all of the atoms are partially connected as old bonds start to break and new bonds start to form</a:t>
            </a:r>
            <a:br>
              <a:rPr lang="en-US" sz="2800" dirty="0" smtClean="0"/>
            </a:br>
            <a:endParaRPr lang="en-US" sz="2800" dirty="0" smtClean="0"/>
          </a:p>
          <a:p>
            <a:r>
              <a:rPr lang="en-US" dirty="0" smtClean="0"/>
              <a:t>This can also be called the </a:t>
            </a:r>
            <a:r>
              <a:rPr lang="en-US" b="1" dirty="0" smtClean="0"/>
              <a:t>Activated Complex</a:t>
            </a:r>
            <a:endParaRPr lang="en-US" sz="2800" dirty="0" smtClean="0"/>
          </a:p>
        </p:txBody>
      </p:sp>
      <p:pic>
        <p:nvPicPr>
          <p:cNvPr id="5" name="Picture 2" descr="Image result for energ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059" y="1457180"/>
            <a:ext cx="4904509" cy="520685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5589431" y="2054871"/>
            <a:ext cx="3308863" cy="13451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50694" y="1690688"/>
            <a:ext cx="0" cy="492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949810" y="1787103"/>
            <a:ext cx="195219"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958703" y="1902471"/>
            <a:ext cx="195219"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energ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214" y="1046633"/>
            <a:ext cx="4904509" cy="52068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9351849" y="1280141"/>
            <a:ext cx="0" cy="492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250965" y="1350798"/>
            <a:ext cx="195219"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72737" y="1466166"/>
            <a:ext cx="195219"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6123" y="37869"/>
            <a:ext cx="10515600" cy="1325563"/>
          </a:xfrm>
        </p:spPr>
        <p:txBody>
          <a:bodyPr/>
          <a:lstStyle/>
          <a:p>
            <a:r>
              <a:rPr lang="en-US" dirty="0" smtClean="0"/>
              <a:t>Activation Energy</a:t>
            </a:r>
            <a:endParaRPr lang="en-US" dirty="0"/>
          </a:p>
        </p:txBody>
      </p:sp>
      <p:sp>
        <p:nvSpPr>
          <p:cNvPr id="3" name="Content Placeholder 2"/>
          <p:cNvSpPr>
            <a:spLocks noGrp="1"/>
          </p:cNvSpPr>
          <p:nvPr>
            <p:ph idx="1"/>
          </p:nvPr>
        </p:nvSpPr>
        <p:spPr>
          <a:xfrm>
            <a:off x="403859" y="1376555"/>
            <a:ext cx="6519455" cy="4876933"/>
          </a:xfrm>
        </p:spPr>
        <p:txBody>
          <a:bodyPr>
            <a:normAutofit/>
          </a:bodyPr>
          <a:lstStyle/>
          <a:p>
            <a:r>
              <a:rPr lang="en-US" sz="2800" dirty="0" smtClean="0"/>
              <a:t>Every reaction needs at least </a:t>
            </a:r>
            <a:r>
              <a:rPr lang="en-US" sz="2800" i="1" dirty="0" smtClean="0"/>
              <a:t>some</a:t>
            </a:r>
            <a:r>
              <a:rPr lang="en-US" sz="2800" dirty="0" smtClean="0"/>
              <a:t> energy to form this transition state and get the reaction started</a:t>
            </a:r>
          </a:p>
          <a:p>
            <a:pPr lvl="1"/>
            <a:r>
              <a:rPr lang="en-US" sz="2400" dirty="0" smtClean="0"/>
              <a:t>Sometimes this is very low and room temperature is enough to get it started</a:t>
            </a:r>
          </a:p>
          <a:p>
            <a:pPr lvl="1"/>
            <a:r>
              <a:rPr lang="en-US" sz="2400" dirty="0" smtClean="0"/>
              <a:t>Sometimes this is very high and takes extremely high temperatures like a furnace to get started</a:t>
            </a:r>
          </a:p>
          <a:p>
            <a:r>
              <a:rPr lang="en-US" sz="2800" dirty="0" smtClean="0"/>
              <a:t>This is called the </a:t>
            </a:r>
            <a:r>
              <a:rPr lang="en-US" sz="2800" b="1" dirty="0" smtClean="0"/>
              <a:t>Activation Energy</a:t>
            </a:r>
            <a:r>
              <a:rPr lang="en-US" sz="2800" dirty="0" smtClean="0"/>
              <a:t> and is given the symbol </a:t>
            </a:r>
            <a:r>
              <a:rPr lang="en-US" sz="2800" b="1" dirty="0" smtClean="0">
                <a:solidFill>
                  <a:srgbClr val="00B050"/>
                </a:solidFill>
              </a:rPr>
              <a:t>E</a:t>
            </a:r>
            <a:r>
              <a:rPr lang="en-US" sz="2800" b="1" baseline="-25000" dirty="0" smtClean="0">
                <a:solidFill>
                  <a:srgbClr val="00B050"/>
                </a:solidFill>
              </a:rPr>
              <a:t>a </a:t>
            </a:r>
            <a:r>
              <a:rPr lang="en-US" sz="2800" dirty="0" smtClean="0"/>
              <a:t>(for energy of activation)</a:t>
            </a:r>
            <a:endParaRPr lang="en-US" sz="2800" baseline="-25000" dirty="0"/>
          </a:p>
        </p:txBody>
      </p:sp>
      <p:cxnSp>
        <p:nvCxnSpPr>
          <p:cNvPr id="13" name="Straight Arrow Connector 12"/>
          <p:cNvCxnSpPr/>
          <p:nvPr/>
        </p:nvCxnSpPr>
        <p:spPr>
          <a:xfrm flipH="1">
            <a:off x="9351849" y="2015412"/>
            <a:ext cx="1" cy="1634649"/>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70346" y="2511962"/>
            <a:ext cx="373488" cy="369332"/>
          </a:xfrm>
          <a:prstGeom prst="rect">
            <a:avLst/>
          </a:prstGeom>
          <a:noFill/>
        </p:spPr>
        <p:txBody>
          <a:bodyPr wrap="square" rtlCol="0">
            <a:spAutoFit/>
          </a:bodyPr>
          <a:lstStyle/>
          <a:p>
            <a:r>
              <a:rPr lang="en-US" b="1" dirty="0" err="1">
                <a:solidFill>
                  <a:srgbClr val="00B050"/>
                </a:solidFill>
              </a:rPr>
              <a:t>E</a:t>
            </a:r>
            <a:r>
              <a:rPr lang="en-US" b="1" baseline="-25000" dirty="0" err="1">
                <a:solidFill>
                  <a:srgbClr val="00B050"/>
                </a:solidFill>
              </a:rPr>
              <a:t>a</a:t>
            </a:r>
            <a:endParaRPr lang="en-US" dirty="0"/>
          </a:p>
        </p:txBody>
      </p:sp>
    </p:spTree>
    <p:extLst>
      <p:ext uri="{BB962C8B-B14F-4D97-AF65-F5344CB8AC3E}">
        <p14:creationId xmlns:p14="http://schemas.microsoft.com/office/powerpoint/2010/main" val="41978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hs.sps.lane.edu/chemweb/unit11/tests/Potential%20Energy%20Diagram.gif"/>
          <p:cNvPicPr>
            <a:picLocks noChangeAspect="1" noChangeArrowheads="1"/>
          </p:cNvPicPr>
          <p:nvPr/>
        </p:nvPicPr>
        <p:blipFill>
          <a:blip r:embed="rId2"/>
          <a:srcRect/>
          <a:stretch>
            <a:fillRect/>
          </a:stretch>
        </p:blipFill>
        <p:spPr bwMode="auto">
          <a:xfrm>
            <a:off x="6104586" y="927279"/>
            <a:ext cx="6572079" cy="5930721"/>
          </a:xfrm>
          <a:prstGeom prst="rect">
            <a:avLst/>
          </a:prstGeom>
          <a:noFill/>
        </p:spPr>
      </p:pic>
      <p:sp>
        <p:nvSpPr>
          <p:cNvPr id="3" name="Content Placeholder 2"/>
          <p:cNvSpPr>
            <a:spLocks noGrp="1"/>
          </p:cNvSpPr>
          <p:nvPr>
            <p:ph idx="1"/>
          </p:nvPr>
        </p:nvSpPr>
        <p:spPr>
          <a:xfrm>
            <a:off x="218153" y="1581610"/>
            <a:ext cx="5886433" cy="5131574"/>
          </a:xfrm>
        </p:spPr>
        <p:txBody>
          <a:bodyPr>
            <a:normAutofit lnSpcReduction="10000"/>
          </a:bodyPr>
          <a:lstStyle/>
          <a:p>
            <a:r>
              <a:rPr lang="en-US" sz="3600" dirty="0" smtClean="0"/>
              <a:t>Where are the reactants, products, and transition state? What are their energies?</a:t>
            </a:r>
            <a:br>
              <a:rPr lang="en-US" sz="3600" dirty="0" smtClean="0"/>
            </a:br>
            <a:endParaRPr lang="en-US" sz="3600" dirty="0" smtClean="0"/>
          </a:p>
          <a:p>
            <a:r>
              <a:rPr lang="en-US" sz="3600" dirty="0" smtClean="0"/>
              <a:t>What is the E</a:t>
            </a:r>
            <a:r>
              <a:rPr lang="en-US" sz="3600" baseline="-25000" dirty="0" smtClean="0"/>
              <a:t>a</a:t>
            </a:r>
            <a:r>
              <a:rPr lang="en-US" sz="3600" dirty="0" smtClean="0"/>
              <a:t> and </a:t>
            </a:r>
            <a:r>
              <a:rPr lang="el-GR" sz="3600" dirty="0" smtClean="0"/>
              <a:t>Δ</a:t>
            </a:r>
            <a:r>
              <a:rPr lang="en-US" sz="3600" dirty="0" smtClean="0"/>
              <a:t>H (approximately)? </a:t>
            </a:r>
            <a:br>
              <a:rPr lang="en-US" sz="3600" dirty="0" smtClean="0"/>
            </a:br>
            <a:endParaRPr lang="en-US" sz="3600" dirty="0" smtClean="0"/>
          </a:p>
          <a:p>
            <a:r>
              <a:rPr lang="en-US" sz="3600" dirty="0" smtClean="0"/>
              <a:t>Is this reaction endothermic or exothermic?</a:t>
            </a:r>
            <a:endParaRPr lang="en-US" sz="3600" dirty="0"/>
          </a:p>
        </p:txBody>
      </p:sp>
      <p:sp>
        <p:nvSpPr>
          <p:cNvPr id="4" name="Rectangle 2"/>
          <p:cNvSpPr>
            <a:spLocks noGrp="1" noChangeArrowheads="1"/>
          </p:cNvSpPr>
          <p:nvPr>
            <p:ph type="title"/>
          </p:nvPr>
        </p:nvSpPr>
        <p:spPr>
          <a:xfrm>
            <a:off x="954110" y="101499"/>
            <a:ext cx="10515600" cy="1325563"/>
          </a:xfrm>
          <a:ln w="38100">
            <a:solidFill>
              <a:schemeClr val="hlink"/>
            </a:solidFill>
            <a:miter lim="800000"/>
            <a:headEnd/>
            <a:tailEnd/>
          </a:ln>
        </p:spPr>
        <p:txBody>
          <a:bodyPr/>
          <a:lstStyle/>
          <a:p>
            <a:pPr algn="ctr"/>
            <a:r>
              <a:rPr lang="en-US" altLang="en-US" sz="4000" b="1" dirty="0"/>
              <a:t>Learning Check </a:t>
            </a:r>
            <a:endParaRPr lang="en-US" altLang="en-US" dirty="0" smtClean="0"/>
          </a:p>
        </p:txBody>
      </p:sp>
      <p:sp>
        <p:nvSpPr>
          <p:cNvPr id="2" name="TextBox 1"/>
          <p:cNvSpPr txBox="1"/>
          <p:nvPr/>
        </p:nvSpPr>
        <p:spPr>
          <a:xfrm>
            <a:off x="6104586" y="1956146"/>
            <a:ext cx="461665" cy="860172"/>
          </a:xfrm>
          <a:prstGeom prst="rect">
            <a:avLst/>
          </a:prstGeom>
          <a:noFill/>
        </p:spPr>
        <p:txBody>
          <a:bodyPr vert="vert270" wrap="none" rtlCol="0">
            <a:spAutoFit/>
          </a:bodyPr>
          <a:lstStyle/>
          <a:p>
            <a:r>
              <a:rPr lang="en-US" dirty="0" smtClean="0"/>
              <a:t>(kJ/</a:t>
            </a:r>
            <a:r>
              <a:rPr lang="en-US" dirty="0" err="1" smtClean="0"/>
              <a:t>mol</a:t>
            </a:r>
            <a:r>
              <a:rPr lang="en-US" dirty="0"/>
              <a:t>)</a:t>
            </a:r>
          </a:p>
        </p:txBody>
      </p:sp>
      <p:sp>
        <p:nvSpPr>
          <p:cNvPr id="7" name="TextBox 6"/>
          <p:cNvSpPr txBox="1"/>
          <p:nvPr/>
        </p:nvSpPr>
        <p:spPr>
          <a:xfrm>
            <a:off x="9592615" y="6242664"/>
            <a:ext cx="790601" cy="369332"/>
          </a:xfrm>
          <a:prstGeom prst="rect">
            <a:avLst/>
          </a:prstGeom>
          <a:noFill/>
        </p:spPr>
        <p:txBody>
          <a:bodyPr vert="horz" wrap="none" rtlCol="0">
            <a:spAutoFit/>
          </a:bodyPr>
          <a:lstStyle/>
          <a:p>
            <a:r>
              <a:rPr lang="en-US" dirty="0" smtClean="0"/>
              <a:t>(Time)</a:t>
            </a:r>
            <a:endParaRPr lang="en-US" dirty="0"/>
          </a:p>
        </p:txBody>
      </p:sp>
    </p:spTree>
    <p:extLst>
      <p:ext uri="{BB962C8B-B14F-4D97-AF65-F5344CB8AC3E}">
        <p14:creationId xmlns:p14="http://schemas.microsoft.com/office/powerpoint/2010/main" val="29950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2914"/>
          </a:xfrm>
          <a:ln w="57150">
            <a:solidFill>
              <a:srgbClr val="0070C0"/>
            </a:solidFill>
          </a:ln>
        </p:spPr>
        <p:txBody>
          <a:bodyPr/>
          <a:lstStyle/>
          <a:p>
            <a:pPr algn="ctr"/>
            <a:r>
              <a:rPr lang="en-US" dirty="0" smtClean="0"/>
              <a:t>Going in Reverse</a:t>
            </a:r>
            <a:endParaRPr lang="en-US" dirty="0"/>
          </a:p>
        </p:txBody>
      </p:sp>
      <p:sp>
        <p:nvSpPr>
          <p:cNvPr id="3" name="Content Placeholder 2"/>
          <p:cNvSpPr>
            <a:spLocks noGrp="1"/>
          </p:cNvSpPr>
          <p:nvPr>
            <p:ph idx="1"/>
          </p:nvPr>
        </p:nvSpPr>
        <p:spPr>
          <a:xfrm>
            <a:off x="677334" y="1680529"/>
            <a:ext cx="4757551" cy="3880773"/>
          </a:xfrm>
        </p:spPr>
        <p:txBody>
          <a:bodyPr>
            <a:normAutofit/>
          </a:bodyPr>
          <a:lstStyle/>
          <a:p>
            <a:r>
              <a:rPr lang="en-US" sz="2800" dirty="0" smtClean="0"/>
              <a:t>The same energy diagram can be used if the reaction goes in reverse (the products turn back into reactants), just read the graph backwards.</a:t>
            </a:r>
          </a:p>
          <a:p>
            <a:endParaRPr lang="en-US" sz="2800" dirty="0" smtClean="0"/>
          </a:p>
          <a:p>
            <a:r>
              <a:rPr lang="en-US" sz="2800" dirty="0" smtClean="0"/>
              <a:t>If the forward reaction was exothermic, what does the reverse reaction have to be?</a:t>
            </a:r>
            <a:endParaRPr lang="en-US" sz="2800" dirty="0"/>
          </a:p>
        </p:txBody>
      </p:sp>
      <p:pic>
        <p:nvPicPr>
          <p:cNvPr id="4" name="Picture 2" descr="http://ths.sps.lane.edu/chemweb/unit11/tests/Potential%20Energy%20Diagram.gif"/>
          <p:cNvPicPr>
            <a:picLocks noChangeAspect="1" noChangeArrowheads="1"/>
          </p:cNvPicPr>
          <p:nvPr/>
        </p:nvPicPr>
        <p:blipFill>
          <a:blip r:embed="rId2"/>
          <a:srcRect/>
          <a:stretch>
            <a:fillRect/>
          </a:stretch>
        </p:blipFill>
        <p:spPr bwMode="auto">
          <a:xfrm>
            <a:off x="5821251" y="1680528"/>
            <a:ext cx="6572079" cy="5177471"/>
          </a:xfrm>
          <a:prstGeom prst="rect">
            <a:avLst/>
          </a:prstGeom>
          <a:noFill/>
        </p:spPr>
      </p:pic>
      <p:sp>
        <p:nvSpPr>
          <p:cNvPr id="5" name="TextBox 4"/>
          <p:cNvSpPr txBox="1"/>
          <p:nvPr/>
        </p:nvSpPr>
        <p:spPr>
          <a:xfrm>
            <a:off x="6864439" y="5280338"/>
            <a:ext cx="1146220" cy="369332"/>
          </a:xfrm>
          <a:prstGeom prst="rect">
            <a:avLst/>
          </a:prstGeom>
          <a:noFill/>
        </p:spPr>
        <p:txBody>
          <a:bodyPr wrap="square" rtlCol="0">
            <a:spAutoFit/>
          </a:bodyPr>
          <a:lstStyle/>
          <a:p>
            <a:r>
              <a:rPr lang="en-US" b="1" dirty="0" smtClean="0">
                <a:solidFill>
                  <a:srgbClr val="FF0000"/>
                </a:solidFill>
              </a:rPr>
              <a:t>Reactants</a:t>
            </a:r>
            <a:endParaRPr lang="en-US" b="1" dirty="0">
              <a:solidFill>
                <a:srgbClr val="FF0000"/>
              </a:solidFill>
            </a:endParaRPr>
          </a:p>
        </p:txBody>
      </p:sp>
      <p:sp>
        <p:nvSpPr>
          <p:cNvPr id="6" name="TextBox 5"/>
          <p:cNvSpPr txBox="1"/>
          <p:nvPr/>
        </p:nvSpPr>
        <p:spPr>
          <a:xfrm>
            <a:off x="9682766" y="4026560"/>
            <a:ext cx="1146220" cy="369332"/>
          </a:xfrm>
          <a:prstGeom prst="rect">
            <a:avLst/>
          </a:prstGeom>
          <a:noFill/>
        </p:spPr>
        <p:txBody>
          <a:bodyPr wrap="square" rtlCol="0">
            <a:spAutoFit/>
          </a:bodyPr>
          <a:lstStyle/>
          <a:p>
            <a:r>
              <a:rPr lang="en-US" b="1" dirty="0" smtClean="0">
                <a:solidFill>
                  <a:schemeClr val="accent6"/>
                </a:solidFill>
              </a:rPr>
              <a:t>Reactants</a:t>
            </a:r>
            <a:endParaRPr lang="en-US" b="1" dirty="0">
              <a:solidFill>
                <a:schemeClr val="accent6"/>
              </a:solidFill>
            </a:endParaRPr>
          </a:p>
        </p:txBody>
      </p:sp>
      <p:sp>
        <p:nvSpPr>
          <p:cNvPr id="7" name="TextBox 6"/>
          <p:cNvSpPr txBox="1"/>
          <p:nvPr/>
        </p:nvSpPr>
        <p:spPr>
          <a:xfrm>
            <a:off x="7116650" y="1867438"/>
            <a:ext cx="1885681" cy="369332"/>
          </a:xfrm>
          <a:prstGeom prst="rect">
            <a:avLst/>
          </a:prstGeom>
          <a:noFill/>
        </p:spPr>
        <p:txBody>
          <a:bodyPr wrap="square" rtlCol="0">
            <a:spAutoFit/>
          </a:bodyPr>
          <a:lstStyle/>
          <a:p>
            <a:r>
              <a:rPr lang="en-US" b="1" dirty="0" smtClean="0">
                <a:solidFill>
                  <a:srgbClr val="FF0000"/>
                </a:solidFill>
              </a:rPr>
              <a:t>Forward Reaction </a:t>
            </a:r>
            <a:endParaRPr lang="en-US" b="1" dirty="0">
              <a:solidFill>
                <a:srgbClr val="FF0000"/>
              </a:solidFill>
            </a:endParaRPr>
          </a:p>
        </p:txBody>
      </p:sp>
      <p:sp>
        <p:nvSpPr>
          <p:cNvPr id="8" name="TextBox 7"/>
          <p:cNvSpPr txBox="1"/>
          <p:nvPr/>
        </p:nvSpPr>
        <p:spPr>
          <a:xfrm>
            <a:off x="9774087" y="3800203"/>
            <a:ext cx="1146220" cy="369332"/>
          </a:xfrm>
          <a:prstGeom prst="rect">
            <a:avLst/>
          </a:prstGeom>
          <a:noFill/>
        </p:spPr>
        <p:txBody>
          <a:bodyPr wrap="square" rtlCol="0">
            <a:spAutoFit/>
          </a:bodyPr>
          <a:lstStyle/>
          <a:p>
            <a:r>
              <a:rPr lang="en-US" b="1" dirty="0" smtClean="0">
                <a:solidFill>
                  <a:srgbClr val="FF0000"/>
                </a:solidFill>
              </a:rPr>
              <a:t>Products</a:t>
            </a:r>
            <a:endParaRPr lang="en-US" b="1" dirty="0">
              <a:solidFill>
                <a:srgbClr val="FF0000"/>
              </a:solidFill>
            </a:endParaRPr>
          </a:p>
        </p:txBody>
      </p:sp>
      <p:sp>
        <p:nvSpPr>
          <p:cNvPr id="9" name="TextBox 8"/>
          <p:cNvSpPr txBox="1"/>
          <p:nvPr/>
        </p:nvSpPr>
        <p:spPr>
          <a:xfrm>
            <a:off x="6913270" y="5495206"/>
            <a:ext cx="1146220" cy="369332"/>
          </a:xfrm>
          <a:prstGeom prst="rect">
            <a:avLst/>
          </a:prstGeom>
          <a:noFill/>
        </p:spPr>
        <p:txBody>
          <a:bodyPr wrap="square" rtlCol="0">
            <a:spAutoFit/>
          </a:bodyPr>
          <a:lstStyle/>
          <a:p>
            <a:r>
              <a:rPr lang="en-US" b="1" dirty="0" smtClean="0">
                <a:solidFill>
                  <a:schemeClr val="accent6"/>
                </a:solidFill>
              </a:rPr>
              <a:t>Products</a:t>
            </a:r>
            <a:endParaRPr lang="en-US" b="1" dirty="0">
              <a:solidFill>
                <a:schemeClr val="accent6"/>
              </a:solidFill>
            </a:endParaRPr>
          </a:p>
        </p:txBody>
      </p:sp>
      <p:sp>
        <p:nvSpPr>
          <p:cNvPr id="10" name="TextBox 9"/>
          <p:cNvSpPr txBox="1"/>
          <p:nvPr/>
        </p:nvSpPr>
        <p:spPr>
          <a:xfrm>
            <a:off x="9107290" y="1867438"/>
            <a:ext cx="1885681" cy="369332"/>
          </a:xfrm>
          <a:prstGeom prst="rect">
            <a:avLst/>
          </a:prstGeom>
          <a:noFill/>
        </p:spPr>
        <p:txBody>
          <a:bodyPr wrap="square" rtlCol="0">
            <a:spAutoFit/>
          </a:bodyPr>
          <a:lstStyle/>
          <a:p>
            <a:r>
              <a:rPr lang="en-US" b="1" dirty="0" smtClean="0">
                <a:solidFill>
                  <a:schemeClr val="accent6"/>
                </a:solidFill>
              </a:rPr>
              <a:t>Reverse Reaction </a:t>
            </a:r>
            <a:endParaRPr lang="en-US" b="1" dirty="0">
              <a:solidFill>
                <a:schemeClr val="accent6"/>
              </a:solidFill>
            </a:endParaRPr>
          </a:p>
        </p:txBody>
      </p:sp>
    </p:spTree>
    <p:extLst>
      <p:ext uri="{BB962C8B-B14F-4D97-AF65-F5344CB8AC3E}">
        <p14:creationId xmlns:p14="http://schemas.microsoft.com/office/powerpoint/2010/main" val="5549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762</Words>
  <Application>Microsoft Office PowerPoint</Application>
  <PresentationFormat>Widescreen</PresentationFormat>
  <Paragraphs>172</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Thermochemistry</vt:lpstr>
      <vt:lpstr>Enthalpy Changes</vt:lpstr>
      <vt:lpstr>Endothermic or Exothermic?</vt:lpstr>
      <vt:lpstr>Energy Diagrams</vt:lpstr>
      <vt:lpstr>Energy Diagrams</vt:lpstr>
      <vt:lpstr>The Transition State (Activated Complex)</vt:lpstr>
      <vt:lpstr>Activation Energy</vt:lpstr>
      <vt:lpstr>Learning Check </vt:lpstr>
      <vt:lpstr>Going in Reverse</vt:lpstr>
      <vt:lpstr>Speeding up Reactions</vt:lpstr>
      <vt:lpstr>Factors that affect the speed of reaction:  The following actions speed up the rate of reactions because they increase collisions! </vt:lpstr>
      <vt:lpstr>Factors that affect the speed of reaction</vt:lpstr>
      <vt:lpstr>And…..Catalysts!</vt:lpstr>
      <vt:lpstr>Catalysts!</vt:lpstr>
      <vt:lpstr>Calculating ΔHrxn:  Two Ways</vt:lpstr>
      <vt:lpstr>ΔHf  Table (You will ALWAYS have this)</vt:lpstr>
      <vt:lpstr>Calculating ΔHrxn </vt:lpstr>
      <vt:lpstr>Calculating ΔHrxn </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Thermochemistry</dc:title>
  <dc:creator>MEGAN KOVACH</dc:creator>
  <cp:lastModifiedBy>MEGAN KOVACH</cp:lastModifiedBy>
  <cp:revision>37</cp:revision>
  <dcterms:created xsi:type="dcterms:W3CDTF">2016-12-20T18:51:52Z</dcterms:created>
  <dcterms:modified xsi:type="dcterms:W3CDTF">2016-12-21T17:03:42Z</dcterms:modified>
</cp:coreProperties>
</file>