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B9FD-0FEE-4AE6-8C0A-B0EDD7A9826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04352-E3A1-4E1B-8F13-9C5E5B8E3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1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4A492-BD9E-43F4-B273-5F7FC9234A6E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3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010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3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085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0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547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199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6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277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0085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539C3D-EDC7-49BD-BAAA-604947AB305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FED264-53CB-445B-A77F-28CCE904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Notes Day 2: The Ideal Gas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see in the </a:t>
            </a:r>
            <a:r>
              <a:rPr lang="en-US" dirty="0" err="1" smtClean="0"/>
              <a:t>PHeT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watch and see if we can’t make some decisions on these relationships!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Relationship between volume and moles? </a:t>
            </a:r>
          </a:p>
          <a:p>
            <a:pPr lvl="1"/>
            <a:r>
              <a:rPr lang="en-US" dirty="0" smtClean="0"/>
              <a:t>Direct or Inverse</a:t>
            </a:r>
          </a:p>
          <a:p>
            <a:r>
              <a:rPr lang="en-US" dirty="0" smtClean="0"/>
              <a:t>Relationship between pressure and temperature?</a:t>
            </a:r>
          </a:p>
          <a:p>
            <a:pPr lvl="1"/>
            <a:r>
              <a:rPr lang="en-US" dirty="0"/>
              <a:t>Direct or Inverse</a:t>
            </a:r>
          </a:p>
          <a:p>
            <a:r>
              <a:rPr lang="en-US" dirty="0" smtClean="0"/>
              <a:t>Relationship between pressure and volume?</a:t>
            </a:r>
          </a:p>
          <a:p>
            <a:pPr lvl="1"/>
            <a:r>
              <a:rPr lang="en-US" dirty="0"/>
              <a:t>Direct or </a:t>
            </a:r>
            <a:r>
              <a:rPr lang="en-US" dirty="0" smtClean="0"/>
              <a:t>Inverse </a:t>
            </a:r>
          </a:p>
          <a:p>
            <a:r>
              <a:rPr lang="en-US" dirty="0" smtClean="0"/>
              <a:t>Relationship between temperature and volume?</a:t>
            </a:r>
          </a:p>
          <a:p>
            <a:pPr lvl="1"/>
            <a:r>
              <a:rPr lang="en-US" dirty="0"/>
              <a:t>Direct or </a:t>
            </a:r>
            <a:r>
              <a:rPr lang="en-US" dirty="0" smtClean="0"/>
              <a:t>Inverse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256" y="2286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Ideal Gas Law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046514" y="1524000"/>
            <a:ext cx="8153400" cy="457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What does it mean for a gas to be “ideal”?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Well, it means that it obeys the concepts behind this equation! </a:t>
            </a:r>
          </a:p>
          <a:p>
            <a:pPr marL="0" indent="0" algn="ctr">
              <a:buNone/>
            </a:pPr>
            <a:r>
              <a:rPr lang="en-US" sz="8800" dirty="0"/>
              <a:t>PV = </a:t>
            </a:r>
            <a:r>
              <a:rPr lang="en-US" sz="8800" dirty="0" err="1"/>
              <a:t>nRT</a:t>
            </a:r>
            <a:endParaRPr lang="en-US" sz="8800" dirty="0"/>
          </a:p>
          <a:p>
            <a:pPr marL="0" indent="0" algn="ctr">
              <a:buNone/>
            </a:pPr>
            <a:endParaRPr lang="en-US" sz="23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300" dirty="0">
                <a:solidFill>
                  <a:schemeClr val="accent1"/>
                </a:solidFill>
              </a:rPr>
              <a:t>Pressure must be in </a:t>
            </a:r>
            <a:r>
              <a:rPr lang="en-US" sz="2300" dirty="0" err="1">
                <a:solidFill>
                  <a:schemeClr val="accent1"/>
                </a:solidFill>
              </a:rPr>
              <a:t>atm</a:t>
            </a:r>
            <a:r>
              <a:rPr lang="en-US" sz="2300" dirty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300" dirty="0">
                <a:solidFill>
                  <a:schemeClr val="accent1"/>
                </a:solidFill>
              </a:rPr>
              <a:t>Volume must be in L </a:t>
            </a:r>
          </a:p>
          <a:p>
            <a:pPr marL="0" indent="0" algn="ctr">
              <a:buNone/>
            </a:pPr>
            <a:r>
              <a:rPr lang="en-US" sz="2300" dirty="0">
                <a:solidFill>
                  <a:schemeClr val="accent1"/>
                </a:solidFill>
              </a:rPr>
              <a:t>Amount must be in moles </a:t>
            </a:r>
          </a:p>
          <a:p>
            <a:pPr marL="0" indent="0" algn="ctr">
              <a:buNone/>
            </a:pPr>
            <a:r>
              <a:rPr lang="en-US" sz="2300" dirty="0">
                <a:solidFill>
                  <a:schemeClr val="accent1"/>
                </a:solidFill>
              </a:rPr>
              <a:t>Temperature must be in Kelvin </a:t>
            </a:r>
          </a:p>
        </p:txBody>
      </p:sp>
      <p:sp>
        <p:nvSpPr>
          <p:cNvPr id="9" name="Rectangle 8"/>
          <p:cNvSpPr/>
          <p:nvPr/>
        </p:nvSpPr>
        <p:spPr>
          <a:xfrm>
            <a:off x="4267200" y="4419600"/>
            <a:ext cx="3657600" cy="18288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variables related?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438400" y="1981200"/>
                <a:ext cx="7772400" cy="4572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Well, with a constant of course!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sz="5400" dirty="0"/>
                  <a:t>R = 0.08206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𝐿</m:t>
                        </m:r>
                        <m:r>
                          <a:rPr lang="en-US" sz="5400" i="1">
                            <a:latin typeface="Cambria Math"/>
                          </a:rPr>
                          <m:t> ∙ </m:t>
                        </m:r>
                        <m:r>
                          <a:rPr lang="en-US" sz="5400" i="1">
                            <a:latin typeface="Cambria Math"/>
                            <a:ea typeface="Cambria Math"/>
                          </a:rPr>
                          <m:t>𝑎𝑡𝑚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𝑚𝑜𝑙</m:t>
                        </m:r>
                        <m:r>
                          <a:rPr lang="en-US" sz="5400" i="1">
                            <a:latin typeface="Cambria Math"/>
                          </a:rPr>
                          <m:t> ∙ </m:t>
                        </m:r>
                        <m:r>
                          <a:rPr lang="en-US" sz="5400" i="1">
                            <a:latin typeface="Cambria Math"/>
                            <a:ea typeface="Cambria Math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“R” is a constant that has been derived to help scientists calculate the values of variables when a gas behaves ideally.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1981200"/>
                <a:ext cx="7772400" cy="4572000"/>
              </a:xfrm>
              <a:blipFill rotWithShape="1">
                <a:blip r:embed="rId2"/>
                <a:stretch>
                  <a:fillRect l="-133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Practice Calculations using PV=</a:t>
            </a:r>
            <a:r>
              <a:rPr lang="en-US" dirty="0" err="1" smtClean="0"/>
              <a:t>nRT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419792"/>
            <a:ext cx="8305800" cy="4267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7286" y="1066800"/>
            <a:ext cx="8991600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200" dirty="0">
                <a:solidFill>
                  <a:prstClr val="black"/>
                </a:solidFill>
              </a:rPr>
              <a:t>1. How many moles of oxygen will occupy a volume of 2.5 liters at 1.2 </a:t>
            </a:r>
            <a:r>
              <a:rPr lang="en-US" sz="2200" dirty="0" err="1">
                <a:solidFill>
                  <a:prstClr val="black"/>
                </a:solidFill>
              </a:rPr>
              <a:t>atm</a:t>
            </a:r>
            <a:r>
              <a:rPr lang="en-US" sz="2200" dirty="0">
                <a:solidFill>
                  <a:prstClr val="black"/>
                </a:solidFill>
              </a:rPr>
              <a:t> and 25ºC? </a:t>
            </a: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solidFill>
                  <a:prstClr val="black"/>
                </a:solidFill>
              </a:rPr>
              <a:t>Step 1: Identify your given information and see what you have to find. </a:t>
            </a: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solidFill>
                  <a:prstClr val="black"/>
                </a:solidFill>
              </a:rPr>
              <a:t>Step 2: Do you have to do any conversions before you use PV = </a:t>
            </a:r>
            <a:r>
              <a:rPr lang="en-US" sz="2200" dirty="0" err="1">
                <a:solidFill>
                  <a:prstClr val="black"/>
                </a:solidFill>
              </a:rPr>
              <a:t>nRT</a:t>
            </a:r>
            <a:r>
              <a:rPr lang="en-US" sz="2200" dirty="0">
                <a:solidFill>
                  <a:prstClr val="black"/>
                </a:solidFill>
              </a:rPr>
              <a:t>? </a:t>
            </a: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133600"/>
            <a:ext cx="7391400" cy="18158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u="sng" dirty="0">
                <a:solidFill>
                  <a:prstClr val="black"/>
                </a:solidFill>
              </a:rPr>
              <a:t>Given Information: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P = 1.2 </a:t>
            </a:r>
            <a:r>
              <a:rPr lang="en-US" sz="2800" dirty="0" err="1">
                <a:solidFill>
                  <a:prstClr val="black"/>
                </a:solidFill>
              </a:rPr>
              <a:t>atm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V = 2.5 L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T = 25ºC</a:t>
            </a:r>
          </a:p>
          <a:p>
            <a:pPr>
              <a:lnSpc>
                <a:spcPct val="80000"/>
              </a:lnSpc>
              <a:defRPr/>
            </a:pPr>
            <a:r>
              <a:rPr lang="en-US" sz="2800" u="sng" dirty="0">
                <a:solidFill>
                  <a:prstClr val="black"/>
                </a:solidFill>
              </a:rPr>
              <a:t/>
            </a:r>
            <a:br>
              <a:rPr lang="en-US" sz="2800" u="sng" dirty="0">
                <a:solidFill>
                  <a:prstClr val="black"/>
                </a:solidFill>
              </a:rPr>
            </a:br>
            <a:r>
              <a:rPr lang="en-US" sz="2800" u="sng" dirty="0">
                <a:solidFill>
                  <a:prstClr val="black"/>
                </a:solidFill>
              </a:rPr>
              <a:t>Find: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Moles (n) 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6229" y="4618542"/>
            <a:ext cx="5829300" cy="174817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Yes! Temperature must be in Kelvin. </a:t>
            </a:r>
          </a:p>
          <a:p>
            <a:pPr>
              <a:lnSpc>
                <a:spcPct val="80000"/>
              </a:lnSpc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T = 25 + 273.15 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>
                <a:solidFill>
                  <a:prstClr val="black"/>
                </a:solidFill>
              </a:rPr>
              <a:t>T = 298. 15 K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5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Practice Calculations using PV=</a:t>
            </a:r>
            <a:r>
              <a:rPr lang="en-US" dirty="0" err="1" smtClean="0"/>
              <a:t>nRT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419792"/>
            <a:ext cx="8305800" cy="4267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7286" y="1066800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200" dirty="0">
                <a:solidFill>
                  <a:prstClr val="black"/>
                </a:solidFill>
              </a:rPr>
              <a:t>1. How many moles of oxygen will occupy a volume of 2.5 liters at 1.2 </a:t>
            </a:r>
            <a:r>
              <a:rPr lang="en-US" sz="2200" dirty="0" err="1">
                <a:solidFill>
                  <a:prstClr val="black"/>
                </a:solidFill>
              </a:rPr>
              <a:t>atm</a:t>
            </a:r>
            <a:r>
              <a:rPr lang="en-US" sz="2200" dirty="0">
                <a:solidFill>
                  <a:prstClr val="black"/>
                </a:solidFill>
              </a:rPr>
              <a:t> and 25ºC?</a:t>
            </a: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200" dirty="0">
                <a:solidFill>
                  <a:prstClr val="black"/>
                </a:solidFill>
              </a:rPr>
              <a:t>Step 3: Rearrange and plug it in!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89314" y="2242507"/>
                <a:ext cx="9067800" cy="3998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𝑃𝑉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𝑛𝑅𝑇</m:t>
                      </m:r>
                    </m:oMath>
                  </m:oMathPara>
                </a14:m>
                <a:r>
                  <a:rPr lang="en-US" sz="2400" dirty="0">
                    <a:solidFill>
                      <a:prstClr val="black"/>
                    </a:solidFill>
                  </a:rPr>
                  <a:t/>
                </a:r>
                <a:br>
                  <a:rPr lang="en-US" sz="2400" dirty="0">
                    <a:solidFill>
                      <a:prstClr val="black"/>
                    </a:solidFill>
                  </a:rPr>
                </a:br>
                <a:endParaRPr lang="en-US" sz="2400" dirty="0">
                  <a:solidFill>
                    <a:prstClr val="black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𝑃𝑉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algn="ctr"/>
                <a:endParaRPr lang="en-US" sz="24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prstClr val="black"/>
                    </a:solidFill>
                  </a:rPr>
                  <a:t/>
                </a:r>
                <a:br>
                  <a:rPr lang="en-US" sz="2400" dirty="0">
                    <a:solidFill>
                      <a:prstClr val="black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(1.2 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𝑎𝑡𝑚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)(2.5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(0.08206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𝐿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𝑎𝑡𝑚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𝑚𝑜𝑙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)(298.15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algn="ctr"/>
                <a:endParaRPr lang="en-US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algn="ctr"/>
                <a:endParaRPr lang="en-US" sz="24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" y="2242506"/>
                <a:ext cx="9067800" cy="43681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07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8763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Your Turn: Practice using PV=</a:t>
            </a:r>
            <a:r>
              <a:rPr lang="en-US" dirty="0" err="1" smtClean="0"/>
              <a:t>nRT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56148" y="1462413"/>
            <a:ext cx="8229600" cy="1615858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34817"/>
              </a:buClr>
              <a:buFontTx/>
              <a:buNone/>
            </a:pPr>
            <a:r>
              <a:rPr lang="en-US" sz="14400" dirty="0">
                <a:solidFill>
                  <a:prstClr val="black"/>
                </a:solidFill>
              </a:rPr>
              <a:t>	Please do AT LEAST five more problems from the Gases WS #2! </a:t>
            </a:r>
          </a:p>
          <a:p>
            <a:pPr>
              <a:buClr>
                <a:srgbClr val="D34817"/>
              </a:buClr>
              <a:buFontTx/>
              <a:buNone/>
            </a:pPr>
            <a:endParaRPr lang="en-US" sz="14400" dirty="0">
              <a:solidFill>
                <a:prstClr val="black"/>
              </a:solidFill>
            </a:endParaRPr>
          </a:p>
          <a:p>
            <a:pPr>
              <a:buClr>
                <a:srgbClr val="D34817"/>
              </a:buClr>
              <a:buFontTx/>
              <a:buNone/>
            </a:pPr>
            <a:r>
              <a:rPr lang="en-US" sz="11200" dirty="0">
                <a:solidFill>
                  <a:prstClr val="black"/>
                </a:solidFill>
              </a:rPr>
              <a:t>Remember the steps: </a:t>
            </a:r>
          </a:p>
          <a:p>
            <a:pPr>
              <a:lnSpc>
                <a:spcPct val="80000"/>
              </a:lnSpc>
              <a:buClr>
                <a:srgbClr val="D34817"/>
              </a:buClr>
              <a:defRPr/>
            </a:pPr>
            <a:r>
              <a:rPr lang="en-US" sz="11200" dirty="0">
                <a:solidFill>
                  <a:prstClr val="black"/>
                </a:solidFill>
              </a:rPr>
              <a:t>Step 1: Identify your given information and see what you have to find. </a:t>
            </a:r>
            <a:br>
              <a:rPr lang="en-US" sz="11200" dirty="0">
                <a:solidFill>
                  <a:prstClr val="black"/>
                </a:solidFill>
              </a:rPr>
            </a:br>
            <a:endParaRPr lang="en-US" sz="11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D34817"/>
              </a:buClr>
              <a:defRPr/>
            </a:pPr>
            <a:r>
              <a:rPr lang="en-US" sz="11200" dirty="0">
                <a:solidFill>
                  <a:prstClr val="black"/>
                </a:solidFill>
              </a:rPr>
              <a:t>Step 2: Do you have to do any conversions before you use PV = </a:t>
            </a:r>
            <a:r>
              <a:rPr lang="en-US" sz="11200" dirty="0" err="1">
                <a:solidFill>
                  <a:prstClr val="black"/>
                </a:solidFill>
              </a:rPr>
              <a:t>nRT</a:t>
            </a:r>
            <a:r>
              <a:rPr lang="en-US" sz="11200" dirty="0">
                <a:solidFill>
                  <a:prstClr val="black"/>
                </a:solidFill>
              </a:rPr>
              <a:t>?</a:t>
            </a:r>
            <a:br>
              <a:rPr lang="en-US" sz="11200" dirty="0">
                <a:solidFill>
                  <a:prstClr val="black"/>
                </a:solidFill>
              </a:rPr>
            </a:br>
            <a:endParaRPr lang="en-US" sz="112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D34817"/>
              </a:buClr>
              <a:defRPr/>
            </a:pPr>
            <a:r>
              <a:rPr lang="en-US" sz="11200" dirty="0">
                <a:solidFill>
                  <a:prstClr val="black"/>
                </a:solidFill>
              </a:rPr>
              <a:t>Step 3: Rearrange the equation and plug in the information! </a:t>
            </a:r>
          </a:p>
          <a:p>
            <a:pPr>
              <a:lnSpc>
                <a:spcPct val="80000"/>
              </a:lnSpc>
              <a:buClr>
                <a:srgbClr val="D34817"/>
              </a:buCl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D34817"/>
              </a:buCl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buClr>
                <a:srgbClr val="D34817"/>
              </a:buClr>
              <a:buFontTx/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Clr>
                <a:srgbClr val="D34817"/>
              </a:buClr>
              <a:buFontTx/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Clr>
                <a:srgbClr val="D34817"/>
              </a:buClr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sesPPT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esPPTTheme" id="{9E9EBB30-F315-40F5-B10D-7E087AE6AB1C}" vid="{38341A01-4C74-471A-9D2E-312BF953A6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GasesPPTTheme</Template>
  <TotalTime>0</TotalTime>
  <Words>196</Words>
  <Application>Microsoft Office PowerPoint</Application>
  <PresentationFormat>Widescreen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Franklin Gothic Book</vt:lpstr>
      <vt:lpstr>Perpetua</vt:lpstr>
      <vt:lpstr>Wingdings 2</vt:lpstr>
      <vt:lpstr>GasesPPTTheme</vt:lpstr>
      <vt:lpstr>Gas Notes Day 2: The Ideal Gas Law</vt:lpstr>
      <vt:lpstr>What did you see in the PHeT? </vt:lpstr>
      <vt:lpstr>The Ideal Gas Law  </vt:lpstr>
      <vt:lpstr>How are these variables related? </vt:lpstr>
      <vt:lpstr>Practice Calculations using PV=nRT</vt:lpstr>
      <vt:lpstr>Practice Calculations using PV=nRT</vt:lpstr>
      <vt:lpstr>Your Turn: Practice using PV=nRT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KOVACH</dc:creator>
  <cp:lastModifiedBy>MEGAN KOVACH</cp:lastModifiedBy>
  <cp:revision>2</cp:revision>
  <dcterms:created xsi:type="dcterms:W3CDTF">2015-12-10T22:28:18Z</dcterms:created>
  <dcterms:modified xsi:type="dcterms:W3CDTF">2016-12-09T18:47:42Z</dcterms:modified>
</cp:coreProperties>
</file>