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5"/>
  </p:sldMasterIdLst>
  <p:notesMasterIdLst>
    <p:notesMasterId r:id="rId27"/>
  </p:notesMasterIdLst>
  <p:handoutMasterIdLst>
    <p:handoutMasterId r:id="rId28"/>
  </p:handoutMasterIdLst>
  <p:sldIdLst>
    <p:sldId id="419" r:id="rId6"/>
    <p:sldId id="433" r:id="rId7"/>
    <p:sldId id="432" r:id="rId8"/>
    <p:sldId id="266" r:id="rId9"/>
    <p:sldId id="264" r:id="rId10"/>
    <p:sldId id="438" r:id="rId11"/>
    <p:sldId id="415" r:id="rId12"/>
    <p:sldId id="291" r:id="rId13"/>
    <p:sldId id="314" r:id="rId14"/>
    <p:sldId id="372" r:id="rId15"/>
    <p:sldId id="403" r:id="rId16"/>
    <p:sldId id="420" r:id="rId17"/>
    <p:sldId id="421" r:id="rId18"/>
    <p:sldId id="422" r:id="rId19"/>
    <p:sldId id="423" r:id="rId20"/>
    <p:sldId id="424" r:id="rId21"/>
    <p:sldId id="426" r:id="rId22"/>
    <p:sldId id="427" r:id="rId23"/>
    <p:sldId id="428" r:id="rId24"/>
    <p:sldId id="429" r:id="rId25"/>
    <p:sldId id="430" r:id="rId26"/>
  </p:sldIdLst>
  <p:sldSz cx="9902825" cy="6858000"/>
  <p:notesSz cx="6642100" cy="9779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AFD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AFD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AFDB"/>
    <a:srgbClr val="A13FBF"/>
    <a:srgbClr val="063DE8"/>
    <a:srgbClr val="FFFFFF"/>
    <a:srgbClr val="FF070F"/>
    <a:srgbClr val="500093"/>
    <a:srgbClr val="005400"/>
    <a:srgbClr val="FCFEB9"/>
    <a:srgbClr val="C0FEF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9466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60" y="-104"/>
      </p:cViewPr>
      <p:guideLst>
        <p:guide orient="horz" pos="3080"/>
        <p:guide pos="20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70225" y="9297988"/>
            <a:ext cx="5016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800" b="1">
                <a:solidFill>
                  <a:srgbClr val="FAFD00"/>
                </a:solidFill>
                <a:latin typeface="Arial" charset="0"/>
              </a:defRPr>
            </a:lvl1pPr>
            <a:lvl2pPr marL="742950" indent="-285750" defTabSz="868363">
              <a:defRPr sz="2800" b="1">
                <a:solidFill>
                  <a:srgbClr val="FAFD00"/>
                </a:solidFill>
                <a:latin typeface="Arial" charset="0"/>
              </a:defRPr>
            </a:lvl2pPr>
            <a:lvl3pPr marL="11430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3pPr>
            <a:lvl4pPr marL="16002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4pPr>
            <a:lvl5pPr marL="20574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</a:rPr>
              <a:t>Page </a:t>
            </a:r>
            <a:fld id="{8D63AD61-621E-45E8-95F2-5E98B9A78664}" type="slidenum">
              <a:rPr lang="en-US" altLang="en-US" sz="1200" b="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6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63875" y="9297988"/>
            <a:ext cx="5143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800" b="1">
                <a:solidFill>
                  <a:srgbClr val="FAFD00"/>
                </a:solidFill>
                <a:latin typeface="Arial" charset="0"/>
              </a:defRPr>
            </a:lvl1pPr>
            <a:lvl2pPr marL="742950" indent="-285750" defTabSz="868363">
              <a:defRPr sz="2800" b="1">
                <a:solidFill>
                  <a:srgbClr val="FAFD00"/>
                </a:solidFill>
                <a:latin typeface="Arial" charset="0"/>
              </a:defRPr>
            </a:lvl2pPr>
            <a:lvl3pPr marL="11430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3pPr>
            <a:lvl4pPr marL="16002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4pPr>
            <a:lvl5pPr marL="2057400" indent="-228600" defTabSz="868363">
              <a:defRPr sz="2800" b="1">
                <a:solidFill>
                  <a:srgbClr val="FAFD00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</a:rPr>
              <a:t>Page </a:t>
            </a:r>
            <a:fld id="{5FFA4C2B-9197-430E-B796-BD984BD3956D}" type="slidenum">
              <a:rPr lang="en-US" altLang="en-US" sz="1200" b="0">
                <a:solidFill>
                  <a:schemeClr val="tx1"/>
                </a:solidFill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4688" y="736600"/>
            <a:ext cx="5292725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3438"/>
            <a:ext cx="4870450" cy="4402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Body Text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8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30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43"/>
            <a:ext cx="222813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43"/>
            <a:ext cx="65193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1596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2" y="1981200"/>
            <a:ext cx="350361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981200"/>
            <a:ext cx="35036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4516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5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5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5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4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5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4" y="1435103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5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5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C1F5-C2E1-4F56-AEC3-B53F6CB3857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5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7" y="6356355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F897-4128-4B7E-AF6A-52BB4C65C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12" y="1981204"/>
            <a:ext cx="8416925" cy="1470025"/>
          </a:xfrm>
        </p:spPr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4" y="3124200"/>
            <a:ext cx="8456613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Bond Polarity and Molecular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798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50813" y="1295400"/>
            <a:ext cx="96774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if there a significant difference in electronegativity, but not enough to create an ionic bond?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284414" y="2895544"/>
            <a:ext cx="5940425" cy="3584575"/>
            <a:chOff x="1152" y="624"/>
            <a:chExt cx="3456" cy="2258"/>
          </a:xfrm>
        </p:grpSpPr>
        <p:pic>
          <p:nvPicPr>
            <p:cNvPr id="14" name="Picture 14" descr="npo0002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624"/>
              <a:ext cx="3456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918" y="1618"/>
              <a:ext cx="2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H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382" y="1594"/>
              <a:ext cx="2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dirty="0"/>
                <a:t>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Polarity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Share out what we learned from HW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" y="265148"/>
            <a:ext cx="9663114" cy="626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" y="228600"/>
            <a:ext cx="9372600" cy="1143000"/>
          </a:xfrm>
        </p:spPr>
        <p:txBody>
          <a:bodyPr/>
          <a:lstStyle/>
          <a:p>
            <a:r>
              <a:rPr lang="en-US" sz="4800" dirty="0" smtClean="0"/>
              <a:t>Polarity….exists </a:t>
            </a:r>
            <a:r>
              <a:rPr lang="en-US" sz="4800" dirty="0" smtClean="0"/>
              <a:t>in two 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79412" y="1597925"/>
            <a:ext cx="45720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	Bond Polarity</a:t>
            </a:r>
          </a:p>
          <a:p>
            <a:r>
              <a:rPr lang="en-US" sz="3200" dirty="0" smtClean="0"/>
              <a:t>We </a:t>
            </a:r>
            <a:r>
              <a:rPr lang="en-US" sz="3200" dirty="0" smtClean="0"/>
              <a:t>are looking </a:t>
            </a:r>
            <a:r>
              <a:rPr lang="en-US" sz="3200" dirty="0" smtClean="0"/>
              <a:t>at the difference in </a:t>
            </a:r>
            <a:r>
              <a:rPr lang="en-US" sz="3200" dirty="0" err="1" smtClean="0"/>
              <a:t>electronegativies</a:t>
            </a:r>
            <a:r>
              <a:rPr lang="en-US" sz="3200" dirty="0" smtClean="0"/>
              <a:t> between atoms to determine how they share their electrons.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Evenly or Unevenly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646613" y="1676400"/>
            <a:ext cx="5103812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4400" kern="0" dirty="0">
                <a:solidFill>
                  <a:srgbClr val="7030A0"/>
                </a:solidFill>
                <a:latin typeface="+mn-lt"/>
              </a:rPr>
              <a:t>	Molecule Polarity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200" kern="0" dirty="0">
                <a:solidFill>
                  <a:schemeClr val="tx1"/>
                </a:solidFill>
                <a:latin typeface="+mn-lt"/>
              </a:rPr>
              <a:t>We 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are looking 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at all the atoms surrounding the center atom and determine if there is symmetry or not.</a:t>
            </a:r>
            <a:br>
              <a:rPr lang="en-US" sz="3200" kern="0" dirty="0">
                <a:solidFill>
                  <a:schemeClr val="tx1"/>
                </a:solidFill>
                <a:latin typeface="+mn-lt"/>
              </a:rPr>
            </a:br>
            <a:endParaRPr lang="en-US" sz="3200" kern="0" dirty="0">
              <a:solidFill>
                <a:srgbClr val="7030A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200" kern="0" dirty="0">
                <a:solidFill>
                  <a:srgbClr val="7030A0"/>
                </a:solidFill>
                <a:latin typeface="+mn-lt"/>
              </a:rPr>
              <a:t>Symmetrical or Asymmetrical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061" y="274409"/>
            <a:ext cx="8912225" cy="8651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Bond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Polarity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9412" y="1139596"/>
            <a:ext cx="9407525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dirty="0" smtClean="0"/>
              <a:t>The difference in </a:t>
            </a:r>
            <a:r>
              <a:rPr lang="en-US" sz="3600" dirty="0" err="1" smtClean="0"/>
              <a:t>electronegativities</a:t>
            </a:r>
            <a:r>
              <a:rPr lang="en-US" sz="3600" dirty="0" smtClean="0"/>
              <a:t> affects how atoms bond together.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 smtClean="0"/>
              <a:t>Using the </a:t>
            </a:r>
            <a:r>
              <a:rPr lang="en-US" sz="3600" dirty="0" err="1" smtClean="0"/>
              <a:t>electronegativity</a:t>
            </a:r>
            <a:r>
              <a:rPr lang="en-US" sz="3600" dirty="0" smtClean="0"/>
              <a:t> values, we can  predict the </a:t>
            </a:r>
            <a:r>
              <a:rPr lang="en-US" sz="3600" u="sng" dirty="0" smtClean="0"/>
              <a:t>type</a:t>
            </a:r>
            <a:r>
              <a:rPr lang="en-US" sz="3600" dirty="0" smtClean="0"/>
              <a:t> of bond that forms.</a:t>
            </a:r>
            <a:br>
              <a:rPr lang="en-US" sz="3600" dirty="0" smtClean="0"/>
            </a:br>
            <a:endParaRPr lang="en-US" sz="3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 smtClean="0"/>
              <a:t>Although all covalent bonds involve the sharing of electrons, most of the time this </a:t>
            </a:r>
            <a:r>
              <a:rPr lang="en-US" sz="3600" dirty="0" smtClean="0">
                <a:solidFill>
                  <a:srgbClr val="FF0000"/>
                </a:solidFill>
              </a:rPr>
              <a:t>sharing is not equal.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1"/>
            <a:ext cx="9902825" cy="750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If one atom has a higher </a:t>
            </a:r>
            <a:r>
              <a:rPr lang="en-US" sz="3600" dirty="0" err="1" smtClean="0"/>
              <a:t>electronegativity</a:t>
            </a:r>
            <a:r>
              <a:rPr lang="en-US" sz="3600" dirty="0" smtClean="0"/>
              <a:t> than the other atom, it “hogs” the shared bonded pair of electrons most of the time.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 smtClean="0"/>
              <a:t>This type of covalent bond is known as a </a:t>
            </a:r>
            <a:r>
              <a:rPr lang="en-US" sz="3600" i="1" dirty="0" smtClean="0">
                <a:solidFill>
                  <a:srgbClr val="C00000"/>
                </a:solidFill>
              </a:rPr>
              <a:t>polar covalent bond</a:t>
            </a:r>
            <a:r>
              <a:rPr lang="en-US" sz="3600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600" dirty="0" smtClean="0"/>
              <a:t> Polar bonds mean NOT </a:t>
            </a:r>
            <a:r>
              <a:rPr lang="en-US" sz="3600" dirty="0" smtClean="0"/>
              <a:t>EVENLY SHARED!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21507" name="Picture 4" descr="FG08_0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4148142"/>
            <a:ext cx="8839201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722812" y="6400800"/>
            <a:ext cx="609600" cy="381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4875214" y="6411919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SF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2825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09600"/>
            <a:ext cx="9902825" cy="381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difference in </a:t>
            </a:r>
            <a:r>
              <a:rPr lang="en-US" sz="3200" dirty="0" smtClean="0"/>
              <a:t>electronegativity </a:t>
            </a:r>
            <a:r>
              <a:rPr lang="en-US" sz="3200" dirty="0" smtClean="0"/>
              <a:t>is between:</a:t>
            </a:r>
          </a:p>
          <a:p>
            <a:pPr lvl="1"/>
            <a:r>
              <a:rPr lang="en-US" sz="3200" dirty="0" smtClean="0"/>
              <a:t>    1.7 to 4.0:  Ionic </a:t>
            </a:r>
          </a:p>
          <a:p>
            <a:pPr lvl="2"/>
            <a:r>
              <a:rPr lang="en-US" dirty="0" smtClean="0"/>
              <a:t>A big difference, so an element pulls an electron off another.  </a:t>
            </a:r>
          </a:p>
          <a:p>
            <a:pPr lvl="1"/>
            <a:r>
              <a:rPr lang="en-US" sz="3200" dirty="0" smtClean="0"/>
              <a:t>    </a:t>
            </a:r>
            <a:r>
              <a:rPr lang="en-US" sz="3200" dirty="0" smtClean="0"/>
              <a:t>0.5 </a:t>
            </a:r>
            <a:r>
              <a:rPr lang="en-US" sz="3200" dirty="0" smtClean="0"/>
              <a:t>to </a:t>
            </a:r>
            <a:r>
              <a:rPr lang="en-US" sz="3200" dirty="0" smtClean="0"/>
              <a:t>1.6:  </a:t>
            </a:r>
            <a:r>
              <a:rPr lang="en-US" sz="3200" dirty="0" smtClean="0"/>
              <a:t>Polar Covalent</a:t>
            </a:r>
          </a:p>
          <a:p>
            <a:pPr lvl="2"/>
            <a:r>
              <a:rPr lang="en-US" dirty="0" smtClean="0"/>
              <a:t>A moderate difference, so they have to share, but not evenly. </a:t>
            </a:r>
          </a:p>
          <a:p>
            <a:pPr lvl="1"/>
            <a:r>
              <a:rPr lang="en-US" sz="3200" dirty="0" smtClean="0"/>
              <a:t>    0.0 to </a:t>
            </a:r>
            <a:r>
              <a:rPr lang="en-US" sz="3200" dirty="0" smtClean="0"/>
              <a:t>0.4:  </a:t>
            </a:r>
            <a:r>
              <a:rPr lang="en-US" sz="3200" dirty="0" smtClean="0"/>
              <a:t>Non-Polar Covalent</a:t>
            </a:r>
          </a:p>
          <a:p>
            <a:pPr lvl="2"/>
            <a:r>
              <a:rPr lang="en-US" dirty="0" smtClean="0"/>
              <a:t>A small difference, so they share, and share evenly. </a:t>
            </a:r>
          </a:p>
        </p:txBody>
      </p:sp>
      <p:pic>
        <p:nvPicPr>
          <p:cNvPr id="17510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89413" y="4343400"/>
            <a:ext cx="5713412" cy="3468688"/>
          </a:xfrm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52496" y="5124272"/>
            <a:ext cx="4568825" cy="181588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Example:  </a:t>
            </a:r>
            <a:r>
              <a:rPr lang="en-US" dirty="0" err="1">
                <a:solidFill>
                  <a:schemeClr val="tx1"/>
                </a:solidFill>
              </a:rPr>
              <a:t>NaCl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Na = 0.8, </a:t>
            </a:r>
            <a:r>
              <a:rPr lang="en-US" dirty="0" err="1">
                <a:solidFill>
                  <a:schemeClr val="tx1"/>
                </a:solidFill>
              </a:rPr>
              <a:t>Cl</a:t>
            </a:r>
            <a:r>
              <a:rPr lang="en-US" dirty="0">
                <a:solidFill>
                  <a:schemeClr val="tx1"/>
                </a:solidFill>
              </a:rPr>
              <a:t> = 3.0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Difference is 2.2, so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is an ionic bond!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5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5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2788" y="173037"/>
            <a:ext cx="891254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Bond Polarity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509475" y="1468437"/>
            <a:ext cx="8912543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 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HCl</a:t>
            </a:r>
            <a:r>
              <a:rPr lang="en-US" alt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is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en-US" altLang="en-US" sz="3200" dirty="0" smtClean="0">
                <a:solidFill>
                  <a:srgbClr val="A13FBF"/>
                </a:solidFill>
                <a:latin typeface="Helvetica" charset="0"/>
              </a:rPr>
              <a:t>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because it has a positive end and a negative end. (difference in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electronegativity</a:t>
            </a:r>
            <a:r>
              <a:rPr lang="en-US" alt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)</a:t>
            </a:r>
            <a:endParaRPr lang="en-US" altLang="en-US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723279" y="2971805"/>
            <a:ext cx="7097025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has a greater share in bonding electrons than does H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We draw a dipole moment showing how the shared electrons are being pulled. 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6308" y="69050"/>
            <a:ext cx="3465513" cy="146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44" y="3124200"/>
            <a:ext cx="1671638" cy="1676400"/>
          </a:xfrm>
          <a:prstGeom prst="rect">
            <a:avLst/>
          </a:prstGeom>
          <a:solidFill>
            <a:srgbClr val="FDE3BA"/>
          </a:solidFill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1474" y="5150767"/>
            <a:ext cx="8929687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 has slight negative charge </a:t>
            </a:r>
            <a:r>
              <a:rPr lang="en-US" altLang="en-US" sz="3600" b="0" dirty="0" smtClean="0">
                <a:solidFill>
                  <a:srgbClr val="FF0000"/>
                </a:solidFill>
              </a:rPr>
              <a:t>( - </a:t>
            </a:r>
            <a:r>
              <a:rPr lang="en-US" altLang="en-US" sz="3600" b="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3600" b="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en-US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 </a:t>
            </a: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has slight positive charge </a:t>
            </a:r>
            <a:r>
              <a:rPr lang="en-US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en-US" sz="3600" b="0" dirty="0" smtClean="0">
                <a:solidFill>
                  <a:srgbClr val="FF0000"/>
                </a:solidFill>
              </a:rPr>
              <a:t>(+ </a:t>
            </a:r>
            <a:r>
              <a:rPr lang="en-US" altLang="en-US" sz="3600" b="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3600" b="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24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" y="277817"/>
            <a:ext cx="8912225" cy="8651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A13FBF"/>
                </a:solidFill>
              </a:rPr>
              <a:t>Polarity of Whole Molecule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299" y="1143004"/>
            <a:ext cx="8912225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/>
              <a:t>Determining the polarity of a bond is easy, but what about the molecule as a whole?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/>
              <a:t>Strangely enough, you can have nonpolar molecules that contain polar bonds!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/>
              <a:t>SO….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/>
              <a:t>How do you determine if a molecule itself is going to be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23AFDB"/>
                </a:solidFill>
              </a:rPr>
              <a:t>polar </a:t>
            </a:r>
            <a:r>
              <a:rPr lang="en-US" sz="3200" dirty="0" smtClean="0"/>
              <a:t>or </a:t>
            </a:r>
            <a:r>
              <a:rPr lang="en-US" sz="3200" dirty="0" smtClean="0">
                <a:solidFill>
                  <a:srgbClr val="A13FBF"/>
                </a:solidFill>
              </a:rPr>
              <a:t>nonpolar</a:t>
            </a:r>
            <a:r>
              <a:rPr lang="en-US" sz="3200" dirty="0" smtClean="0"/>
              <a:t>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/>
              <a:t>Look at the Lewis Structure and check out the central atom!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2825" cy="12461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Determining if a Molecule is </a:t>
            </a:r>
            <a:r>
              <a:rPr lang="en-US" sz="4000" dirty="0" err="1" smtClean="0">
                <a:solidFill>
                  <a:srgbClr val="7030A0"/>
                </a:solidFill>
              </a:rPr>
              <a:t>Nonpolar</a:t>
            </a:r>
            <a:r>
              <a:rPr lang="en-US" sz="4000" dirty="0" smtClean="0">
                <a:solidFill>
                  <a:srgbClr val="00FF0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or</a:t>
            </a:r>
            <a:r>
              <a:rPr lang="en-US" sz="4000" dirty="0" smtClean="0">
                <a:solidFill>
                  <a:srgbClr val="00FF00"/>
                </a:solidFill>
              </a:rPr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Polar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4" y="1676400"/>
            <a:ext cx="9655175" cy="5181600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buClr>
                <a:srgbClr val="F7FD09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    Look at what is attached to the central atom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0841" y="2332426"/>
            <a:ext cx="47037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u="sng" dirty="0">
                <a:solidFill>
                  <a:srgbClr val="7030A0"/>
                </a:solidFill>
              </a:rPr>
              <a:t>every</a:t>
            </a:r>
            <a:r>
              <a:rPr lang="en-US" dirty="0">
                <a:solidFill>
                  <a:srgbClr val="7030A0"/>
                </a:solidFill>
              </a:rPr>
              <a:t> attached structure is </a:t>
            </a:r>
            <a:r>
              <a:rPr lang="en-US" i="1" dirty="0">
                <a:solidFill>
                  <a:srgbClr val="7030A0"/>
                </a:solidFill>
              </a:rPr>
              <a:t>the same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9540" y="3427274"/>
            <a:ext cx="464661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7030A0"/>
                </a:solidFill>
              </a:rPr>
              <a:t>The molecule is perfectly </a:t>
            </a:r>
            <a:r>
              <a:rPr lang="en-US" i="1" dirty="0">
                <a:solidFill>
                  <a:srgbClr val="7030A0"/>
                </a:solidFill>
              </a:rPr>
              <a:t>symmetrical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50841" y="4435640"/>
            <a:ext cx="34021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7030A0"/>
                </a:solidFill>
              </a:rPr>
              <a:t>And therefore </a:t>
            </a:r>
            <a:r>
              <a:rPr lang="en-US" sz="4400" i="1" dirty="0">
                <a:solidFill>
                  <a:srgbClr val="7030A0"/>
                </a:solidFill>
              </a:rPr>
              <a:t>NONPOLAR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109187" y="2286000"/>
            <a:ext cx="4951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If the attached structures are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different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116462" y="3447873"/>
            <a:ext cx="37131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molecule is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asymmetrical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116462" y="4435640"/>
            <a:ext cx="3451621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therefore </a:t>
            </a:r>
            <a:r>
              <a:rPr lang="en-US" sz="4800" i="1" dirty="0">
                <a:solidFill>
                  <a:schemeClr val="accent5">
                    <a:lumMod val="75000"/>
                  </a:schemeClr>
                </a:solidFill>
              </a:rPr>
              <a:t>POLAR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  <p:bldP spid="43016" grpId="0"/>
      <p:bldP spid="430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79" y="1869403"/>
            <a:ext cx="3557587" cy="1747587"/>
          </a:xfrm>
          <a:prstGeom prst="rect">
            <a:avLst/>
          </a:prstGeom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559382" y="175895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δ</a:t>
            </a:r>
            <a:r>
              <a:rPr lang="en-US" sz="3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+</a:t>
            </a:r>
            <a:endParaRPr lang="el-GR" sz="36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645066" y="1731518"/>
            <a:ext cx="107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δ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endParaRPr lang="el-GR" sz="36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351216" y="457203"/>
            <a:ext cx="280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Bond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516313" y="3697066"/>
            <a:ext cx="288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23AF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Asymetrical</a:t>
            </a:r>
            <a:endParaRPr lang="en-US" sz="3600" dirty="0">
              <a:solidFill>
                <a:srgbClr val="23AF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360614" y="4191000"/>
            <a:ext cx="502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dirty="0">
                <a:solidFill>
                  <a:srgbClr val="23AF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Molecule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700282" y="1037013"/>
            <a:ext cx="22529" cy="1363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dirty="0">
              <a:ln>
                <a:solidFill>
                  <a:srgbClr val="7030A0"/>
                </a:solidFill>
              </a:ln>
              <a:solidFill>
                <a:srgbClr val="A13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  <p:bldP spid="44040" grpId="0"/>
      <p:bldP spid="44043" grpId="0"/>
      <p:bldP spid="440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533487" y="106915"/>
            <a:ext cx="8912543" cy="1143000"/>
          </a:xfrm>
        </p:spPr>
        <p:txBody>
          <a:bodyPr/>
          <a:lstStyle/>
          <a:p>
            <a:r>
              <a:rPr lang="en-US" dirty="0" smtClean="0"/>
              <a:t>Just a Quick Review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idx="1"/>
          </p:nvPr>
        </p:nvSpPr>
        <p:spPr>
          <a:xfrm>
            <a:off x="495141" y="1108075"/>
            <a:ext cx="4375467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sz="half" idx="2"/>
          </p:nvPr>
        </p:nvSpPr>
        <p:spPr>
          <a:xfrm>
            <a:off x="495141" y="1747837"/>
            <a:ext cx="4375467" cy="3951288"/>
          </a:xfrm>
        </p:spPr>
        <p:txBody>
          <a:bodyPr/>
          <a:lstStyle/>
          <a:p>
            <a:r>
              <a:rPr lang="en-US" u="sng" dirty="0" smtClean="0"/>
              <a:t>Transfer</a:t>
            </a:r>
            <a:r>
              <a:rPr lang="en-US" dirty="0" smtClean="0"/>
              <a:t> of electrons.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Occurs between  a </a:t>
            </a:r>
            <a:r>
              <a:rPr lang="en-US" u="sng" dirty="0" smtClean="0"/>
              <a:t>metal</a:t>
            </a:r>
            <a:r>
              <a:rPr lang="en-US" dirty="0" smtClean="0"/>
              <a:t> and a </a:t>
            </a:r>
            <a:r>
              <a:rPr lang="en-US" u="sng" dirty="0" smtClean="0"/>
              <a:t>nonmetal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result is two </a:t>
            </a:r>
            <a:r>
              <a:rPr lang="en-US" u="sng" dirty="0" smtClean="0"/>
              <a:t>ions</a:t>
            </a:r>
            <a:r>
              <a:rPr lang="en-US" dirty="0" smtClean="0"/>
              <a:t>, </a:t>
            </a:r>
            <a:r>
              <a:rPr lang="en-US" u="sng" dirty="0" smtClean="0"/>
              <a:t>attracted to each other. </a:t>
            </a:r>
            <a:endParaRPr lang="en-US" u="sng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3"/>
          </p:nvPr>
        </p:nvSpPr>
        <p:spPr>
          <a:xfrm>
            <a:off x="5030498" y="1108075"/>
            <a:ext cx="4377186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sz="quarter" idx="4"/>
          </p:nvPr>
        </p:nvSpPr>
        <p:spPr>
          <a:xfrm>
            <a:off x="5030498" y="1747837"/>
            <a:ext cx="4377186" cy="3951288"/>
          </a:xfrm>
        </p:spPr>
        <p:txBody>
          <a:bodyPr/>
          <a:lstStyle/>
          <a:p>
            <a:r>
              <a:rPr lang="en-US" u="sng" dirty="0" smtClean="0"/>
              <a:t>Sharing</a:t>
            </a:r>
            <a:r>
              <a:rPr lang="en-US" dirty="0" smtClean="0"/>
              <a:t> of electrons.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Occurs between </a:t>
            </a:r>
            <a:r>
              <a:rPr lang="en-US" u="sng" dirty="0" smtClean="0"/>
              <a:t>two nonmetals.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result is two </a:t>
            </a:r>
            <a:r>
              <a:rPr lang="en-US" u="sng" dirty="0" smtClean="0"/>
              <a:t>atoms</a:t>
            </a:r>
            <a:r>
              <a:rPr lang="en-US" dirty="0" smtClean="0"/>
              <a:t>, sharing </a:t>
            </a:r>
            <a:r>
              <a:rPr lang="en-US" u="sng" dirty="0" smtClean="0"/>
              <a:t>valence electrons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5" name="Picture 2" descr="https://semoneapbiofinalexamreview.wikispaces.com/file/view/02_14IonicBond_2-L.jpg/288884087/556x227/02_14IonicBond_2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668" y="4953000"/>
            <a:ext cx="4378037" cy="1524000"/>
          </a:xfrm>
          <a:prstGeom prst="rect">
            <a:avLst/>
          </a:prstGeom>
          <a:noFill/>
        </p:spPr>
      </p:pic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5185023" y="4991772"/>
            <a:ext cx="4635278" cy="1637628"/>
          </a:xfrm>
          <a:prstGeom prst="rect">
            <a:avLst/>
          </a:prstGeom>
          <a:solidFill>
            <a:srgbClr val="FCFEB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8453618" y="4536670"/>
            <a:ext cx="3810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8608350" y="4536670"/>
            <a:ext cx="3810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5090784" y="4522382"/>
            <a:ext cx="3810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330822" y="4870449"/>
            <a:ext cx="4400148" cy="735776"/>
            <a:chOff x="1307" y="1866"/>
            <a:chExt cx="3351" cy="700"/>
          </a:xfrm>
        </p:grpSpPr>
        <p:sp>
          <p:nvSpPr>
            <p:cNvPr id="61" name="Oval 7"/>
            <p:cNvSpPr>
              <a:spLocks noChangeArrowheads="1"/>
            </p:cNvSpPr>
            <p:nvPr/>
          </p:nvSpPr>
          <p:spPr bwMode="auto">
            <a:xfrm>
              <a:off x="1541" y="2072"/>
              <a:ext cx="149" cy="149"/>
            </a:xfrm>
            <a:prstGeom prst="ellipse">
              <a:avLst/>
            </a:prstGeom>
            <a:solidFill>
              <a:srgbClr val="0033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307" y="1866"/>
              <a:ext cx="3351" cy="700"/>
              <a:chOff x="1307" y="1866"/>
              <a:chExt cx="3351" cy="700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2221" y="1971"/>
                <a:ext cx="391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en-US" sz="4000" dirty="0" err="1">
                    <a:solidFill>
                      <a:srgbClr val="000000"/>
                    </a:solidFill>
                    <a:latin typeface="Geneva" charset="0"/>
                  </a:rPr>
                  <a:t>Cl</a:t>
                </a:r>
                <a:endPara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1307" y="1866"/>
                <a:ext cx="3351" cy="700"/>
                <a:chOff x="1307" y="1866"/>
                <a:chExt cx="3351" cy="700"/>
              </a:xfrm>
            </p:grpSpPr>
            <p:sp>
              <p:nvSpPr>
                <p:cNvPr id="66" name="Rectangle 6"/>
                <p:cNvSpPr>
                  <a:spLocks noChangeArrowheads="1"/>
                </p:cNvSpPr>
                <p:nvPr/>
              </p:nvSpPr>
              <p:spPr bwMode="auto">
                <a:xfrm>
                  <a:off x="1307" y="1980"/>
                  <a:ext cx="282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 dirty="0">
                      <a:solidFill>
                        <a:srgbClr val="000000"/>
                      </a:solidFill>
                      <a:latin typeface="Geneva" charset="0"/>
                    </a:rPr>
                    <a:t>H</a:t>
                  </a:r>
                  <a:endParaRPr lang="en-US" alt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7" name="Oval 8"/>
                <p:cNvSpPr>
                  <a:spLocks noChangeArrowheads="1"/>
                </p:cNvSpPr>
                <p:nvPr/>
              </p:nvSpPr>
              <p:spPr bwMode="auto">
                <a:xfrm>
                  <a:off x="2032" y="2089"/>
                  <a:ext cx="146" cy="149"/>
                </a:xfrm>
                <a:prstGeom prst="ellipse">
                  <a:avLst/>
                </a:prstGeom>
                <a:solidFill>
                  <a:srgbClr val="FF00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Rectangle 9"/>
                <p:cNvSpPr>
                  <a:spLocks noChangeArrowheads="1"/>
                </p:cNvSpPr>
                <p:nvPr/>
              </p:nvSpPr>
              <p:spPr bwMode="auto">
                <a:xfrm>
                  <a:off x="3634" y="1980"/>
                  <a:ext cx="282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Geneva" charset="0"/>
                    </a:rPr>
                    <a:t>H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4267" y="1980"/>
                  <a:ext cx="391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Geneva" charset="0"/>
                    </a:rPr>
                    <a:t>Cl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Rectangle 13"/>
                <p:cNvSpPr>
                  <a:spLocks noChangeArrowheads="1"/>
                </p:cNvSpPr>
                <p:nvPr/>
              </p:nvSpPr>
              <p:spPr bwMode="auto">
                <a:xfrm>
                  <a:off x="4346" y="1874"/>
                  <a:ext cx="95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1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9" y="2032"/>
                  <a:ext cx="48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 dirty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2" name="Rectangle 15"/>
                <p:cNvSpPr>
                  <a:spLocks noChangeArrowheads="1"/>
                </p:cNvSpPr>
                <p:nvPr/>
              </p:nvSpPr>
              <p:spPr bwMode="auto">
                <a:xfrm>
                  <a:off x="4609" y="2172"/>
                  <a:ext cx="48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3" name="Rectangle 16"/>
                <p:cNvSpPr>
                  <a:spLocks noChangeArrowheads="1"/>
                </p:cNvSpPr>
                <p:nvPr/>
              </p:nvSpPr>
              <p:spPr bwMode="auto">
                <a:xfrm>
                  <a:off x="4354" y="2347"/>
                  <a:ext cx="95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4" name="Rectangle 17"/>
                <p:cNvSpPr>
                  <a:spLocks noChangeArrowheads="1"/>
                </p:cNvSpPr>
                <p:nvPr/>
              </p:nvSpPr>
              <p:spPr bwMode="auto">
                <a:xfrm>
                  <a:off x="1588" y="1971"/>
                  <a:ext cx="109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Geneva" charset="0"/>
                    </a:rPr>
                    <a:t> 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0" y="1866"/>
                  <a:ext cx="95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2563" y="2023"/>
                  <a:ext cx="48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7" name="Rectangle 22"/>
                <p:cNvSpPr>
                  <a:spLocks noChangeArrowheads="1"/>
                </p:cNvSpPr>
                <p:nvPr/>
              </p:nvSpPr>
              <p:spPr bwMode="auto">
                <a:xfrm>
                  <a:off x="2563" y="2163"/>
                  <a:ext cx="48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" name="Rectangle 23"/>
                <p:cNvSpPr>
                  <a:spLocks noChangeArrowheads="1"/>
                </p:cNvSpPr>
                <p:nvPr/>
              </p:nvSpPr>
              <p:spPr bwMode="auto">
                <a:xfrm>
                  <a:off x="2308" y="2338"/>
                  <a:ext cx="95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Oval 24"/>
                <p:cNvSpPr>
                  <a:spLocks noChangeArrowheads="1"/>
                </p:cNvSpPr>
                <p:nvPr/>
              </p:nvSpPr>
              <p:spPr bwMode="auto">
                <a:xfrm>
                  <a:off x="3973" y="2028"/>
                  <a:ext cx="149" cy="149"/>
                </a:xfrm>
                <a:prstGeom prst="ellipse">
                  <a:avLst/>
                </a:prstGeom>
                <a:solidFill>
                  <a:srgbClr val="0033F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Oval 25"/>
                <p:cNvSpPr>
                  <a:spLocks noChangeArrowheads="1"/>
                </p:cNvSpPr>
                <p:nvPr/>
              </p:nvSpPr>
              <p:spPr bwMode="auto">
                <a:xfrm>
                  <a:off x="3991" y="2203"/>
                  <a:ext cx="149" cy="149"/>
                </a:xfrm>
                <a:prstGeom prst="ellipse">
                  <a:avLst/>
                </a:prstGeom>
                <a:solidFill>
                  <a:srgbClr val="FF00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Arc 26"/>
                <p:cNvSpPr>
                  <a:spLocks/>
                </p:cNvSpPr>
                <p:nvPr/>
              </p:nvSpPr>
              <p:spPr bwMode="auto">
                <a:xfrm>
                  <a:off x="3271" y="2105"/>
                  <a:ext cx="158" cy="108"/>
                </a:xfrm>
                <a:custGeom>
                  <a:avLst/>
                  <a:gdLst>
                    <a:gd name="G0" fmla="+- 21600 0 0"/>
                    <a:gd name="G1" fmla="+- 7545 0 0"/>
                    <a:gd name="G2" fmla="+- 21600 0 0"/>
                    <a:gd name="T0" fmla="*/ 1272 w 21600"/>
                    <a:gd name="T1" fmla="*/ 14847 h 14847"/>
                    <a:gd name="T2" fmla="*/ 1361 w 21600"/>
                    <a:gd name="T3" fmla="*/ 0 h 14847"/>
                    <a:gd name="T4" fmla="*/ 21600 w 21600"/>
                    <a:gd name="T5" fmla="*/ 7545 h 14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4847" fill="none" extrusionOk="0">
                      <a:moveTo>
                        <a:pt x="1271" y="14847"/>
                      </a:moveTo>
                      <a:cubicBezTo>
                        <a:pt x="430" y="12504"/>
                        <a:pt x="0" y="10034"/>
                        <a:pt x="0" y="7545"/>
                      </a:cubicBezTo>
                      <a:cubicBezTo>
                        <a:pt x="-1" y="4968"/>
                        <a:pt x="460" y="2413"/>
                        <a:pt x="1360" y="-1"/>
                      </a:cubicBezTo>
                    </a:path>
                    <a:path w="21600" h="14847" stroke="0" extrusionOk="0">
                      <a:moveTo>
                        <a:pt x="1271" y="14847"/>
                      </a:moveTo>
                      <a:cubicBezTo>
                        <a:pt x="430" y="12504"/>
                        <a:pt x="0" y="10034"/>
                        <a:pt x="0" y="7545"/>
                      </a:cubicBezTo>
                      <a:cubicBezTo>
                        <a:pt x="-1" y="4968"/>
                        <a:pt x="460" y="2413"/>
                        <a:pt x="1360" y="-1"/>
                      </a:cubicBezTo>
                      <a:lnTo>
                        <a:pt x="21600" y="75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" name="Line 27"/>
                <p:cNvSpPr>
                  <a:spLocks noChangeShapeType="1"/>
                </p:cNvSpPr>
                <p:nvPr/>
              </p:nvSpPr>
              <p:spPr bwMode="auto">
                <a:xfrm>
                  <a:off x="2884" y="2151"/>
                  <a:ext cx="387" cy="1"/>
                </a:xfrm>
                <a:prstGeom prst="line">
                  <a:avLst/>
                </a:pr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5" name="Rectangle 28"/>
              <p:cNvSpPr>
                <a:spLocks noChangeArrowheads="1"/>
              </p:cNvSpPr>
              <p:nvPr/>
            </p:nvSpPr>
            <p:spPr bwMode="auto">
              <a:xfrm>
                <a:off x="1790" y="2050"/>
                <a:ext cx="154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en-US" sz="2700" b="0">
                    <a:solidFill>
                      <a:srgbClr val="000000"/>
                    </a:solidFill>
                    <a:latin typeface="Geneva" charset="0"/>
                  </a:rPr>
                  <a:t>+</a:t>
                </a:r>
                <a:endPara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189266" y="5638805"/>
            <a:ext cx="483498" cy="385757"/>
            <a:chOff x="2226" y="2676"/>
            <a:chExt cx="368" cy="367"/>
          </a:xfrm>
        </p:grpSpPr>
        <p:sp>
          <p:nvSpPr>
            <p:cNvPr id="84" name="Oval 29"/>
            <p:cNvSpPr>
              <a:spLocks noChangeArrowheads="1"/>
            </p:cNvSpPr>
            <p:nvPr/>
          </p:nvSpPr>
          <p:spPr bwMode="auto">
            <a:xfrm>
              <a:off x="2226" y="2676"/>
              <a:ext cx="368" cy="367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Arc 30"/>
            <p:cNvSpPr>
              <a:spLocks/>
            </p:cNvSpPr>
            <p:nvPr/>
          </p:nvSpPr>
          <p:spPr bwMode="auto">
            <a:xfrm>
              <a:off x="2356" y="2702"/>
              <a:ext cx="108" cy="158"/>
            </a:xfrm>
            <a:custGeom>
              <a:avLst/>
              <a:gdLst>
                <a:gd name="G0" fmla="+- 7403 0 0"/>
                <a:gd name="G1" fmla="+- 0 0 0"/>
                <a:gd name="G2" fmla="+- 21600 0 0"/>
                <a:gd name="T0" fmla="*/ 14806 w 14806"/>
                <a:gd name="T1" fmla="*/ 20291 h 21600"/>
                <a:gd name="T2" fmla="*/ 0 w 14806"/>
                <a:gd name="T3" fmla="*/ 20291 h 21600"/>
                <a:gd name="T4" fmla="*/ 7403 w 148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06" h="21600" fill="none" extrusionOk="0">
                  <a:moveTo>
                    <a:pt x="14806" y="20291"/>
                  </a:moveTo>
                  <a:cubicBezTo>
                    <a:pt x="12433" y="21157"/>
                    <a:pt x="9928" y="21599"/>
                    <a:pt x="7403" y="21600"/>
                  </a:cubicBezTo>
                  <a:cubicBezTo>
                    <a:pt x="4877" y="21600"/>
                    <a:pt x="2372" y="21157"/>
                    <a:pt x="-1" y="20291"/>
                  </a:cubicBezTo>
                </a:path>
                <a:path w="14806" h="21600" stroke="0" extrusionOk="0">
                  <a:moveTo>
                    <a:pt x="14806" y="20291"/>
                  </a:moveTo>
                  <a:cubicBezTo>
                    <a:pt x="12433" y="21157"/>
                    <a:pt x="9928" y="21599"/>
                    <a:pt x="7403" y="21600"/>
                  </a:cubicBezTo>
                  <a:cubicBezTo>
                    <a:pt x="4877" y="21600"/>
                    <a:pt x="2372" y="21157"/>
                    <a:pt x="-1" y="20291"/>
                  </a:cubicBezTo>
                  <a:lnTo>
                    <a:pt x="74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Line 31"/>
            <p:cNvSpPr>
              <a:spLocks noChangeShapeType="1"/>
            </p:cNvSpPr>
            <p:nvPr/>
          </p:nvSpPr>
          <p:spPr bwMode="auto">
            <a:xfrm>
              <a:off x="2401" y="2842"/>
              <a:ext cx="1" cy="1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538218" y="5674627"/>
            <a:ext cx="1522756" cy="367888"/>
            <a:chOff x="2542" y="2685"/>
            <a:chExt cx="1159" cy="35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542" y="2685"/>
              <a:ext cx="1159" cy="332"/>
              <a:chOff x="2542" y="2685"/>
              <a:chExt cx="1159" cy="332"/>
            </a:xfrm>
          </p:grpSpPr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2542" y="2685"/>
                <a:ext cx="1159" cy="332"/>
              </a:xfrm>
              <a:custGeom>
                <a:avLst/>
                <a:gdLst/>
                <a:ahLst/>
                <a:cxnLst>
                  <a:cxn ang="0">
                    <a:pos x="579" y="166"/>
                  </a:cxn>
                  <a:cxn ang="0">
                    <a:pos x="588" y="201"/>
                  </a:cxn>
                  <a:cxn ang="0">
                    <a:pos x="632" y="227"/>
                  </a:cxn>
                  <a:cxn ang="0">
                    <a:pos x="772" y="297"/>
                  </a:cxn>
                  <a:cxn ang="0">
                    <a:pos x="939" y="332"/>
                  </a:cxn>
                  <a:cxn ang="0">
                    <a:pos x="1062" y="323"/>
                  </a:cxn>
                  <a:cxn ang="0">
                    <a:pos x="1106" y="306"/>
                  </a:cxn>
                  <a:cxn ang="0">
                    <a:pos x="1132" y="271"/>
                  </a:cxn>
                  <a:cxn ang="0">
                    <a:pos x="1150" y="227"/>
                  </a:cxn>
                  <a:cxn ang="0">
                    <a:pos x="1159" y="166"/>
                  </a:cxn>
                  <a:cxn ang="0">
                    <a:pos x="1150" y="105"/>
                  </a:cxn>
                  <a:cxn ang="0">
                    <a:pos x="1132" y="61"/>
                  </a:cxn>
                  <a:cxn ang="0">
                    <a:pos x="1106" y="26"/>
                  </a:cxn>
                  <a:cxn ang="0">
                    <a:pos x="1062" y="8"/>
                  </a:cxn>
                  <a:cxn ang="0">
                    <a:pos x="939" y="0"/>
                  </a:cxn>
                  <a:cxn ang="0">
                    <a:pos x="772" y="35"/>
                  </a:cxn>
                  <a:cxn ang="0">
                    <a:pos x="632" y="105"/>
                  </a:cxn>
                  <a:cxn ang="0">
                    <a:pos x="588" y="131"/>
                  </a:cxn>
                  <a:cxn ang="0">
                    <a:pos x="579" y="166"/>
                  </a:cxn>
                  <a:cxn ang="0">
                    <a:pos x="570" y="131"/>
                  </a:cxn>
                  <a:cxn ang="0">
                    <a:pos x="535" y="105"/>
                  </a:cxn>
                  <a:cxn ang="0">
                    <a:pos x="386" y="35"/>
                  </a:cxn>
                  <a:cxn ang="0">
                    <a:pos x="219" y="0"/>
                  </a:cxn>
                  <a:cxn ang="0">
                    <a:pos x="96" y="8"/>
                  </a:cxn>
                  <a:cxn ang="0">
                    <a:pos x="52" y="26"/>
                  </a:cxn>
                  <a:cxn ang="0">
                    <a:pos x="26" y="61"/>
                  </a:cxn>
                  <a:cxn ang="0">
                    <a:pos x="8" y="105"/>
                  </a:cxn>
                  <a:cxn ang="0">
                    <a:pos x="0" y="166"/>
                  </a:cxn>
                  <a:cxn ang="0">
                    <a:pos x="8" y="227"/>
                  </a:cxn>
                  <a:cxn ang="0">
                    <a:pos x="26" y="271"/>
                  </a:cxn>
                  <a:cxn ang="0">
                    <a:pos x="52" y="306"/>
                  </a:cxn>
                  <a:cxn ang="0">
                    <a:pos x="96" y="323"/>
                  </a:cxn>
                  <a:cxn ang="0">
                    <a:pos x="219" y="332"/>
                  </a:cxn>
                  <a:cxn ang="0">
                    <a:pos x="386" y="297"/>
                  </a:cxn>
                  <a:cxn ang="0">
                    <a:pos x="535" y="227"/>
                  </a:cxn>
                  <a:cxn ang="0">
                    <a:pos x="570" y="201"/>
                  </a:cxn>
                  <a:cxn ang="0">
                    <a:pos x="579" y="166"/>
                  </a:cxn>
                </a:cxnLst>
                <a:rect l="0" t="0" r="r" b="b"/>
                <a:pathLst>
                  <a:path w="1159" h="332">
                    <a:moveTo>
                      <a:pt x="579" y="166"/>
                    </a:moveTo>
                    <a:lnTo>
                      <a:pt x="588" y="201"/>
                    </a:lnTo>
                    <a:lnTo>
                      <a:pt x="632" y="227"/>
                    </a:lnTo>
                    <a:lnTo>
                      <a:pt x="772" y="297"/>
                    </a:lnTo>
                    <a:lnTo>
                      <a:pt x="939" y="332"/>
                    </a:lnTo>
                    <a:lnTo>
                      <a:pt x="1062" y="323"/>
                    </a:lnTo>
                    <a:lnTo>
                      <a:pt x="1106" y="306"/>
                    </a:lnTo>
                    <a:lnTo>
                      <a:pt x="1132" y="271"/>
                    </a:lnTo>
                    <a:lnTo>
                      <a:pt x="1150" y="227"/>
                    </a:lnTo>
                    <a:lnTo>
                      <a:pt x="1159" y="166"/>
                    </a:lnTo>
                    <a:lnTo>
                      <a:pt x="1150" y="105"/>
                    </a:lnTo>
                    <a:lnTo>
                      <a:pt x="1132" y="61"/>
                    </a:lnTo>
                    <a:lnTo>
                      <a:pt x="1106" y="26"/>
                    </a:lnTo>
                    <a:lnTo>
                      <a:pt x="1062" y="8"/>
                    </a:lnTo>
                    <a:lnTo>
                      <a:pt x="939" y="0"/>
                    </a:lnTo>
                    <a:lnTo>
                      <a:pt x="772" y="35"/>
                    </a:lnTo>
                    <a:lnTo>
                      <a:pt x="632" y="105"/>
                    </a:lnTo>
                    <a:lnTo>
                      <a:pt x="588" y="131"/>
                    </a:lnTo>
                    <a:lnTo>
                      <a:pt x="579" y="166"/>
                    </a:lnTo>
                    <a:lnTo>
                      <a:pt x="570" y="131"/>
                    </a:lnTo>
                    <a:lnTo>
                      <a:pt x="535" y="105"/>
                    </a:lnTo>
                    <a:lnTo>
                      <a:pt x="386" y="35"/>
                    </a:lnTo>
                    <a:lnTo>
                      <a:pt x="219" y="0"/>
                    </a:lnTo>
                    <a:lnTo>
                      <a:pt x="96" y="8"/>
                    </a:lnTo>
                    <a:lnTo>
                      <a:pt x="52" y="26"/>
                    </a:lnTo>
                    <a:lnTo>
                      <a:pt x="26" y="61"/>
                    </a:lnTo>
                    <a:lnTo>
                      <a:pt x="8" y="105"/>
                    </a:lnTo>
                    <a:lnTo>
                      <a:pt x="0" y="166"/>
                    </a:lnTo>
                    <a:lnTo>
                      <a:pt x="8" y="227"/>
                    </a:lnTo>
                    <a:lnTo>
                      <a:pt x="26" y="271"/>
                    </a:lnTo>
                    <a:lnTo>
                      <a:pt x="52" y="306"/>
                    </a:lnTo>
                    <a:lnTo>
                      <a:pt x="96" y="323"/>
                    </a:lnTo>
                    <a:lnTo>
                      <a:pt x="219" y="332"/>
                    </a:lnTo>
                    <a:lnTo>
                      <a:pt x="386" y="297"/>
                    </a:lnTo>
                    <a:lnTo>
                      <a:pt x="535" y="227"/>
                    </a:lnTo>
                    <a:lnTo>
                      <a:pt x="570" y="201"/>
                    </a:lnTo>
                    <a:lnTo>
                      <a:pt x="579" y="166"/>
                    </a:lnTo>
                    <a:close/>
                  </a:path>
                </a:pathLst>
              </a:custGeom>
              <a:solidFill>
                <a:srgbClr val="EE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Freeform 33"/>
              <p:cNvSpPr>
                <a:spLocks/>
              </p:cNvSpPr>
              <p:nvPr/>
            </p:nvSpPr>
            <p:spPr bwMode="auto">
              <a:xfrm>
                <a:off x="3121" y="2685"/>
                <a:ext cx="580" cy="332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9" y="201"/>
                  </a:cxn>
                  <a:cxn ang="0">
                    <a:pos x="53" y="227"/>
                  </a:cxn>
                  <a:cxn ang="0">
                    <a:pos x="193" y="297"/>
                  </a:cxn>
                  <a:cxn ang="0">
                    <a:pos x="360" y="332"/>
                  </a:cxn>
                  <a:cxn ang="0">
                    <a:pos x="483" y="323"/>
                  </a:cxn>
                  <a:cxn ang="0">
                    <a:pos x="527" y="306"/>
                  </a:cxn>
                  <a:cxn ang="0">
                    <a:pos x="553" y="271"/>
                  </a:cxn>
                  <a:cxn ang="0">
                    <a:pos x="571" y="227"/>
                  </a:cxn>
                  <a:cxn ang="0">
                    <a:pos x="580" y="166"/>
                  </a:cxn>
                  <a:cxn ang="0">
                    <a:pos x="571" y="105"/>
                  </a:cxn>
                  <a:cxn ang="0">
                    <a:pos x="553" y="61"/>
                  </a:cxn>
                  <a:cxn ang="0">
                    <a:pos x="527" y="26"/>
                  </a:cxn>
                  <a:cxn ang="0">
                    <a:pos x="483" y="8"/>
                  </a:cxn>
                  <a:cxn ang="0">
                    <a:pos x="360" y="0"/>
                  </a:cxn>
                  <a:cxn ang="0">
                    <a:pos x="193" y="35"/>
                  </a:cxn>
                  <a:cxn ang="0">
                    <a:pos x="53" y="105"/>
                  </a:cxn>
                  <a:cxn ang="0">
                    <a:pos x="9" y="131"/>
                  </a:cxn>
                  <a:cxn ang="0">
                    <a:pos x="0" y="166"/>
                  </a:cxn>
                </a:cxnLst>
                <a:rect l="0" t="0" r="r" b="b"/>
                <a:pathLst>
                  <a:path w="580" h="332">
                    <a:moveTo>
                      <a:pt x="0" y="166"/>
                    </a:moveTo>
                    <a:lnTo>
                      <a:pt x="9" y="201"/>
                    </a:lnTo>
                    <a:lnTo>
                      <a:pt x="53" y="227"/>
                    </a:lnTo>
                    <a:lnTo>
                      <a:pt x="193" y="297"/>
                    </a:lnTo>
                    <a:lnTo>
                      <a:pt x="360" y="332"/>
                    </a:lnTo>
                    <a:lnTo>
                      <a:pt x="483" y="323"/>
                    </a:lnTo>
                    <a:lnTo>
                      <a:pt x="527" y="306"/>
                    </a:lnTo>
                    <a:lnTo>
                      <a:pt x="553" y="271"/>
                    </a:lnTo>
                    <a:lnTo>
                      <a:pt x="571" y="227"/>
                    </a:lnTo>
                    <a:lnTo>
                      <a:pt x="580" y="166"/>
                    </a:lnTo>
                    <a:lnTo>
                      <a:pt x="571" y="105"/>
                    </a:lnTo>
                    <a:lnTo>
                      <a:pt x="553" y="61"/>
                    </a:lnTo>
                    <a:lnTo>
                      <a:pt x="527" y="26"/>
                    </a:lnTo>
                    <a:lnTo>
                      <a:pt x="483" y="8"/>
                    </a:lnTo>
                    <a:lnTo>
                      <a:pt x="360" y="0"/>
                    </a:lnTo>
                    <a:lnTo>
                      <a:pt x="193" y="35"/>
                    </a:lnTo>
                    <a:lnTo>
                      <a:pt x="53" y="105"/>
                    </a:lnTo>
                    <a:lnTo>
                      <a:pt x="9" y="131"/>
                    </a:lnTo>
                    <a:lnTo>
                      <a:pt x="0" y="166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2542" y="2685"/>
                <a:ext cx="1159" cy="332"/>
              </a:xfrm>
              <a:custGeom>
                <a:avLst/>
                <a:gdLst/>
                <a:ahLst/>
                <a:cxnLst>
                  <a:cxn ang="0">
                    <a:pos x="579" y="166"/>
                  </a:cxn>
                  <a:cxn ang="0">
                    <a:pos x="588" y="201"/>
                  </a:cxn>
                  <a:cxn ang="0">
                    <a:pos x="632" y="227"/>
                  </a:cxn>
                  <a:cxn ang="0">
                    <a:pos x="772" y="297"/>
                  </a:cxn>
                  <a:cxn ang="0">
                    <a:pos x="939" y="332"/>
                  </a:cxn>
                  <a:cxn ang="0">
                    <a:pos x="1062" y="323"/>
                  </a:cxn>
                  <a:cxn ang="0">
                    <a:pos x="1106" y="306"/>
                  </a:cxn>
                  <a:cxn ang="0">
                    <a:pos x="1132" y="271"/>
                  </a:cxn>
                  <a:cxn ang="0">
                    <a:pos x="1150" y="227"/>
                  </a:cxn>
                  <a:cxn ang="0">
                    <a:pos x="1159" y="166"/>
                  </a:cxn>
                  <a:cxn ang="0">
                    <a:pos x="1150" y="105"/>
                  </a:cxn>
                  <a:cxn ang="0">
                    <a:pos x="1132" y="61"/>
                  </a:cxn>
                  <a:cxn ang="0">
                    <a:pos x="1106" y="26"/>
                  </a:cxn>
                  <a:cxn ang="0">
                    <a:pos x="1062" y="8"/>
                  </a:cxn>
                  <a:cxn ang="0">
                    <a:pos x="939" y="0"/>
                  </a:cxn>
                  <a:cxn ang="0">
                    <a:pos x="772" y="35"/>
                  </a:cxn>
                  <a:cxn ang="0">
                    <a:pos x="632" y="105"/>
                  </a:cxn>
                  <a:cxn ang="0">
                    <a:pos x="588" y="131"/>
                  </a:cxn>
                  <a:cxn ang="0">
                    <a:pos x="579" y="166"/>
                  </a:cxn>
                  <a:cxn ang="0">
                    <a:pos x="570" y="131"/>
                  </a:cxn>
                  <a:cxn ang="0">
                    <a:pos x="535" y="105"/>
                  </a:cxn>
                  <a:cxn ang="0">
                    <a:pos x="386" y="35"/>
                  </a:cxn>
                  <a:cxn ang="0">
                    <a:pos x="219" y="0"/>
                  </a:cxn>
                  <a:cxn ang="0">
                    <a:pos x="96" y="8"/>
                  </a:cxn>
                  <a:cxn ang="0">
                    <a:pos x="52" y="26"/>
                  </a:cxn>
                  <a:cxn ang="0">
                    <a:pos x="26" y="61"/>
                  </a:cxn>
                  <a:cxn ang="0">
                    <a:pos x="8" y="105"/>
                  </a:cxn>
                  <a:cxn ang="0">
                    <a:pos x="0" y="166"/>
                  </a:cxn>
                  <a:cxn ang="0">
                    <a:pos x="8" y="227"/>
                  </a:cxn>
                  <a:cxn ang="0">
                    <a:pos x="26" y="271"/>
                  </a:cxn>
                  <a:cxn ang="0">
                    <a:pos x="52" y="306"/>
                  </a:cxn>
                  <a:cxn ang="0">
                    <a:pos x="96" y="323"/>
                  </a:cxn>
                  <a:cxn ang="0">
                    <a:pos x="219" y="332"/>
                  </a:cxn>
                  <a:cxn ang="0">
                    <a:pos x="386" y="297"/>
                  </a:cxn>
                  <a:cxn ang="0">
                    <a:pos x="535" y="227"/>
                  </a:cxn>
                  <a:cxn ang="0">
                    <a:pos x="570" y="201"/>
                  </a:cxn>
                  <a:cxn ang="0">
                    <a:pos x="579" y="166"/>
                  </a:cxn>
                </a:cxnLst>
                <a:rect l="0" t="0" r="r" b="b"/>
                <a:pathLst>
                  <a:path w="1159" h="332">
                    <a:moveTo>
                      <a:pt x="579" y="166"/>
                    </a:moveTo>
                    <a:lnTo>
                      <a:pt x="588" y="201"/>
                    </a:lnTo>
                    <a:lnTo>
                      <a:pt x="632" y="227"/>
                    </a:lnTo>
                    <a:lnTo>
                      <a:pt x="772" y="297"/>
                    </a:lnTo>
                    <a:lnTo>
                      <a:pt x="939" y="332"/>
                    </a:lnTo>
                    <a:lnTo>
                      <a:pt x="1062" y="323"/>
                    </a:lnTo>
                    <a:lnTo>
                      <a:pt x="1106" y="306"/>
                    </a:lnTo>
                    <a:lnTo>
                      <a:pt x="1132" y="271"/>
                    </a:lnTo>
                    <a:lnTo>
                      <a:pt x="1150" y="227"/>
                    </a:lnTo>
                    <a:lnTo>
                      <a:pt x="1159" y="166"/>
                    </a:lnTo>
                    <a:lnTo>
                      <a:pt x="1150" y="105"/>
                    </a:lnTo>
                    <a:lnTo>
                      <a:pt x="1132" y="61"/>
                    </a:lnTo>
                    <a:lnTo>
                      <a:pt x="1106" y="26"/>
                    </a:lnTo>
                    <a:lnTo>
                      <a:pt x="1062" y="8"/>
                    </a:lnTo>
                    <a:lnTo>
                      <a:pt x="939" y="0"/>
                    </a:lnTo>
                    <a:lnTo>
                      <a:pt x="772" y="35"/>
                    </a:lnTo>
                    <a:lnTo>
                      <a:pt x="632" y="105"/>
                    </a:lnTo>
                    <a:lnTo>
                      <a:pt x="588" y="131"/>
                    </a:lnTo>
                    <a:lnTo>
                      <a:pt x="579" y="166"/>
                    </a:lnTo>
                    <a:lnTo>
                      <a:pt x="570" y="131"/>
                    </a:lnTo>
                    <a:lnTo>
                      <a:pt x="535" y="105"/>
                    </a:lnTo>
                    <a:lnTo>
                      <a:pt x="386" y="35"/>
                    </a:lnTo>
                    <a:lnTo>
                      <a:pt x="219" y="0"/>
                    </a:lnTo>
                    <a:lnTo>
                      <a:pt x="96" y="8"/>
                    </a:lnTo>
                    <a:lnTo>
                      <a:pt x="52" y="26"/>
                    </a:lnTo>
                    <a:lnTo>
                      <a:pt x="26" y="61"/>
                    </a:lnTo>
                    <a:lnTo>
                      <a:pt x="8" y="105"/>
                    </a:lnTo>
                    <a:lnTo>
                      <a:pt x="0" y="166"/>
                    </a:lnTo>
                    <a:lnTo>
                      <a:pt x="8" y="227"/>
                    </a:lnTo>
                    <a:lnTo>
                      <a:pt x="26" y="271"/>
                    </a:lnTo>
                    <a:lnTo>
                      <a:pt x="52" y="306"/>
                    </a:lnTo>
                    <a:lnTo>
                      <a:pt x="96" y="323"/>
                    </a:lnTo>
                    <a:lnTo>
                      <a:pt x="219" y="332"/>
                    </a:lnTo>
                    <a:lnTo>
                      <a:pt x="386" y="297"/>
                    </a:lnTo>
                    <a:lnTo>
                      <a:pt x="535" y="227"/>
                    </a:lnTo>
                    <a:lnTo>
                      <a:pt x="570" y="201"/>
                    </a:lnTo>
                    <a:lnTo>
                      <a:pt x="579" y="166"/>
                    </a:lnTo>
                    <a:close/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9" name="Arc 36"/>
            <p:cNvSpPr>
              <a:spLocks/>
            </p:cNvSpPr>
            <p:nvPr/>
          </p:nvSpPr>
          <p:spPr bwMode="auto">
            <a:xfrm>
              <a:off x="2681" y="2877"/>
              <a:ext cx="107" cy="158"/>
            </a:xfrm>
            <a:custGeom>
              <a:avLst/>
              <a:gdLst>
                <a:gd name="G0" fmla="+- 7339 0 0"/>
                <a:gd name="G1" fmla="+- 21600 0 0"/>
                <a:gd name="G2" fmla="+- 21600 0 0"/>
                <a:gd name="T0" fmla="*/ 0 w 14678"/>
                <a:gd name="T1" fmla="*/ 1286 h 21600"/>
                <a:gd name="T2" fmla="*/ 14678 w 14678"/>
                <a:gd name="T3" fmla="*/ 1286 h 21600"/>
                <a:gd name="T4" fmla="*/ 7339 w 146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78" h="21600" fill="none" extrusionOk="0">
                  <a:moveTo>
                    <a:pt x="-1" y="1285"/>
                  </a:moveTo>
                  <a:cubicBezTo>
                    <a:pt x="2353" y="434"/>
                    <a:pt x="4836" y="-1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</a:path>
                <a:path w="14678" h="21600" stroke="0" extrusionOk="0">
                  <a:moveTo>
                    <a:pt x="-1" y="1285"/>
                  </a:moveTo>
                  <a:cubicBezTo>
                    <a:pt x="2353" y="434"/>
                    <a:pt x="4836" y="-1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  <a:lnTo>
                    <a:pt x="7339" y="21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Line 37"/>
            <p:cNvSpPr>
              <a:spLocks noChangeShapeType="1"/>
            </p:cNvSpPr>
            <p:nvPr/>
          </p:nvSpPr>
          <p:spPr bwMode="auto">
            <a:xfrm>
              <a:off x="2726" y="2693"/>
              <a:ext cx="1" cy="1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5836447" y="6245427"/>
            <a:ext cx="4066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latin typeface="Geneva" charset="0"/>
              </a:rPr>
              <a:t>Overlap of H (1s) and </a:t>
            </a:r>
            <a:r>
              <a:rPr lang="en-US" altLang="en-US" sz="2000" dirty="0" err="1">
                <a:solidFill>
                  <a:srgbClr val="000000"/>
                </a:solidFill>
                <a:latin typeface="Geneva" charset="0"/>
              </a:rPr>
              <a:t>Cl</a:t>
            </a:r>
            <a:r>
              <a:rPr lang="en-US" altLang="en-US" sz="2000" dirty="0">
                <a:solidFill>
                  <a:srgbClr val="000000"/>
                </a:solidFill>
                <a:latin typeface="Geneva" charset="0"/>
              </a:rPr>
              <a:t> (2p)</a:t>
            </a:r>
            <a:endParaRPr lang="en-US" altLang="en-US" sz="10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" name="Line 45"/>
          <p:cNvSpPr>
            <a:spLocks noChangeShapeType="1"/>
          </p:cNvSpPr>
          <p:nvPr/>
        </p:nvSpPr>
        <p:spPr bwMode="auto">
          <a:xfrm flipV="1">
            <a:off x="5188903" y="5950937"/>
            <a:ext cx="882910" cy="302719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Line 46"/>
          <p:cNvSpPr>
            <a:spLocks noChangeShapeType="1"/>
          </p:cNvSpPr>
          <p:nvPr/>
        </p:nvSpPr>
        <p:spPr bwMode="auto">
          <a:xfrm flipV="1">
            <a:off x="4703842" y="5925186"/>
            <a:ext cx="1450495" cy="252266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043364" y="20574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δ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+</a:t>
            </a:r>
            <a:endParaRPr lang="el-GR" sz="3600" baseline="30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786313" y="20574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δ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+</a:t>
            </a:r>
            <a:endParaRPr lang="el-GR" sz="3600" baseline="30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898650" y="2057400"/>
            <a:ext cx="1071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δ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endParaRPr lang="el-GR" sz="36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932616" y="2133600"/>
            <a:ext cx="107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δ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endParaRPr lang="el-GR" sz="3600" baseline="30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3795713" y="1828800"/>
            <a:ext cx="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529262" y="1828800"/>
            <a:ext cx="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3795713" y="1828800"/>
            <a:ext cx="17335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217863" y="1143003"/>
            <a:ext cx="3054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Bonds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60403" y="3657602"/>
            <a:ext cx="8747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A13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 shape is symmetrical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4219838" y="4169475"/>
            <a:ext cx="2722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So…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88926" y="4740308"/>
            <a:ext cx="9655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A13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molecule is nonpolar</a:t>
            </a:r>
          </a:p>
        </p:txBody>
      </p:sp>
      <p:pic>
        <p:nvPicPr>
          <p:cNvPr id="2050" name="Picture 2" descr="Image result for CO2 lewis dot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3878"/>
            <a:ext cx="3657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6" grpId="0"/>
      <p:bldP spid="45067" grpId="0"/>
      <p:bldP spid="45068" grpId="0"/>
      <p:bldP spid="45072" grpId="0"/>
      <p:bldP spid="45073" grpId="0"/>
      <p:bldP spid="45074" grpId="0"/>
      <p:bldP spid="450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621213" y="1828800"/>
            <a:ext cx="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817812" y="1127125"/>
            <a:ext cx="421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Nonpolar Bond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52766" y="3830971"/>
            <a:ext cx="330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23AF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Symmetrical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444628" y="4410670"/>
            <a:ext cx="6518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dirty="0">
                <a:solidFill>
                  <a:srgbClr val="23AF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Nonpolar Molecule</a:t>
            </a:r>
          </a:p>
        </p:txBody>
      </p:sp>
      <p:pic>
        <p:nvPicPr>
          <p:cNvPr id="3078" name="Picture 6" descr="Image result for Br2 lewis dot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269914"/>
            <a:ext cx="2819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9" grpId="0"/>
      <p:bldP spid="46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4412" y="2895600"/>
            <a:ext cx="2286000" cy="1752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8"/>
          <p:cNvSpPr>
            <a:spLocks noGrp="1"/>
          </p:cNvSpPr>
          <p:nvPr>
            <p:ph type="title"/>
          </p:nvPr>
        </p:nvSpPr>
        <p:spPr>
          <a:xfrm>
            <a:off x="574226" y="35257"/>
            <a:ext cx="8912543" cy="1143000"/>
          </a:xfrm>
        </p:spPr>
        <p:txBody>
          <a:bodyPr/>
          <a:lstStyle/>
          <a:p>
            <a:r>
              <a:rPr lang="en-US" dirty="0"/>
              <a:t>Just a Quick Review</a:t>
            </a:r>
            <a:endParaRPr lang="en-US" dirty="0"/>
          </a:p>
        </p:txBody>
      </p:sp>
      <p:sp>
        <p:nvSpPr>
          <p:cNvPr id="8" name="Text Placeholder 49"/>
          <p:cNvSpPr>
            <a:spLocks noGrp="1"/>
          </p:cNvSpPr>
          <p:nvPr>
            <p:ph type="body" idx="1"/>
          </p:nvPr>
        </p:nvSpPr>
        <p:spPr>
          <a:xfrm>
            <a:off x="495141" y="1108075"/>
            <a:ext cx="4375467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9" name="Content Placeholder 50"/>
          <p:cNvSpPr>
            <a:spLocks noGrp="1"/>
          </p:cNvSpPr>
          <p:nvPr>
            <p:ph sz="half" idx="2"/>
          </p:nvPr>
        </p:nvSpPr>
        <p:spPr>
          <a:xfrm>
            <a:off x="495141" y="1992312"/>
            <a:ext cx="4375467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In the Lewis Dot Structures……</a:t>
            </a:r>
            <a:endParaRPr lang="en-US" dirty="0"/>
          </a:p>
        </p:txBody>
      </p:sp>
      <p:sp>
        <p:nvSpPr>
          <p:cNvPr id="10" name="Text Placeholder 51"/>
          <p:cNvSpPr>
            <a:spLocks noGrp="1"/>
          </p:cNvSpPr>
          <p:nvPr>
            <p:ph type="body" sz="quarter" idx="3"/>
          </p:nvPr>
        </p:nvSpPr>
        <p:spPr>
          <a:xfrm>
            <a:off x="5030498" y="1108075"/>
            <a:ext cx="4377186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11" name="Content Placeholder 52"/>
          <p:cNvSpPr>
            <a:spLocks noGrp="1"/>
          </p:cNvSpPr>
          <p:nvPr>
            <p:ph sz="quarter" idx="4"/>
          </p:nvPr>
        </p:nvSpPr>
        <p:spPr>
          <a:xfrm>
            <a:off x="5030498" y="1992312"/>
            <a:ext cx="4377186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In the Lewis Dot Structures……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53618" y="4536670"/>
            <a:ext cx="3810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608350" y="4536670"/>
            <a:ext cx="3810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090784" y="4522382"/>
            <a:ext cx="3810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V="1">
            <a:off x="5188903" y="5950937"/>
            <a:ext cx="882910" cy="302719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4703842" y="5925186"/>
            <a:ext cx="1450495" cy="252266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images.flatworldknowledge.com/ball/ball-fig09_x026.jpg"/>
          <p:cNvPicPr>
            <a:picLocks noChangeAspect="1" noChangeArrowheads="1"/>
          </p:cNvPicPr>
          <p:nvPr/>
        </p:nvPicPr>
        <p:blipFill>
          <a:blip r:embed="rId2"/>
          <a:srcRect l="24000" t="8889" r="24889"/>
          <a:stretch>
            <a:fillRect/>
          </a:stretch>
        </p:blipFill>
        <p:spPr bwMode="auto">
          <a:xfrm>
            <a:off x="531812" y="3124200"/>
            <a:ext cx="4267200" cy="1141013"/>
          </a:xfrm>
          <a:prstGeom prst="rect">
            <a:avLst/>
          </a:prstGeom>
          <a:noFill/>
        </p:spPr>
      </p:pic>
      <p:pic>
        <p:nvPicPr>
          <p:cNvPr id="17412" name="Picture 4" descr="http://3.bp.blogspot.com/_yNSCIshpoJQ/TISQ4z3RCOI/AAAAAAAAAAk/W9Bl6InvSV4/s200/lewis%2Bdot%2Bdiagram%2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2895600"/>
            <a:ext cx="2286000" cy="178276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1800" y="1904205"/>
            <a:ext cx="3527286" cy="2372089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A covalent bond results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from an</a:t>
            </a:r>
            <a:r>
              <a:rPr lang="en-US" altLang="en-US" sz="28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 smtClean="0">
                <a:solidFill>
                  <a:schemeClr val="hlink"/>
                </a:solidFill>
              </a:rPr>
              <a:t>overlap</a:t>
            </a:r>
            <a:r>
              <a:rPr lang="en-US" alt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atomic orbitals on neighboring atoms.</a:t>
            </a:r>
            <a:r>
              <a:rPr lang="en-US" altLang="en-US" sz="28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3922713" y="1870075"/>
            <a:ext cx="5600699" cy="2473325"/>
          </a:xfrm>
          <a:prstGeom prst="rect">
            <a:avLst/>
          </a:prstGeom>
          <a:solidFill>
            <a:srgbClr val="FCFEB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8070850" y="2041525"/>
            <a:ext cx="1426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8213725" y="2041525"/>
            <a:ext cx="1426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965700" y="2027237"/>
            <a:ext cx="1426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40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017964" y="1860549"/>
            <a:ext cx="5300732" cy="979488"/>
            <a:chOff x="1307" y="1866"/>
            <a:chExt cx="3341" cy="617"/>
          </a:xfrm>
        </p:grpSpPr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>
              <a:off x="1541" y="2072"/>
              <a:ext cx="149" cy="149"/>
            </a:xfrm>
            <a:prstGeom prst="ellipse">
              <a:avLst/>
            </a:prstGeom>
            <a:solidFill>
              <a:srgbClr val="0033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266" name="Group 43"/>
            <p:cNvGrpSpPr>
              <a:grpSpLocks/>
            </p:cNvGrpSpPr>
            <p:nvPr/>
          </p:nvGrpSpPr>
          <p:grpSpPr bwMode="auto">
            <a:xfrm>
              <a:off x="1307" y="1866"/>
              <a:ext cx="3341" cy="617"/>
              <a:chOff x="1307" y="1866"/>
              <a:chExt cx="3341" cy="617"/>
            </a:xfrm>
          </p:grpSpPr>
          <p:sp>
            <p:nvSpPr>
              <p:cNvPr id="15379" name="Rectangle 19"/>
              <p:cNvSpPr>
                <a:spLocks noChangeArrowheads="1"/>
              </p:cNvSpPr>
              <p:nvPr/>
            </p:nvSpPr>
            <p:spPr bwMode="auto">
              <a:xfrm>
                <a:off x="2221" y="1971"/>
                <a:ext cx="323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en-US" sz="4000">
                    <a:solidFill>
                      <a:srgbClr val="000000"/>
                    </a:solidFill>
                    <a:latin typeface="Geneva" charset="0"/>
                  </a:rPr>
                  <a:t>Cl</a:t>
                </a:r>
                <a:endPara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0268" name="Group 40"/>
              <p:cNvGrpSpPr>
                <a:grpSpLocks/>
              </p:cNvGrpSpPr>
              <p:nvPr/>
            </p:nvGrpSpPr>
            <p:grpSpPr bwMode="auto">
              <a:xfrm>
                <a:off x="1307" y="1866"/>
                <a:ext cx="3341" cy="617"/>
                <a:chOff x="1307" y="1866"/>
                <a:chExt cx="3341" cy="617"/>
              </a:xfrm>
            </p:grpSpPr>
            <p:sp>
              <p:nvSpPr>
                <p:cNvPr id="15366" name="Rectangle 6"/>
                <p:cNvSpPr>
                  <a:spLocks noChangeArrowheads="1"/>
                </p:cNvSpPr>
                <p:nvPr/>
              </p:nvSpPr>
              <p:spPr bwMode="auto">
                <a:xfrm>
                  <a:off x="1307" y="1980"/>
                  <a:ext cx="233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Geneva" charset="0"/>
                    </a:rPr>
                    <a:t>H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68" name="Oval 8"/>
                <p:cNvSpPr>
                  <a:spLocks noChangeArrowheads="1"/>
                </p:cNvSpPr>
                <p:nvPr/>
              </p:nvSpPr>
              <p:spPr bwMode="auto">
                <a:xfrm>
                  <a:off x="2032" y="2089"/>
                  <a:ext cx="146" cy="149"/>
                </a:xfrm>
                <a:prstGeom prst="ellipse">
                  <a:avLst/>
                </a:prstGeom>
                <a:solidFill>
                  <a:srgbClr val="FF00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69" name="Rectangle 9"/>
                <p:cNvSpPr>
                  <a:spLocks noChangeArrowheads="1"/>
                </p:cNvSpPr>
                <p:nvPr/>
              </p:nvSpPr>
              <p:spPr bwMode="auto">
                <a:xfrm>
                  <a:off x="3634" y="1980"/>
                  <a:ext cx="233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Geneva" charset="0"/>
                    </a:rPr>
                    <a:t>H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72" name="Rectangle 12"/>
                <p:cNvSpPr>
                  <a:spLocks noChangeArrowheads="1"/>
                </p:cNvSpPr>
                <p:nvPr/>
              </p:nvSpPr>
              <p:spPr bwMode="auto">
                <a:xfrm>
                  <a:off x="4267" y="1980"/>
                  <a:ext cx="323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Geneva" charset="0"/>
                    </a:rPr>
                    <a:t>Cl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73" name="Rectangle 13"/>
                <p:cNvSpPr>
                  <a:spLocks noChangeArrowheads="1"/>
                </p:cNvSpPr>
                <p:nvPr/>
              </p:nvSpPr>
              <p:spPr bwMode="auto">
                <a:xfrm>
                  <a:off x="4346" y="1874"/>
                  <a:ext cx="7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74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9" y="2032"/>
                  <a:ext cx="3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75" name="Rectangle 15"/>
                <p:cNvSpPr>
                  <a:spLocks noChangeArrowheads="1"/>
                </p:cNvSpPr>
                <p:nvPr/>
              </p:nvSpPr>
              <p:spPr bwMode="auto">
                <a:xfrm>
                  <a:off x="4609" y="2172"/>
                  <a:ext cx="3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76" name="Rectangle 16"/>
                <p:cNvSpPr>
                  <a:spLocks noChangeArrowheads="1"/>
                </p:cNvSpPr>
                <p:nvPr/>
              </p:nvSpPr>
              <p:spPr bwMode="auto">
                <a:xfrm>
                  <a:off x="4354" y="2347"/>
                  <a:ext cx="7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77" name="Rectangle 17"/>
                <p:cNvSpPr>
                  <a:spLocks noChangeArrowheads="1"/>
                </p:cNvSpPr>
                <p:nvPr/>
              </p:nvSpPr>
              <p:spPr bwMode="auto">
                <a:xfrm>
                  <a:off x="1588" y="1971"/>
                  <a:ext cx="90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000">
                      <a:solidFill>
                        <a:srgbClr val="000000"/>
                      </a:solidFill>
                      <a:latin typeface="Geneva" charset="0"/>
                    </a:rPr>
                    <a:t> 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8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0" y="1866"/>
                  <a:ext cx="7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81" name="Rectangle 21"/>
                <p:cNvSpPr>
                  <a:spLocks noChangeArrowheads="1"/>
                </p:cNvSpPr>
                <p:nvPr/>
              </p:nvSpPr>
              <p:spPr bwMode="auto">
                <a:xfrm>
                  <a:off x="2563" y="2023"/>
                  <a:ext cx="3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82" name="Rectangle 22"/>
                <p:cNvSpPr>
                  <a:spLocks noChangeArrowheads="1"/>
                </p:cNvSpPr>
                <p:nvPr/>
              </p:nvSpPr>
              <p:spPr bwMode="auto">
                <a:xfrm>
                  <a:off x="2563" y="2163"/>
                  <a:ext cx="3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83" name="Rectangle 23"/>
                <p:cNvSpPr>
                  <a:spLocks noChangeArrowheads="1"/>
                </p:cNvSpPr>
                <p:nvPr/>
              </p:nvSpPr>
              <p:spPr bwMode="auto">
                <a:xfrm>
                  <a:off x="2308" y="2338"/>
                  <a:ext cx="7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0">
                      <a:solidFill>
                        <a:srgbClr val="FF0000"/>
                      </a:solidFill>
                      <a:latin typeface="Geneva" charset="0"/>
                    </a:rPr>
                    <a:t>••</a:t>
                  </a:r>
                  <a:endPara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973" y="2028"/>
                  <a:ext cx="149" cy="149"/>
                </a:xfrm>
                <a:prstGeom prst="ellipse">
                  <a:avLst/>
                </a:prstGeom>
                <a:solidFill>
                  <a:srgbClr val="0033F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85" name="Oval 25"/>
                <p:cNvSpPr>
                  <a:spLocks noChangeArrowheads="1"/>
                </p:cNvSpPr>
                <p:nvPr/>
              </p:nvSpPr>
              <p:spPr bwMode="auto">
                <a:xfrm>
                  <a:off x="3991" y="2203"/>
                  <a:ext cx="149" cy="149"/>
                </a:xfrm>
                <a:prstGeom prst="ellipse">
                  <a:avLst/>
                </a:prstGeom>
                <a:solidFill>
                  <a:srgbClr val="FF00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86" name="Arc 26"/>
                <p:cNvSpPr>
                  <a:spLocks/>
                </p:cNvSpPr>
                <p:nvPr/>
              </p:nvSpPr>
              <p:spPr bwMode="auto">
                <a:xfrm>
                  <a:off x="3271" y="2105"/>
                  <a:ext cx="158" cy="108"/>
                </a:xfrm>
                <a:custGeom>
                  <a:avLst/>
                  <a:gdLst>
                    <a:gd name="G0" fmla="+- 21600 0 0"/>
                    <a:gd name="G1" fmla="+- 7545 0 0"/>
                    <a:gd name="G2" fmla="+- 21600 0 0"/>
                    <a:gd name="T0" fmla="*/ 1272 w 21600"/>
                    <a:gd name="T1" fmla="*/ 14847 h 14847"/>
                    <a:gd name="T2" fmla="*/ 1361 w 21600"/>
                    <a:gd name="T3" fmla="*/ 0 h 14847"/>
                    <a:gd name="T4" fmla="*/ 21600 w 21600"/>
                    <a:gd name="T5" fmla="*/ 7545 h 14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4847" fill="none" extrusionOk="0">
                      <a:moveTo>
                        <a:pt x="1271" y="14847"/>
                      </a:moveTo>
                      <a:cubicBezTo>
                        <a:pt x="430" y="12504"/>
                        <a:pt x="0" y="10034"/>
                        <a:pt x="0" y="7545"/>
                      </a:cubicBezTo>
                      <a:cubicBezTo>
                        <a:pt x="-1" y="4968"/>
                        <a:pt x="460" y="2413"/>
                        <a:pt x="1360" y="-1"/>
                      </a:cubicBezTo>
                    </a:path>
                    <a:path w="21600" h="14847" stroke="0" extrusionOk="0">
                      <a:moveTo>
                        <a:pt x="1271" y="14847"/>
                      </a:moveTo>
                      <a:cubicBezTo>
                        <a:pt x="430" y="12504"/>
                        <a:pt x="0" y="10034"/>
                        <a:pt x="0" y="7545"/>
                      </a:cubicBezTo>
                      <a:cubicBezTo>
                        <a:pt x="-1" y="4968"/>
                        <a:pt x="460" y="2413"/>
                        <a:pt x="1360" y="-1"/>
                      </a:cubicBezTo>
                      <a:lnTo>
                        <a:pt x="21600" y="75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87" name="Line 27"/>
                <p:cNvSpPr>
                  <a:spLocks noChangeShapeType="1"/>
                </p:cNvSpPr>
                <p:nvPr/>
              </p:nvSpPr>
              <p:spPr bwMode="auto">
                <a:xfrm>
                  <a:off x="2884" y="2151"/>
                  <a:ext cx="387" cy="1"/>
                </a:xfrm>
                <a:prstGeom prst="line">
                  <a:avLst/>
                </a:pr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388" name="Rectangle 28"/>
              <p:cNvSpPr>
                <a:spLocks noChangeArrowheads="1"/>
              </p:cNvSpPr>
              <p:nvPr/>
            </p:nvSpPr>
            <p:spPr bwMode="auto">
              <a:xfrm>
                <a:off x="1790" y="2050"/>
                <a:ext cx="127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en-US" sz="2700" b="0">
                    <a:solidFill>
                      <a:srgbClr val="000000"/>
                    </a:solidFill>
                    <a:latin typeface="Geneva" charset="0"/>
                  </a:rPr>
                  <a:t>+</a:t>
                </a:r>
                <a:endPara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475288" y="3146425"/>
            <a:ext cx="584200" cy="582613"/>
            <a:chOff x="2226" y="2676"/>
            <a:chExt cx="368" cy="367"/>
          </a:xfrm>
        </p:grpSpPr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2226" y="2676"/>
              <a:ext cx="368" cy="367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90" name="Arc 30"/>
            <p:cNvSpPr>
              <a:spLocks/>
            </p:cNvSpPr>
            <p:nvPr/>
          </p:nvSpPr>
          <p:spPr bwMode="auto">
            <a:xfrm>
              <a:off x="2356" y="2702"/>
              <a:ext cx="108" cy="158"/>
            </a:xfrm>
            <a:custGeom>
              <a:avLst/>
              <a:gdLst>
                <a:gd name="G0" fmla="+- 7403 0 0"/>
                <a:gd name="G1" fmla="+- 0 0 0"/>
                <a:gd name="G2" fmla="+- 21600 0 0"/>
                <a:gd name="T0" fmla="*/ 14806 w 14806"/>
                <a:gd name="T1" fmla="*/ 20291 h 21600"/>
                <a:gd name="T2" fmla="*/ 0 w 14806"/>
                <a:gd name="T3" fmla="*/ 20291 h 21600"/>
                <a:gd name="T4" fmla="*/ 7403 w 148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06" h="21600" fill="none" extrusionOk="0">
                  <a:moveTo>
                    <a:pt x="14806" y="20291"/>
                  </a:moveTo>
                  <a:cubicBezTo>
                    <a:pt x="12433" y="21157"/>
                    <a:pt x="9928" y="21599"/>
                    <a:pt x="7403" y="21600"/>
                  </a:cubicBezTo>
                  <a:cubicBezTo>
                    <a:pt x="4877" y="21600"/>
                    <a:pt x="2372" y="21157"/>
                    <a:pt x="-1" y="20291"/>
                  </a:cubicBezTo>
                </a:path>
                <a:path w="14806" h="21600" stroke="0" extrusionOk="0">
                  <a:moveTo>
                    <a:pt x="14806" y="20291"/>
                  </a:moveTo>
                  <a:cubicBezTo>
                    <a:pt x="12433" y="21157"/>
                    <a:pt x="9928" y="21599"/>
                    <a:pt x="7403" y="21600"/>
                  </a:cubicBezTo>
                  <a:cubicBezTo>
                    <a:pt x="4877" y="21600"/>
                    <a:pt x="2372" y="21157"/>
                    <a:pt x="-1" y="20291"/>
                  </a:cubicBezTo>
                  <a:lnTo>
                    <a:pt x="74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2401" y="2842"/>
              <a:ext cx="1" cy="1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976939" y="3160713"/>
            <a:ext cx="1839912" cy="555625"/>
            <a:chOff x="2542" y="2685"/>
            <a:chExt cx="1159" cy="350"/>
          </a:xfrm>
        </p:grpSpPr>
        <p:grpSp>
          <p:nvGrpSpPr>
            <p:cNvPr id="10256" name="Group 35"/>
            <p:cNvGrpSpPr>
              <a:grpSpLocks/>
            </p:cNvGrpSpPr>
            <p:nvPr/>
          </p:nvGrpSpPr>
          <p:grpSpPr bwMode="auto">
            <a:xfrm>
              <a:off x="2542" y="2685"/>
              <a:ext cx="1159" cy="332"/>
              <a:chOff x="2542" y="2685"/>
              <a:chExt cx="1159" cy="332"/>
            </a:xfrm>
          </p:grpSpPr>
          <p:sp>
            <p:nvSpPr>
              <p:cNvPr id="15392" name="Freeform 32"/>
              <p:cNvSpPr>
                <a:spLocks/>
              </p:cNvSpPr>
              <p:nvPr/>
            </p:nvSpPr>
            <p:spPr bwMode="auto">
              <a:xfrm>
                <a:off x="2542" y="2685"/>
                <a:ext cx="1159" cy="332"/>
              </a:xfrm>
              <a:custGeom>
                <a:avLst/>
                <a:gdLst/>
                <a:ahLst/>
                <a:cxnLst>
                  <a:cxn ang="0">
                    <a:pos x="579" y="166"/>
                  </a:cxn>
                  <a:cxn ang="0">
                    <a:pos x="588" y="201"/>
                  </a:cxn>
                  <a:cxn ang="0">
                    <a:pos x="632" y="227"/>
                  </a:cxn>
                  <a:cxn ang="0">
                    <a:pos x="772" y="297"/>
                  </a:cxn>
                  <a:cxn ang="0">
                    <a:pos x="939" y="332"/>
                  </a:cxn>
                  <a:cxn ang="0">
                    <a:pos x="1062" y="323"/>
                  </a:cxn>
                  <a:cxn ang="0">
                    <a:pos x="1106" y="306"/>
                  </a:cxn>
                  <a:cxn ang="0">
                    <a:pos x="1132" y="271"/>
                  </a:cxn>
                  <a:cxn ang="0">
                    <a:pos x="1150" y="227"/>
                  </a:cxn>
                  <a:cxn ang="0">
                    <a:pos x="1159" y="166"/>
                  </a:cxn>
                  <a:cxn ang="0">
                    <a:pos x="1150" y="105"/>
                  </a:cxn>
                  <a:cxn ang="0">
                    <a:pos x="1132" y="61"/>
                  </a:cxn>
                  <a:cxn ang="0">
                    <a:pos x="1106" y="26"/>
                  </a:cxn>
                  <a:cxn ang="0">
                    <a:pos x="1062" y="8"/>
                  </a:cxn>
                  <a:cxn ang="0">
                    <a:pos x="939" y="0"/>
                  </a:cxn>
                  <a:cxn ang="0">
                    <a:pos x="772" y="35"/>
                  </a:cxn>
                  <a:cxn ang="0">
                    <a:pos x="632" y="105"/>
                  </a:cxn>
                  <a:cxn ang="0">
                    <a:pos x="588" y="131"/>
                  </a:cxn>
                  <a:cxn ang="0">
                    <a:pos x="579" y="166"/>
                  </a:cxn>
                  <a:cxn ang="0">
                    <a:pos x="570" y="131"/>
                  </a:cxn>
                  <a:cxn ang="0">
                    <a:pos x="535" y="105"/>
                  </a:cxn>
                  <a:cxn ang="0">
                    <a:pos x="386" y="35"/>
                  </a:cxn>
                  <a:cxn ang="0">
                    <a:pos x="219" y="0"/>
                  </a:cxn>
                  <a:cxn ang="0">
                    <a:pos x="96" y="8"/>
                  </a:cxn>
                  <a:cxn ang="0">
                    <a:pos x="52" y="26"/>
                  </a:cxn>
                  <a:cxn ang="0">
                    <a:pos x="26" y="61"/>
                  </a:cxn>
                  <a:cxn ang="0">
                    <a:pos x="8" y="105"/>
                  </a:cxn>
                  <a:cxn ang="0">
                    <a:pos x="0" y="166"/>
                  </a:cxn>
                  <a:cxn ang="0">
                    <a:pos x="8" y="227"/>
                  </a:cxn>
                  <a:cxn ang="0">
                    <a:pos x="26" y="271"/>
                  </a:cxn>
                  <a:cxn ang="0">
                    <a:pos x="52" y="306"/>
                  </a:cxn>
                  <a:cxn ang="0">
                    <a:pos x="96" y="323"/>
                  </a:cxn>
                  <a:cxn ang="0">
                    <a:pos x="219" y="332"/>
                  </a:cxn>
                  <a:cxn ang="0">
                    <a:pos x="386" y="297"/>
                  </a:cxn>
                  <a:cxn ang="0">
                    <a:pos x="535" y="227"/>
                  </a:cxn>
                  <a:cxn ang="0">
                    <a:pos x="570" y="201"/>
                  </a:cxn>
                  <a:cxn ang="0">
                    <a:pos x="579" y="166"/>
                  </a:cxn>
                </a:cxnLst>
                <a:rect l="0" t="0" r="r" b="b"/>
                <a:pathLst>
                  <a:path w="1159" h="332">
                    <a:moveTo>
                      <a:pt x="579" y="166"/>
                    </a:moveTo>
                    <a:lnTo>
                      <a:pt x="588" y="201"/>
                    </a:lnTo>
                    <a:lnTo>
                      <a:pt x="632" y="227"/>
                    </a:lnTo>
                    <a:lnTo>
                      <a:pt x="772" y="297"/>
                    </a:lnTo>
                    <a:lnTo>
                      <a:pt x="939" y="332"/>
                    </a:lnTo>
                    <a:lnTo>
                      <a:pt x="1062" y="323"/>
                    </a:lnTo>
                    <a:lnTo>
                      <a:pt x="1106" y="306"/>
                    </a:lnTo>
                    <a:lnTo>
                      <a:pt x="1132" y="271"/>
                    </a:lnTo>
                    <a:lnTo>
                      <a:pt x="1150" y="227"/>
                    </a:lnTo>
                    <a:lnTo>
                      <a:pt x="1159" y="166"/>
                    </a:lnTo>
                    <a:lnTo>
                      <a:pt x="1150" y="105"/>
                    </a:lnTo>
                    <a:lnTo>
                      <a:pt x="1132" y="61"/>
                    </a:lnTo>
                    <a:lnTo>
                      <a:pt x="1106" y="26"/>
                    </a:lnTo>
                    <a:lnTo>
                      <a:pt x="1062" y="8"/>
                    </a:lnTo>
                    <a:lnTo>
                      <a:pt x="939" y="0"/>
                    </a:lnTo>
                    <a:lnTo>
                      <a:pt x="772" y="35"/>
                    </a:lnTo>
                    <a:lnTo>
                      <a:pt x="632" y="105"/>
                    </a:lnTo>
                    <a:lnTo>
                      <a:pt x="588" y="131"/>
                    </a:lnTo>
                    <a:lnTo>
                      <a:pt x="579" y="166"/>
                    </a:lnTo>
                    <a:lnTo>
                      <a:pt x="570" y="131"/>
                    </a:lnTo>
                    <a:lnTo>
                      <a:pt x="535" y="105"/>
                    </a:lnTo>
                    <a:lnTo>
                      <a:pt x="386" y="35"/>
                    </a:lnTo>
                    <a:lnTo>
                      <a:pt x="219" y="0"/>
                    </a:lnTo>
                    <a:lnTo>
                      <a:pt x="96" y="8"/>
                    </a:lnTo>
                    <a:lnTo>
                      <a:pt x="52" y="26"/>
                    </a:lnTo>
                    <a:lnTo>
                      <a:pt x="26" y="61"/>
                    </a:lnTo>
                    <a:lnTo>
                      <a:pt x="8" y="105"/>
                    </a:lnTo>
                    <a:lnTo>
                      <a:pt x="0" y="166"/>
                    </a:lnTo>
                    <a:lnTo>
                      <a:pt x="8" y="227"/>
                    </a:lnTo>
                    <a:lnTo>
                      <a:pt x="26" y="271"/>
                    </a:lnTo>
                    <a:lnTo>
                      <a:pt x="52" y="306"/>
                    </a:lnTo>
                    <a:lnTo>
                      <a:pt x="96" y="323"/>
                    </a:lnTo>
                    <a:lnTo>
                      <a:pt x="219" y="332"/>
                    </a:lnTo>
                    <a:lnTo>
                      <a:pt x="386" y="297"/>
                    </a:lnTo>
                    <a:lnTo>
                      <a:pt x="535" y="227"/>
                    </a:lnTo>
                    <a:lnTo>
                      <a:pt x="570" y="201"/>
                    </a:lnTo>
                    <a:lnTo>
                      <a:pt x="579" y="166"/>
                    </a:lnTo>
                    <a:close/>
                  </a:path>
                </a:pathLst>
              </a:custGeom>
              <a:solidFill>
                <a:srgbClr val="EE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auto">
              <a:xfrm>
                <a:off x="3121" y="2685"/>
                <a:ext cx="580" cy="332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9" y="201"/>
                  </a:cxn>
                  <a:cxn ang="0">
                    <a:pos x="53" y="227"/>
                  </a:cxn>
                  <a:cxn ang="0">
                    <a:pos x="193" y="297"/>
                  </a:cxn>
                  <a:cxn ang="0">
                    <a:pos x="360" y="332"/>
                  </a:cxn>
                  <a:cxn ang="0">
                    <a:pos x="483" y="323"/>
                  </a:cxn>
                  <a:cxn ang="0">
                    <a:pos x="527" y="306"/>
                  </a:cxn>
                  <a:cxn ang="0">
                    <a:pos x="553" y="271"/>
                  </a:cxn>
                  <a:cxn ang="0">
                    <a:pos x="571" y="227"/>
                  </a:cxn>
                  <a:cxn ang="0">
                    <a:pos x="580" y="166"/>
                  </a:cxn>
                  <a:cxn ang="0">
                    <a:pos x="571" y="105"/>
                  </a:cxn>
                  <a:cxn ang="0">
                    <a:pos x="553" y="61"/>
                  </a:cxn>
                  <a:cxn ang="0">
                    <a:pos x="527" y="26"/>
                  </a:cxn>
                  <a:cxn ang="0">
                    <a:pos x="483" y="8"/>
                  </a:cxn>
                  <a:cxn ang="0">
                    <a:pos x="360" y="0"/>
                  </a:cxn>
                  <a:cxn ang="0">
                    <a:pos x="193" y="35"/>
                  </a:cxn>
                  <a:cxn ang="0">
                    <a:pos x="53" y="105"/>
                  </a:cxn>
                  <a:cxn ang="0">
                    <a:pos x="9" y="131"/>
                  </a:cxn>
                  <a:cxn ang="0">
                    <a:pos x="0" y="166"/>
                  </a:cxn>
                </a:cxnLst>
                <a:rect l="0" t="0" r="r" b="b"/>
                <a:pathLst>
                  <a:path w="580" h="332">
                    <a:moveTo>
                      <a:pt x="0" y="166"/>
                    </a:moveTo>
                    <a:lnTo>
                      <a:pt x="9" y="201"/>
                    </a:lnTo>
                    <a:lnTo>
                      <a:pt x="53" y="227"/>
                    </a:lnTo>
                    <a:lnTo>
                      <a:pt x="193" y="297"/>
                    </a:lnTo>
                    <a:lnTo>
                      <a:pt x="360" y="332"/>
                    </a:lnTo>
                    <a:lnTo>
                      <a:pt x="483" y="323"/>
                    </a:lnTo>
                    <a:lnTo>
                      <a:pt x="527" y="306"/>
                    </a:lnTo>
                    <a:lnTo>
                      <a:pt x="553" y="271"/>
                    </a:lnTo>
                    <a:lnTo>
                      <a:pt x="571" y="227"/>
                    </a:lnTo>
                    <a:lnTo>
                      <a:pt x="580" y="166"/>
                    </a:lnTo>
                    <a:lnTo>
                      <a:pt x="571" y="105"/>
                    </a:lnTo>
                    <a:lnTo>
                      <a:pt x="553" y="61"/>
                    </a:lnTo>
                    <a:lnTo>
                      <a:pt x="527" y="26"/>
                    </a:lnTo>
                    <a:lnTo>
                      <a:pt x="483" y="8"/>
                    </a:lnTo>
                    <a:lnTo>
                      <a:pt x="360" y="0"/>
                    </a:lnTo>
                    <a:lnTo>
                      <a:pt x="193" y="35"/>
                    </a:lnTo>
                    <a:lnTo>
                      <a:pt x="53" y="105"/>
                    </a:lnTo>
                    <a:lnTo>
                      <a:pt x="9" y="131"/>
                    </a:lnTo>
                    <a:lnTo>
                      <a:pt x="0" y="166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auto">
              <a:xfrm>
                <a:off x="2542" y="2685"/>
                <a:ext cx="1159" cy="332"/>
              </a:xfrm>
              <a:custGeom>
                <a:avLst/>
                <a:gdLst/>
                <a:ahLst/>
                <a:cxnLst>
                  <a:cxn ang="0">
                    <a:pos x="579" y="166"/>
                  </a:cxn>
                  <a:cxn ang="0">
                    <a:pos x="588" y="201"/>
                  </a:cxn>
                  <a:cxn ang="0">
                    <a:pos x="632" y="227"/>
                  </a:cxn>
                  <a:cxn ang="0">
                    <a:pos x="772" y="297"/>
                  </a:cxn>
                  <a:cxn ang="0">
                    <a:pos x="939" y="332"/>
                  </a:cxn>
                  <a:cxn ang="0">
                    <a:pos x="1062" y="323"/>
                  </a:cxn>
                  <a:cxn ang="0">
                    <a:pos x="1106" y="306"/>
                  </a:cxn>
                  <a:cxn ang="0">
                    <a:pos x="1132" y="271"/>
                  </a:cxn>
                  <a:cxn ang="0">
                    <a:pos x="1150" y="227"/>
                  </a:cxn>
                  <a:cxn ang="0">
                    <a:pos x="1159" y="166"/>
                  </a:cxn>
                  <a:cxn ang="0">
                    <a:pos x="1150" y="105"/>
                  </a:cxn>
                  <a:cxn ang="0">
                    <a:pos x="1132" y="61"/>
                  </a:cxn>
                  <a:cxn ang="0">
                    <a:pos x="1106" y="26"/>
                  </a:cxn>
                  <a:cxn ang="0">
                    <a:pos x="1062" y="8"/>
                  </a:cxn>
                  <a:cxn ang="0">
                    <a:pos x="939" y="0"/>
                  </a:cxn>
                  <a:cxn ang="0">
                    <a:pos x="772" y="35"/>
                  </a:cxn>
                  <a:cxn ang="0">
                    <a:pos x="632" y="105"/>
                  </a:cxn>
                  <a:cxn ang="0">
                    <a:pos x="588" y="131"/>
                  </a:cxn>
                  <a:cxn ang="0">
                    <a:pos x="579" y="166"/>
                  </a:cxn>
                  <a:cxn ang="0">
                    <a:pos x="570" y="131"/>
                  </a:cxn>
                  <a:cxn ang="0">
                    <a:pos x="535" y="105"/>
                  </a:cxn>
                  <a:cxn ang="0">
                    <a:pos x="386" y="35"/>
                  </a:cxn>
                  <a:cxn ang="0">
                    <a:pos x="219" y="0"/>
                  </a:cxn>
                  <a:cxn ang="0">
                    <a:pos x="96" y="8"/>
                  </a:cxn>
                  <a:cxn ang="0">
                    <a:pos x="52" y="26"/>
                  </a:cxn>
                  <a:cxn ang="0">
                    <a:pos x="26" y="61"/>
                  </a:cxn>
                  <a:cxn ang="0">
                    <a:pos x="8" y="105"/>
                  </a:cxn>
                  <a:cxn ang="0">
                    <a:pos x="0" y="166"/>
                  </a:cxn>
                  <a:cxn ang="0">
                    <a:pos x="8" y="227"/>
                  </a:cxn>
                  <a:cxn ang="0">
                    <a:pos x="26" y="271"/>
                  </a:cxn>
                  <a:cxn ang="0">
                    <a:pos x="52" y="306"/>
                  </a:cxn>
                  <a:cxn ang="0">
                    <a:pos x="96" y="323"/>
                  </a:cxn>
                  <a:cxn ang="0">
                    <a:pos x="219" y="332"/>
                  </a:cxn>
                  <a:cxn ang="0">
                    <a:pos x="386" y="297"/>
                  </a:cxn>
                  <a:cxn ang="0">
                    <a:pos x="535" y="227"/>
                  </a:cxn>
                  <a:cxn ang="0">
                    <a:pos x="570" y="201"/>
                  </a:cxn>
                  <a:cxn ang="0">
                    <a:pos x="579" y="166"/>
                  </a:cxn>
                </a:cxnLst>
                <a:rect l="0" t="0" r="r" b="b"/>
                <a:pathLst>
                  <a:path w="1159" h="332">
                    <a:moveTo>
                      <a:pt x="579" y="166"/>
                    </a:moveTo>
                    <a:lnTo>
                      <a:pt x="588" y="201"/>
                    </a:lnTo>
                    <a:lnTo>
                      <a:pt x="632" y="227"/>
                    </a:lnTo>
                    <a:lnTo>
                      <a:pt x="772" y="297"/>
                    </a:lnTo>
                    <a:lnTo>
                      <a:pt x="939" y="332"/>
                    </a:lnTo>
                    <a:lnTo>
                      <a:pt x="1062" y="323"/>
                    </a:lnTo>
                    <a:lnTo>
                      <a:pt x="1106" y="306"/>
                    </a:lnTo>
                    <a:lnTo>
                      <a:pt x="1132" y="271"/>
                    </a:lnTo>
                    <a:lnTo>
                      <a:pt x="1150" y="227"/>
                    </a:lnTo>
                    <a:lnTo>
                      <a:pt x="1159" y="166"/>
                    </a:lnTo>
                    <a:lnTo>
                      <a:pt x="1150" y="105"/>
                    </a:lnTo>
                    <a:lnTo>
                      <a:pt x="1132" y="61"/>
                    </a:lnTo>
                    <a:lnTo>
                      <a:pt x="1106" y="26"/>
                    </a:lnTo>
                    <a:lnTo>
                      <a:pt x="1062" y="8"/>
                    </a:lnTo>
                    <a:lnTo>
                      <a:pt x="939" y="0"/>
                    </a:lnTo>
                    <a:lnTo>
                      <a:pt x="772" y="35"/>
                    </a:lnTo>
                    <a:lnTo>
                      <a:pt x="632" y="105"/>
                    </a:lnTo>
                    <a:lnTo>
                      <a:pt x="588" y="131"/>
                    </a:lnTo>
                    <a:lnTo>
                      <a:pt x="579" y="166"/>
                    </a:lnTo>
                    <a:lnTo>
                      <a:pt x="570" y="131"/>
                    </a:lnTo>
                    <a:lnTo>
                      <a:pt x="535" y="105"/>
                    </a:lnTo>
                    <a:lnTo>
                      <a:pt x="386" y="35"/>
                    </a:lnTo>
                    <a:lnTo>
                      <a:pt x="219" y="0"/>
                    </a:lnTo>
                    <a:lnTo>
                      <a:pt x="96" y="8"/>
                    </a:lnTo>
                    <a:lnTo>
                      <a:pt x="52" y="26"/>
                    </a:lnTo>
                    <a:lnTo>
                      <a:pt x="26" y="61"/>
                    </a:lnTo>
                    <a:lnTo>
                      <a:pt x="8" y="105"/>
                    </a:lnTo>
                    <a:lnTo>
                      <a:pt x="0" y="166"/>
                    </a:lnTo>
                    <a:lnTo>
                      <a:pt x="8" y="227"/>
                    </a:lnTo>
                    <a:lnTo>
                      <a:pt x="26" y="271"/>
                    </a:lnTo>
                    <a:lnTo>
                      <a:pt x="52" y="306"/>
                    </a:lnTo>
                    <a:lnTo>
                      <a:pt x="96" y="323"/>
                    </a:lnTo>
                    <a:lnTo>
                      <a:pt x="219" y="332"/>
                    </a:lnTo>
                    <a:lnTo>
                      <a:pt x="386" y="297"/>
                    </a:lnTo>
                    <a:lnTo>
                      <a:pt x="535" y="227"/>
                    </a:lnTo>
                    <a:lnTo>
                      <a:pt x="570" y="201"/>
                    </a:lnTo>
                    <a:lnTo>
                      <a:pt x="579" y="166"/>
                    </a:lnTo>
                    <a:close/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396" name="Arc 36"/>
            <p:cNvSpPr>
              <a:spLocks/>
            </p:cNvSpPr>
            <p:nvPr/>
          </p:nvSpPr>
          <p:spPr bwMode="auto">
            <a:xfrm>
              <a:off x="2681" y="2877"/>
              <a:ext cx="107" cy="158"/>
            </a:xfrm>
            <a:custGeom>
              <a:avLst/>
              <a:gdLst>
                <a:gd name="G0" fmla="+- 7339 0 0"/>
                <a:gd name="G1" fmla="+- 21600 0 0"/>
                <a:gd name="G2" fmla="+- 21600 0 0"/>
                <a:gd name="T0" fmla="*/ 0 w 14678"/>
                <a:gd name="T1" fmla="*/ 1286 h 21600"/>
                <a:gd name="T2" fmla="*/ 14678 w 14678"/>
                <a:gd name="T3" fmla="*/ 1286 h 21600"/>
                <a:gd name="T4" fmla="*/ 7339 w 146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78" h="21600" fill="none" extrusionOk="0">
                  <a:moveTo>
                    <a:pt x="-1" y="1285"/>
                  </a:moveTo>
                  <a:cubicBezTo>
                    <a:pt x="2353" y="434"/>
                    <a:pt x="4836" y="-1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</a:path>
                <a:path w="14678" h="21600" stroke="0" extrusionOk="0">
                  <a:moveTo>
                    <a:pt x="-1" y="1285"/>
                  </a:moveTo>
                  <a:cubicBezTo>
                    <a:pt x="2353" y="434"/>
                    <a:pt x="4836" y="-1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  <a:lnTo>
                    <a:pt x="7339" y="21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2726" y="2693"/>
              <a:ext cx="1" cy="1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4130677" y="3860797"/>
            <a:ext cx="46551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2700">
                <a:solidFill>
                  <a:srgbClr val="000000"/>
                </a:solidFill>
                <a:latin typeface="Geneva" charset="0"/>
              </a:rPr>
              <a:t>Overlap of H (1s) and Cl (2p)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22713" y="4511672"/>
            <a:ext cx="5600699" cy="942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en-US" b="0" dirty="0">
                <a:solidFill>
                  <a:schemeClr val="hlink"/>
                </a:solidFill>
              </a:rPr>
              <a:t>Note that each atom has a </a:t>
            </a:r>
            <a:r>
              <a:rPr lang="en-US" altLang="en-US" b="0" dirty="0" smtClean="0">
                <a:solidFill>
                  <a:schemeClr val="hlink"/>
                </a:solidFill>
              </a:rPr>
              <a:t>single, </a:t>
            </a:r>
            <a:r>
              <a:rPr lang="en-US" altLang="en-US" b="0" dirty="0">
                <a:solidFill>
                  <a:schemeClr val="hlink"/>
                </a:solidFill>
              </a:rPr>
              <a:t>unpaired electron.</a:t>
            </a:r>
            <a:endParaRPr lang="en-US" altLang="en-US" b="0" dirty="0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V="1">
            <a:off x="4913313" y="3470271"/>
            <a:ext cx="1066800" cy="457200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V="1">
            <a:off x="4303713" y="3470271"/>
            <a:ext cx="1752600" cy="381000"/>
          </a:xfrm>
          <a:prstGeom prst="line">
            <a:avLst/>
          </a:prstGeom>
          <a:noFill/>
          <a:ln w="508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V="1">
            <a:off x="4684713" y="3470271"/>
            <a:ext cx="1371600" cy="53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9" grpId="0" animBg="1"/>
      <p:bldP spid="15398" grpId="0" autoUpdateAnimBg="0"/>
      <p:bldP spid="153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-992187" y="-609600"/>
            <a:ext cx="11658600" cy="8534400"/>
          </a:xfrm>
          <a:prstGeom prst="rect">
            <a:avLst/>
          </a:prstGeom>
          <a:solidFill>
            <a:srgbClr val="FFFF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1813" y="1524000"/>
            <a:ext cx="7999412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Valence electrons are distributed as shared or</a:t>
            </a:r>
            <a:r>
              <a:rPr lang="en-US" altLang="en-US" sz="36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BOND PAIRS</a:t>
            </a:r>
            <a:r>
              <a:rPr lang="en-US" alt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unshared or</a:t>
            </a:r>
            <a:r>
              <a:rPr lang="en-US" altLang="en-US" sz="36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LONE PAIRS.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827215" y="3429000"/>
            <a:ext cx="4786312" cy="1854200"/>
          </a:xfrm>
          <a:prstGeom prst="rect">
            <a:avLst/>
          </a:prstGeom>
          <a:solidFill>
            <a:srgbClr val="FCFE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355851" y="3598864"/>
            <a:ext cx="1282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36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484437" y="3598864"/>
            <a:ext cx="1282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3600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23" name="Group 31"/>
          <p:cNvGrpSpPr>
            <a:grpSpLocks/>
          </p:cNvGrpSpPr>
          <p:nvPr/>
        </p:nvGrpSpPr>
        <p:grpSpPr bwMode="auto">
          <a:xfrm>
            <a:off x="3054352" y="3448052"/>
            <a:ext cx="433388" cy="865188"/>
            <a:chOff x="1925" y="2172"/>
            <a:chExt cx="273" cy="545"/>
          </a:xfrm>
        </p:grpSpPr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2164" y="2315"/>
              <a:ext cx="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1200" b="0">
                  <a:solidFill>
                    <a:srgbClr val="FF0000"/>
                  </a:solidFill>
                  <a:latin typeface="Geneva" charset="0"/>
                </a:rPr>
                <a:t>•</a:t>
              </a: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9240" name="Group 30"/>
            <p:cNvGrpSpPr>
              <a:grpSpLocks/>
            </p:cNvGrpSpPr>
            <p:nvPr/>
          </p:nvGrpSpPr>
          <p:grpSpPr bwMode="auto">
            <a:xfrm>
              <a:off x="1925" y="2172"/>
              <a:ext cx="273" cy="545"/>
              <a:chOff x="1925" y="2172"/>
              <a:chExt cx="273" cy="545"/>
            </a:xfrm>
          </p:grpSpPr>
          <p:sp>
            <p:nvSpPr>
              <p:cNvPr id="13325" name="Rectangle 13"/>
              <p:cNvSpPr>
                <a:spLocks noChangeArrowheads="1"/>
              </p:cNvSpPr>
              <p:nvPr/>
            </p:nvSpPr>
            <p:spPr bwMode="auto">
              <a:xfrm>
                <a:off x="1925" y="2172"/>
                <a:ext cx="6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en-US" sz="1200" b="0">
                    <a:solidFill>
                      <a:srgbClr val="FF0000"/>
                    </a:solidFill>
                    <a:latin typeface="Geneva" charset="0"/>
                  </a:rPr>
                  <a:t>••</a:t>
                </a:r>
                <a:endPara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327" name="Rectangle 15"/>
              <p:cNvSpPr>
                <a:spLocks noChangeArrowheads="1"/>
              </p:cNvSpPr>
              <p:nvPr/>
            </p:nvSpPr>
            <p:spPr bwMode="auto">
              <a:xfrm>
                <a:off x="2164" y="2442"/>
                <a:ext cx="3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en-US" sz="1200" b="0">
                    <a:solidFill>
                      <a:srgbClr val="FF0000"/>
                    </a:solidFill>
                    <a:latin typeface="Geneva" charset="0"/>
                  </a:rPr>
                  <a:t>•</a:t>
                </a:r>
                <a:endPara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328" name="Rectangle 16"/>
              <p:cNvSpPr>
                <a:spLocks noChangeArrowheads="1"/>
              </p:cNvSpPr>
              <p:nvPr/>
            </p:nvSpPr>
            <p:spPr bwMode="auto">
              <a:xfrm>
                <a:off x="1933" y="2601"/>
                <a:ext cx="6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en-US" sz="1200" b="0">
                    <a:solidFill>
                      <a:srgbClr val="FF0000"/>
                    </a:solidFill>
                    <a:latin typeface="Geneva" charset="0"/>
                  </a:rPr>
                  <a:t>••</a:t>
                </a:r>
                <a:endPara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9224" name="Group 29"/>
          <p:cNvGrpSpPr>
            <a:grpSpLocks/>
          </p:cNvGrpSpPr>
          <p:nvPr/>
        </p:nvGrpSpPr>
        <p:grpSpPr bwMode="auto">
          <a:xfrm>
            <a:off x="2028825" y="3598866"/>
            <a:ext cx="1373125" cy="554038"/>
            <a:chOff x="1278" y="2267"/>
            <a:chExt cx="866" cy="349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278" y="2267"/>
              <a:ext cx="21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3600">
                  <a:solidFill>
                    <a:srgbClr val="000000"/>
                  </a:solidFill>
                  <a:latin typeface="Geneva" charset="0"/>
                </a:rPr>
                <a:t>H</a:t>
              </a: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853" y="2267"/>
              <a:ext cx="29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3600">
                  <a:solidFill>
                    <a:srgbClr val="000000"/>
                  </a:solidFill>
                  <a:latin typeface="Geneva" charset="0"/>
                </a:rPr>
                <a:t>Cl</a:t>
              </a: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1530" y="2422"/>
              <a:ext cx="267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5" name="Group 27"/>
          <p:cNvGrpSpPr>
            <a:grpSpLocks/>
          </p:cNvGrpSpPr>
          <p:nvPr/>
        </p:nvGrpSpPr>
        <p:grpSpPr bwMode="auto">
          <a:xfrm>
            <a:off x="3568699" y="3984628"/>
            <a:ext cx="2816225" cy="663575"/>
            <a:chOff x="2249" y="2510"/>
            <a:chExt cx="1774" cy="418"/>
          </a:xfrm>
        </p:grpSpPr>
        <p:sp>
          <p:nvSpPr>
            <p:cNvPr id="13330" name="Arc 18"/>
            <p:cNvSpPr>
              <a:spLocks/>
            </p:cNvSpPr>
            <p:nvPr/>
          </p:nvSpPr>
          <p:spPr bwMode="auto">
            <a:xfrm>
              <a:off x="2249" y="2510"/>
              <a:ext cx="141" cy="11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00 w 21200"/>
                <a:gd name="T1" fmla="*/ 4132 h 16948"/>
                <a:gd name="T2" fmla="*/ 13390 w 21200"/>
                <a:gd name="T3" fmla="*/ 16948 h 16948"/>
                <a:gd name="T4" fmla="*/ 0 w 21200"/>
                <a:gd name="T5" fmla="*/ 0 h 16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0" h="16948" fill="none" extrusionOk="0">
                  <a:moveTo>
                    <a:pt x="21201" y="4132"/>
                  </a:moveTo>
                  <a:cubicBezTo>
                    <a:pt x="20213" y="9200"/>
                    <a:pt x="17442" y="13747"/>
                    <a:pt x="13390" y="16948"/>
                  </a:cubicBezTo>
                </a:path>
                <a:path w="21200" h="16948" stroke="0" extrusionOk="0">
                  <a:moveTo>
                    <a:pt x="21201" y="4132"/>
                  </a:moveTo>
                  <a:cubicBezTo>
                    <a:pt x="20213" y="9200"/>
                    <a:pt x="17442" y="13747"/>
                    <a:pt x="13390" y="16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2352" y="2565"/>
              <a:ext cx="383" cy="2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786" y="2695"/>
              <a:ext cx="1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rgbClr val="000000"/>
                  </a:solidFill>
                  <a:latin typeface="Geneva" charset="0"/>
                </a:rPr>
                <a:t>lone pair (LP)</a:t>
              </a: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226" name="Group 26"/>
          <p:cNvGrpSpPr>
            <a:grpSpLocks/>
          </p:cNvGrpSpPr>
          <p:nvPr/>
        </p:nvGrpSpPr>
        <p:grpSpPr bwMode="auto">
          <a:xfrm>
            <a:off x="2003428" y="3921126"/>
            <a:ext cx="1401999" cy="1308100"/>
            <a:chOff x="1262" y="2470"/>
            <a:chExt cx="884" cy="824"/>
          </a:xfrm>
        </p:grpSpPr>
        <p:sp>
          <p:nvSpPr>
            <p:cNvPr id="13332" name="Arc 20"/>
            <p:cNvSpPr>
              <a:spLocks/>
            </p:cNvSpPr>
            <p:nvPr/>
          </p:nvSpPr>
          <p:spPr bwMode="auto">
            <a:xfrm>
              <a:off x="1657" y="2470"/>
              <a:ext cx="96" cy="143"/>
            </a:xfrm>
            <a:custGeom>
              <a:avLst/>
              <a:gdLst>
                <a:gd name="G0" fmla="+- 7395 0 0"/>
                <a:gd name="G1" fmla="+- 0 0 0"/>
                <a:gd name="G2" fmla="+- 21600 0 0"/>
                <a:gd name="T0" fmla="*/ 14521 w 14521"/>
                <a:gd name="T1" fmla="*/ 20390 h 21600"/>
                <a:gd name="T2" fmla="*/ 0 w 14521"/>
                <a:gd name="T3" fmla="*/ 20294 h 21600"/>
                <a:gd name="T4" fmla="*/ 7395 w 1452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21" h="21600" fill="none" extrusionOk="0">
                  <a:moveTo>
                    <a:pt x="14521" y="20390"/>
                  </a:moveTo>
                  <a:cubicBezTo>
                    <a:pt x="12230" y="21191"/>
                    <a:pt x="9821" y="21599"/>
                    <a:pt x="7395" y="21600"/>
                  </a:cubicBezTo>
                  <a:cubicBezTo>
                    <a:pt x="4872" y="21600"/>
                    <a:pt x="2369" y="21158"/>
                    <a:pt x="-1" y="20294"/>
                  </a:cubicBezTo>
                </a:path>
                <a:path w="14521" h="21600" stroke="0" extrusionOk="0">
                  <a:moveTo>
                    <a:pt x="14521" y="20390"/>
                  </a:moveTo>
                  <a:cubicBezTo>
                    <a:pt x="12230" y="21191"/>
                    <a:pt x="9821" y="21599"/>
                    <a:pt x="7395" y="21600"/>
                  </a:cubicBezTo>
                  <a:cubicBezTo>
                    <a:pt x="4872" y="21600"/>
                    <a:pt x="2369" y="21158"/>
                    <a:pt x="-1" y="20294"/>
                  </a:cubicBezTo>
                  <a:lnTo>
                    <a:pt x="73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1698" y="2597"/>
              <a:ext cx="1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1262" y="2831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rgbClr val="000000"/>
                  </a:solidFill>
                  <a:latin typeface="Geneva" charset="0"/>
                </a:rPr>
                <a:t>shared or</a:t>
              </a: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262" y="3061"/>
              <a:ext cx="8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2400">
                  <a:solidFill>
                    <a:srgbClr val="000000"/>
                  </a:solidFill>
                  <a:latin typeface="Geneva" charset="0"/>
                </a:rPr>
                <a:t>bond pair</a:t>
              </a: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922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7" y="2894017"/>
            <a:ext cx="16541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Pairs and Lone Pairs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Covalent Lewis 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13" y="1385793"/>
            <a:ext cx="8912543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Decide on the central atom (never Hydrogen). If there is a choice, the central atom is the least electronegative. 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Draw the Lewis Dot Structures for the individual atoms, making sure to put the central atom in the middle of the structure. 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Form single bonds between the central atom and the surrounding atoms. Each bond takes two electrons. 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Check to make sure that each atom has a full octet (or duet in the case of Hydrogen). 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**If atoms do not have a full octet, make double or triple bonds.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85540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533400"/>
            <a:ext cx="8001000" cy="1143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/>
              <a:t>Now You Try One!</a:t>
            </a:r>
            <a:br>
              <a:rPr lang="en-US" altLang="en-US" b="1" dirty="0" smtClean="0"/>
            </a:br>
            <a:r>
              <a:rPr lang="en-US" altLang="en-US" b="1" dirty="0" smtClean="0"/>
              <a:t>Draw Carbon tetrachloride, CCl</a:t>
            </a:r>
            <a:r>
              <a:rPr lang="en-US" altLang="en-US" b="1" baseline="-25000" dirty="0"/>
              <a:t>4</a:t>
            </a:r>
            <a:endParaRPr lang="en-US" altLang="en-US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8595794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latin typeface="+mn-lt"/>
              </a:rPr>
              <a:t>Now You Try One!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Draw Sulfur Dioxide, SO</a:t>
            </a:r>
            <a:r>
              <a:rPr lang="en-US" altLang="en-US" baseline="-25000" dirty="0" smtClean="0">
                <a:latin typeface="+mn-lt"/>
              </a:rPr>
              <a:t>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Violations of the Octet Rule</a:t>
            </a:r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Usually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occurs with B and elements of higher periods. Common exceptions are: Be, B, P, S, and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Xe</a:t>
            </a:r>
            <a:r>
              <a:rPr lang="en-US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455615" y="3733804"/>
            <a:ext cx="2908300" cy="2638425"/>
            <a:chOff x="782" y="1941"/>
            <a:chExt cx="1833" cy="1662"/>
          </a:xfrm>
        </p:grpSpPr>
        <p:pic>
          <p:nvPicPr>
            <p:cNvPr id="20489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941"/>
              <a:ext cx="1833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1706" y="3150"/>
              <a:ext cx="556" cy="367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BF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7273095" y="2430573"/>
            <a:ext cx="2654300" cy="4191000"/>
            <a:chOff x="3423" y="1320"/>
            <a:chExt cx="1673" cy="2640"/>
          </a:xfrm>
        </p:grpSpPr>
        <p:pic>
          <p:nvPicPr>
            <p:cNvPr id="20487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" y="1320"/>
              <a:ext cx="1673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474" y="3150"/>
              <a:ext cx="542" cy="367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rgbClr val="FAFD00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rgbClr val="FAFD00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rgbClr val="FAFD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AFD00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SF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503614" y="2971802"/>
            <a:ext cx="2971801" cy="310854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Be: 4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B: 6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P: 8 OR 10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S: 8, 10, OR 12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8, 10, OR 12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36FC45F65741897D89EE67D243C0" ma:contentTypeVersion="0" ma:contentTypeDescription="Create a new document." ma:contentTypeScope="" ma:versionID="28499f99aaee19fe406ac52d16ca8d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9e20147964d63ca6e4cbff571545f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23C3B-1A29-4245-9D96-777D6F228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86F02-4DAE-4E39-A5ED-562742D9EF9B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7A6D80-F3F7-4E70-991E-895FAA298B4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917A310-7D7E-432B-AB49-BBFF75EA0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32914</TotalTime>
  <Pages>51</Pages>
  <Words>637</Words>
  <Application>Microsoft Office PowerPoint</Application>
  <PresentationFormat>Custom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Geneva</vt:lpstr>
      <vt:lpstr>Helvetica</vt:lpstr>
      <vt:lpstr>Symbol</vt:lpstr>
      <vt:lpstr>Times New Roman</vt:lpstr>
      <vt:lpstr>Wingdings</vt:lpstr>
      <vt:lpstr>Office Theme</vt:lpstr>
      <vt:lpstr>Chemistry</vt:lpstr>
      <vt:lpstr>Just a Quick Review</vt:lpstr>
      <vt:lpstr>Just a Quick Review</vt:lpstr>
      <vt:lpstr>Covalent Bonds</vt:lpstr>
      <vt:lpstr>Bond Pairs and Lone Pairs</vt:lpstr>
      <vt:lpstr>Drawing Covalent Lewis Dot Structures</vt:lpstr>
      <vt:lpstr>Now You Try One! Draw Carbon tetrachloride, CCl4</vt:lpstr>
      <vt:lpstr>Now You Try One! Draw Sulfur Dioxide, SO2</vt:lpstr>
      <vt:lpstr>Violations of the Octet Rule</vt:lpstr>
      <vt:lpstr>Bond Polarity</vt:lpstr>
      <vt:lpstr>Share out what we learned from HW</vt:lpstr>
      <vt:lpstr>Polarity….exists in two forms</vt:lpstr>
      <vt:lpstr>Bond Polarity</vt:lpstr>
      <vt:lpstr>PowerPoint Presentation</vt:lpstr>
      <vt:lpstr>Electronegativity Difference</vt:lpstr>
      <vt:lpstr>Bond Polarity</vt:lpstr>
      <vt:lpstr>Polarity of Whole Molecule</vt:lpstr>
      <vt:lpstr>Determining if a Molecule is Nonpolar or Polar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chemistrygeek.com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 (short)</dc:title>
  <dc:subject>Chemistry I (High School)</dc:subject>
  <dc:creator>Neil Rapp</dc:creator>
  <cp:keywords>bonds, covalent, ionic, metallic, VSEPR, Lewis structures</cp:keywords>
  <cp:lastModifiedBy>MEGAN KOVACH</cp:lastModifiedBy>
  <cp:revision>310</cp:revision>
  <cp:lastPrinted>2002-08-28T21:29:00Z</cp:lastPrinted>
  <dcterms:created xsi:type="dcterms:W3CDTF">1999-03-19T14:56:56Z</dcterms:created>
  <dcterms:modified xsi:type="dcterms:W3CDTF">2016-09-27T13:36:20Z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