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85" r:id="rId2"/>
    <p:sldId id="284" r:id="rId3"/>
    <p:sldId id="256" r:id="rId4"/>
    <p:sldId id="257" r:id="rId5"/>
    <p:sldId id="258" r:id="rId6"/>
    <p:sldId id="262" r:id="rId7"/>
    <p:sldId id="286" r:id="rId8"/>
    <p:sldId id="287" r:id="rId9"/>
    <p:sldId id="283" r:id="rId10"/>
    <p:sldId id="271" r:id="rId11"/>
    <p:sldId id="272" r:id="rId12"/>
    <p:sldId id="273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0" autoAdjust="0"/>
  </p:normalViewPr>
  <p:slideViewPr>
    <p:cSldViewPr>
      <p:cViewPr varScale="1">
        <p:scale>
          <a:sx n="69" d="100"/>
          <a:sy n="69" d="100"/>
        </p:scale>
        <p:origin x="13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E90DB-0D84-48EC-9E8C-59B8B79A59E8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F5DFE-B245-4A5B-8D31-2A94531AD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F5DFE-B245-4A5B-8D31-2A94531AD1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9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9776-1727-42D8-A673-719C0F07355F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5F76EA54-C090-4032-A8E5-A548B34E9F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9776-1727-42D8-A673-719C0F07355F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EA54-C090-4032-A8E5-A548B34E9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9776-1727-42D8-A673-719C0F07355F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EA54-C090-4032-A8E5-A548B34E9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9776-1727-42D8-A673-719C0F07355F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76EA54-C090-4032-A8E5-A548B34E9F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9776-1727-42D8-A673-719C0F07355F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76EA54-C090-4032-A8E5-A548B34E9F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9776-1727-42D8-A673-719C0F07355F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EA54-C090-4032-A8E5-A548B34E9F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9776-1727-42D8-A673-719C0F07355F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EA54-C090-4032-A8E5-A548B34E9F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9776-1727-42D8-A673-719C0F07355F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EA54-C090-4032-A8E5-A548B34E9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9776-1727-42D8-A673-719C0F07355F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76EA54-C090-4032-A8E5-A548B34E9F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3F9776-1727-42D8-A673-719C0F07355F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76EA54-C090-4032-A8E5-A548B34E9F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9776-1727-42D8-A673-719C0F07355F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EA54-C090-4032-A8E5-A548B34E9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F76EA54-C090-4032-A8E5-A548B34E9F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F3F9776-1727-42D8-A673-719C0F07355F}" type="datetimeFigureOut">
              <a:rPr lang="en-US" smtClean="0"/>
              <a:pPr/>
              <a:t>8/5/2016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RWRmIEHr3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xJG0ir9nDt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239000" cy="5638800"/>
          </a:xfrm>
        </p:spPr>
        <p:txBody>
          <a:bodyPr/>
          <a:lstStyle/>
          <a:p>
            <a:r>
              <a:rPr lang="en-US" dirty="0" smtClean="0"/>
              <a:t>THE SYLLABUS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Rules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Procedures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8458200" cy="2971800"/>
          </a:xfrm>
        </p:spPr>
        <p:txBody>
          <a:bodyPr/>
          <a:lstStyle/>
          <a:p>
            <a:r>
              <a:rPr lang="en-US" sz="6000" dirty="0" smtClean="0"/>
              <a:t>What is the difference between accuracy and precision?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733800"/>
            <a:ext cx="7239000" cy="9906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Can something be both precise and accurate?</a:t>
            </a:r>
          </a:p>
          <a:p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Can something be neither accurate nor precise?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9817"/>
            <a:ext cx="8229600" cy="1066800"/>
          </a:xfrm>
        </p:spPr>
        <p:txBody>
          <a:bodyPr/>
          <a:lstStyle/>
          <a:p>
            <a:r>
              <a:rPr lang="en-US" dirty="0" smtClean="0"/>
              <a:t>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4038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A measurement</a:t>
            </a:r>
            <a:r>
              <a:rPr lang="en-US" dirty="0"/>
              <a:t> </a:t>
            </a:r>
            <a:r>
              <a:rPr lang="en-US" dirty="0" smtClean="0"/>
              <a:t>or calculation as </a:t>
            </a:r>
            <a:r>
              <a:rPr lang="en-US" dirty="0"/>
              <a:t>represented by </a:t>
            </a:r>
            <a:r>
              <a:rPr lang="en-US" dirty="0" smtClean="0"/>
              <a:t>the consistency of results.</a:t>
            </a:r>
          </a:p>
          <a:p>
            <a:endParaRPr lang="en-US" dirty="0"/>
          </a:p>
          <a:p>
            <a:r>
              <a:rPr lang="en-US" dirty="0" smtClean="0"/>
              <a:t>How close together your results are to one another regardless of the actual answer.</a:t>
            </a:r>
            <a:endParaRPr lang="en-US" dirty="0"/>
          </a:p>
        </p:txBody>
      </p:sp>
      <p:pic>
        <p:nvPicPr>
          <p:cNvPr id="4098" name="Picture 2" descr="C:\Users\kbjorge\Dropbox\Photos\Class\P10104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35134" r="18919" b="22933"/>
          <a:stretch/>
        </p:blipFill>
        <p:spPr bwMode="auto">
          <a:xfrm rot="16200000">
            <a:off x="4221958" y="2386661"/>
            <a:ext cx="550068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9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066800"/>
          </a:xfrm>
        </p:spPr>
        <p:txBody>
          <a:bodyPr/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0351"/>
            <a:ext cx="3886200" cy="4325112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degree to which the result of a </a:t>
            </a:r>
            <a:r>
              <a:rPr lang="en-US" dirty="0" smtClean="0"/>
              <a:t>measurement</a:t>
            </a:r>
            <a:r>
              <a:rPr lang="en-US" dirty="0"/>
              <a:t> </a:t>
            </a:r>
            <a:r>
              <a:rPr lang="en-US" dirty="0" smtClean="0"/>
              <a:t>or calculation conforms </a:t>
            </a:r>
            <a:r>
              <a:rPr lang="en-US" dirty="0"/>
              <a:t>to the correct value or a </a:t>
            </a:r>
            <a:r>
              <a:rPr lang="en-US" dirty="0" smtClean="0"/>
              <a:t>standard.</a:t>
            </a:r>
          </a:p>
          <a:p>
            <a:endParaRPr lang="en-US" dirty="0"/>
          </a:p>
          <a:p>
            <a:r>
              <a:rPr lang="en-US" dirty="0" smtClean="0"/>
              <a:t>How close you are to the actual answer.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3078" name="Picture 6" descr="C:\Users\kbjorge\Dropbox\Photos\Class\P10104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0" t="18524" r="14140" b="15974"/>
          <a:stretch/>
        </p:blipFill>
        <p:spPr bwMode="auto">
          <a:xfrm rot="16200000">
            <a:off x="3781008" y="1647408"/>
            <a:ext cx="562058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8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419" y="-952500"/>
            <a:ext cx="7235981" cy="1905000"/>
          </a:xfrm>
        </p:spPr>
        <p:txBody>
          <a:bodyPr/>
          <a:lstStyle/>
          <a:p>
            <a:r>
              <a:rPr lang="en-US" sz="5400" dirty="0" smtClean="0"/>
              <a:t>Taking Measurements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7239000" cy="2438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When taking measurements, you always measure one digit past what you can see.</a:t>
            </a:r>
          </a:p>
          <a:p>
            <a:pPr algn="l"/>
            <a:endParaRPr lang="en-US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This is called the “limit of precision.” </a:t>
            </a:r>
          </a:p>
          <a:p>
            <a:pPr algn="l"/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2" name="Picture 4" descr="http://www.historyguy.com/sportshistory/seattle_seahawks_nfl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51911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myonlineruler.com/rul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00649"/>
            <a:ext cx="7620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6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239000" cy="1143000"/>
          </a:xfrm>
        </p:spPr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32851"/>
            <a:ext cx="3810000" cy="4325112"/>
          </a:xfrm>
        </p:spPr>
        <p:txBody>
          <a:bodyPr/>
          <a:lstStyle/>
          <a:p>
            <a:r>
              <a:rPr lang="en-US" dirty="0" smtClean="0"/>
              <a:t>How would you read the two graduated cylinders to the right?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609600"/>
            <a:ext cx="4305300" cy="579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6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2390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REMEMBER UNITS!!!</a:t>
            </a:r>
            <a:endParaRPr lang="en-US" sz="6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7772400" cy="219551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altLang="en-US" sz="2800" b="1" u="sng" dirty="0"/>
              <a:t>All</a:t>
            </a:r>
            <a:r>
              <a:rPr lang="en-US" altLang="en-US" sz="2800" dirty="0"/>
              <a:t> numbers must be followed by a </a:t>
            </a:r>
            <a:r>
              <a:rPr lang="en-US" altLang="en-US" sz="2800" dirty="0" smtClean="0"/>
              <a:t>unit</a:t>
            </a:r>
          </a:p>
          <a:p>
            <a:pPr algn="ctr"/>
            <a:r>
              <a:rPr lang="en-US" altLang="en-US" sz="2800" dirty="0" smtClean="0"/>
              <a:t>Liters = L </a:t>
            </a:r>
          </a:p>
          <a:p>
            <a:pPr algn="ctr"/>
            <a:r>
              <a:rPr lang="en-US" altLang="en-US" sz="2800" dirty="0" smtClean="0"/>
              <a:t>Milliliters = </a:t>
            </a:r>
            <a:r>
              <a:rPr lang="en-US" altLang="en-US" sz="2800" dirty="0" err="1" smtClean="0"/>
              <a:t>mL</a:t>
            </a:r>
            <a:endParaRPr lang="en-US" altLang="en-US" sz="2800" dirty="0" smtClean="0"/>
          </a:p>
          <a:p>
            <a:pPr algn="ctr"/>
            <a:r>
              <a:rPr lang="en-US" altLang="en-US" sz="2800" dirty="0" smtClean="0"/>
              <a:t>Grams = g</a:t>
            </a:r>
            <a:endParaRPr lang="en-US" altLang="en-US" sz="2800" dirty="0"/>
          </a:p>
          <a:p>
            <a:pPr algn="ctr"/>
            <a:endParaRPr lang="en-US" altLang="en-US" sz="2800" b="1" dirty="0"/>
          </a:p>
          <a:p>
            <a:pPr algn="ctr"/>
            <a:r>
              <a:rPr lang="en-US" altLang="en-US" sz="2800" dirty="0"/>
              <a:t>Naked numbers have no meaning in science!  Thus will </a:t>
            </a:r>
            <a:r>
              <a:rPr lang="en-US" altLang="en-US" sz="2800" dirty="0" smtClean="0"/>
              <a:t>receive no credit</a:t>
            </a:r>
            <a:r>
              <a:rPr lang="en-US" altLang="en-US" sz="2800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Purpose: </a:t>
            </a:r>
            <a:r>
              <a:rPr lang="en-US" dirty="0" smtClean="0"/>
              <a:t>Practice taking measurements and appropriately calculating results.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accent2"/>
                </a:solidFill>
              </a:rPr>
              <a:t>Nuts and Bolts: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Take your time – rushing will </a:t>
            </a:r>
            <a:r>
              <a:rPr lang="en-US" b="1" dirty="0" smtClean="0">
                <a:solidFill>
                  <a:schemeClr val="accent3"/>
                </a:solidFill>
              </a:rPr>
              <a:t>not </a:t>
            </a:r>
            <a:r>
              <a:rPr lang="en-US" dirty="0" smtClean="0">
                <a:solidFill>
                  <a:schemeClr val="tx1"/>
                </a:solidFill>
              </a:rPr>
              <a:t>help you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Work with a partner or alone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Yes, you need to wear goggles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Done? Answer the summary questions on the last page and prepare for your safety quiz!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dirty="0" smtClean="0"/>
              <a:t>Science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Today’s Date:</a:t>
            </a:r>
          </a:p>
          <a:p>
            <a:pPr lvl="1"/>
            <a:r>
              <a:rPr lang="en-US" dirty="0" smtClean="0"/>
              <a:t>Wednesday, 8-19-2015</a:t>
            </a:r>
          </a:p>
          <a:p>
            <a:pPr lvl="1"/>
            <a:endParaRPr lang="en-US" dirty="0"/>
          </a:p>
          <a:p>
            <a:r>
              <a:rPr lang="en-US" dirty="0" smtClean="0"/>
              <a:t>Homework:</a:t>
            </a:r>
          </a:p>
          <a:p>
            <a:pPr lvl="1"/>
            <a:r>
              <a:rPr lang="en-US" dirty="0" smtClean="0"/>
              <a:t>Study for your safety quiz! </a:t>
            </a:r>
          </a:p>
          <a:p>
            <a:pPr lvl="1"/>
            <a:r>
              <a:rPr lang="en-US" dirty="0" smtClean="0"/>
              <a:t>Bring class materials….and a calculator! </a:t>
            </a:r>
          </a:p>
          <a:p>
            <a:pPr lvl="1"/>
            <a:endParaRPr lang="en-US" dirty="0"/>
          </a:p>
          <a:p>
            <a:r>
              <a:rPr lang="en-US" dirty="0" smtClean="0"/>
              <a:t>Note:</a:t>
            </a:r>
          </a:p>
          <a:p>
            <a:pPr lvl="1"/>
            <a:r>
              <a:rPr lang="en-US" dirty="0" smtClean="0"/>
              <a:t>Bring materials Friday to set up science binder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4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496084"/>
            <a:ext cx="7235981" cy="5133316"/>
          </a:xfrm>
        </p:spPr>
        <p:txBody>
          <a:bodyPr/>
          <a:lstStyle/>
          <a:p>
            <a:r>
              <a:rPr lang="en-US" sz="6000" dirty="0" smtClean="0">
                <a:effectLst/>
              </a:rPr>
              <a:t>Learning Targets:</a:t>
            </a:r>
            <a:br>
              <a:rPr lang="en-US" sz="6000" dirty="0" smtClean="0">
                <a:effectLst/>
              </a:rPr>
            </a:br>
            <a:r>
              <a:rPr lang="en-US" sz="6000" dirty="0" smtClean="0">
                <a:effectLst/>
              </a:rPr>
              <a:t/>
            </a:r>
            <a:br>
              <a:rPr lang="en-US" sz="6000" dirty="0" smtClean="0">
                <a:effectLst/>
              </a:rPr>
            </a:br>
            <a:r>
              <a:rPr lang="en-US" sz="6000" dirty="0" smtClean="0">
                <a:effectLst/>
              </a:rPr>
              <a:t/>
            </a:r>
            <a:br>
              <a:rPr lang="en-US" sz="6000" dirty="0" smtClean="0">
                <a:effectLst/>
              </a:rPr>
            </a:br>
            <a:r>
              <a:rPr lang="en-US" sz="6000" dirty="0" smtClean="0">
                <a:effectLst/>
              </a:rPr>
              <a:t/>
            </a:r>
            <a:br>
              <a:rPr lang="en-US" sz="6000" dirty="0" smtClean="0">
                <a:effectLst/>
              </a:rPr>
            </a:br>
            <a:r>
              <a:rPr lang="en-US" sz="6000" dirty="0" smtClean="0">
                <a:effectLst/>
              </a:rPr>
              <a:t/>
            </a:r>
            <a:br>
              <a:rPr lang="en-US" sz="6000" dirty="0" smtClean="0">
                <a:effectLst/>
              </a:rPr>
            </a:br>
            <a:r>
              <a:rPr lang="en-US" sz="6000" dirty="0" smtClean="0">
                <a:effectLst/>
              </a:rPr>
              <a:t/>
            </a:r>
            <a:br>
              <a:rPr lang="en-US" sz="6000" dirty="0" smtClean="0">
                <a:effectLst/>
              </a:rPr>
            </a:br>
            <a:endParaRPr lang="en-US" sz="6000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143000"/>
            <a:ext cx="7543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 CAN describe how to behave safely in lab.</a:t>
            </a:r>
            <a:b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 CAN select the correct measurement tool</a:t>
            </a:r>
          </a:p>
          <a:p>
            <a:pPr marL="457200" indent="-457200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in a lab setting. </a:t>
            </a:r>
            <a:b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 CAN record laboratory measurements</a:t>
            </a:r>
          </a:p>
          <a:p>
            <a:pPr marL="457200" indent="-457200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using the correct number of significant</a:t>
            </a:r>
          </a:p>
          <a:p>
            <a:pPr marL="457200" indent="-457200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digits, utilizing accuracy and precision.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3" y="1267485"/>
            <a:ext cx="3584448" cy="4371315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6"/>
                </a:solidFill>
              </a:rPr>
              <a:t>Safety</a:t>
            </a:r>
            <a:r>
              <a:rPr lang="en-US" sz="6000" dirty="0" smtClean="0">
                <a:solidFill>
                  <a:schemeClr val="accent1"/>
                </a:solidFill>
              </a:rPr>
              <a:t> is our top priority!</a:t>
            </a:r>
            <a:endParaRPr lang="en-US" sz="60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kbjorge\AppData\Local\Microsoft\Windows\Temporary Internet Files\Content.Outlook\4SB6BHH2\phot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t="15935" r="8781" b="16585"/>
          <a:stretch/>
        </p:blipFill>
        <p:spPr bwMode="auto">
          <a:xfrm>
            <a:off x="4191000" y="228600"/>
            <a:ext cx="4814372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4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467600" cy="3048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 will take a safety and syllabus quiz on </a:t>
            </a:r>
            <a:r>
              <a:rPr lang="en-US" sz="3600" b="1" dirty="0" smtClean="0"/>
              <a:t>THURSDAY</a:t>
            </a:r>
          </a:p>
          <a:p>
            <a:pPr lvl="1"/>
            <a:endParaRPr lang="en-US" sz="2800" b="1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239000" cy="1143000"/>
          </a:xfrm>
        </p:spPr>
        <p:txBody>
          <a:bodyPr/>
          <a:lstStyle/>
          <a:p>
            <a:r>
              <a:rPr lang="en-US" dirty="0" smtClean="0"/>
              <a:t>What is safety?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467600" cy="4419600"/>
          </a:xfrm>
        </p:spPr>
        <p:txBody>
          <a:bodyPr/>
          <a:lstStyle/>
          <a:p>
            <a:r>
              <a:rPr lang="en-US" sz="3600" dirty="0" smtClean="0"/>
              <a:t>The best safety video EVER:</a:t>
            </a:r>
          </a:p>
          <a:p>
            <a:pPr lvl="1"/>
            <a:r>
              <a:rPr lang="en-US" sz="2400" dirty="0">
                <a:hlinkClick r:id="rId3"/>
              </a:rPr>
              <a:t>http://www.youtube.com/watch?v=VRWRmIEHr3A</a:t>
            </a:r>
            <a:endParaRPr lang="en-US" sz="2400" dirty="0"/>
          </a:p>
          <a:p>
            <a:pPr lvl="1"/>
            <a:endParaRPr lang="en-US" sz="2400" dirty="0" smtClean="0"/>
          </a:p>
          <a:p>
            <a:r>
              <a:rPr lang="en-US" sz="3600" dirty="0" smtClean="0"/>
              <a:t>Another AMAZING music video for you:</a:t>
            </a:r>
          </a:p>
          <a:p>
            <a:pPr lvl="1"/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www.youtube.com/watch?v=xJG0ir9nDtc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6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2362200"/>
            <a:ext cx="72390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Talk to your neighbor, is there anything you are confused on or need clarification on with Safety rules?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Remember, you are responsible for all of the safety rules while in lab and will be quizzed on this material on Friday!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239000" cy="1143000"/>
          </a:xfrm>
        </p:spPr>
        <p:txBody>
          <a:bodyPr/>
          <a:lstStyle/>
          <a:p>
            <a:r>
              <a:rPr lang="en-US" dirty="0" err="1" smtClean="0"/>
              <a:t>Chem</a:t>
            </a:r>
            <a:r>
              <a:rPr lang="en-US" dirty="0" smtClean="0"/>
              <a:t>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531352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Format is your choice.  Suggestions:</a:t>
            </a:r>
          </a:p>
          <a:p>
            <a:pPr lvl="1"/>
            <a:r>
              <a:rPr lang="en-US" sz="3700" dirty="0" smtClean="0"/>
              <a:t>Do NOT write down everything that is on the board. Include important definitions and practice problems. </a:t>
            </a:r>
          </a:p>
          <a:p>
            <a:pPr lvl="1"/>
            <a:r>
              <a:rPr lang="en-US" sz="3700" dirty="0" smtClean="0"/>
              <a:t>Two </a:t>
            </a:r>
            <a:r>
              <a:rPr lang="en-US" sz="3700" dirty="0" smtClean="0"/>
              <a:t>column notes (Important Ideas on left, details and examples on right)</a:t>
            </a:r>
          </a:p>
          <a:p>
            <a:pPr lvl="1"/>
            <a:r>
              <a:rPr lang="en-US" sz="3700" dirty="0" smtClean="0"/>
              <a:t>Listen and complete practice problems, then review at home tonight (the last step is important!)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37103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143000"/>
          </a:xfrm>
        </p:spPr>
        <p:txBody>
          <a:bodyPr/>
          <a:lstStyle/>
          <a:p>
            <a:r>
              <a:rPr lang="en-US" dirty="0" err="1" smtClean="0"/>
              <a:t>Chem</a:t>
            </a:r>
            <a:r>
              <a:rPr lang="en-US" dirty="0" smtClean="0"/>
              <a:t> Notes No-No’s: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6868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 smtClean="0"/>
              <a:t>The Cell Phone Rule: </a:t>
            </a:r>
          </a:p>
          <a:p>
            <a:pPr lvl="1"/>
            <a:r>
              <a:rPr lang="en-US" sz="3400" dirty="0" smtClean="0"/>
              <a:t>All cell phones may be out, but must be SCREEN DOWN. </a:t>
            </a:r>
          </a:p>
          <a:p>
            <a:pPr lvl="1"/>
            <a:r>
              <a:rPr lang="en-US" sz="3400" dirty="0" smtClean="0"/>
              <a:t>You may listen to music during individual or group work. No Instagram, snapchat, or </a:t>
            </a:r>
            <a:r>
              <a:rPr lang="en-US" sz="3400" dirty="0" err="1" smtClean="0"/>
              <a:t>pokémon</a:t>
            </a:r>
            <a:r>
              <a:rPr lang="en-US" sz="3400" dirty="0" smtClean="0"/>
              <a:t> go. If I can’t catch ‘</a:t>
            </a:r>
            <a:r>
              <a:rPr lang="en-US" sz="3400" dirty="0" err="1" smtClean="0"/>
              <a:t>em</a:t>
            </a:r>
            <a:r>
              <a:rPr lang="en-US" sz="3400" dirty="0" smtClean="0"/>
              <a:t> all, the neither can you. </a:t>
            </a:r>
            <a:endParaRPr lang="en-US" sz="3400" dirty="0"/>
          </a:p>
          <a:p>
            <a:r>
              <a:rPr lang="en-US" sz="4400" dirty="0" smtClean="0"/>
              <a:t>Starting </a:t>
            </a:r>
            <a:r>
              <a:rPr lang="en-US" sz="4400" dirty="0" smtClean="0"/>
              <a:t>homework </a:t>
            </a:r>
          </a:p>
          <a:p>
            <a:pPr lvl="1"/>
            <a:r>
              <a:rPr lang="en-US" sz="3100" dirty="0" smtClean="0"/>
              <a:t>The chances that you practice incorrectly are too high, and practice makes permanent!</a:t>
            </a:r>
          </a:p>
          <a:p>
            <a:r>
              <a:rPr lang="en-US" sz="4400" dirty="0" smtClean="0"/>
              <a:t>Having anything other than your composition notebook/unit packet out. </a:t>
            </a:r>
          </a:p>
          <a:p>
            <a:r>
              <a:rPr lang="en-US" sz="4400" dirty="0" smtClean="0"/>
              <a:t>Completing work for </a:t>
            </a:r>
            <a:r>
              <a:rPr lang="en-US" sz="4400" smtClean="0"/>
              <a:t>other </a:t>
            </a:r>
            <a:r>
              <a:rPr lang="en-US" sz="4400" smtClean="0"/>
              <a:t>classes. </a:t>
            </a:r>
          </a:p>
          <a:p>
            <a:pPr lvl="1"/>
            <a:r>
              <a:rPr lang="en-US" sz="3100" smtClean="0"/>
              <a:t>That’s </a:t>
            </a:r>
            <a:r>
              <a:rPr lang="en-US" sz="3100" dirty="0" smtClean="0"/>
              <a:t>just rude!</a:t>
            </a: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1233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1143000"/>
          </a:xfrm>
        </p:spPr>
        <p:txBody>
          <a:bodyPr/>
          <a:lstStyle/>
          <a:p>
            <a:r>
              <a:rPr lang="en-US" sz="4400" dirty="0" smtClean="0"/>
              <a:t>Unit 1: Measurements in Science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524000"/>
            <a:ext cx="79140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Measurement is one of the most basic foundations of good laboratory technique.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Today, we will be practicing measuring objects and solutions using those techniques in the measurement lab.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929" y="4495800"/>
            <a:ext cx="551247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But first…. What is good technique?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Accuracy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Precision 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5105400"/>
            <a:ext cx="4267200" cy="83099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Talk with your neighbor: what do these two words mean?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377</TotalTime>
  <Words>560</Words>
  <Application>Microsoft Office PowerPoint</Application>
  <PresentationFormat>On-screen Show (4:3)</PresentationFormat>
  <Paragraphs>90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Thermal</vt:lpstr>
      <vt:lpstr>THE SYLLABUS  Rules  Procedures </vt:lpstr>
      <vt:lpstr>Learning Targets:      </vt:lpstr>
      <vt:lpstr>Safety is our top priority!</vt:lpstr>
      <vt:lpstr>Safety Contract</vt:lpstr>
      <vt:lpstr>What is safety?</vt:lpstr>
      <vt:lpstr>Questions?</vt:lpstr>
      <vt:lpstr>Chem Notes</vt:lpstr>
      <vt:lpstr>Chem Notes No-No’s:</vt:lpstr>
      <vt:lpstr>Unit 1: Measurements in Science</vt:lpstr>
      <vt:lpstr>What is the difference between accuracy and precision?</vt:lpstr>
      <vt:lpstr>Precision</vt:lpstr>
      <vt:lpstr>Accuracy</vt:lpstr>
      <vt:lpstr>Taking Measurements</vt:lpstr>
      <vt:lpstr>Examples:</vt:lpstr>
      <vt:lpstr>REMEMBER UNITS!!!</vt:lpstr>
      <vt:lpstr>Measurement Lab</vt:lpstr>
      <vt:lpstr>Science Homework</vt:lpstr>
    </vt:vector>
  </TitlesOfParts>
  <Company>LWSD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is our top priority!</dc:title>
  <dc:creator>Staff</dc:creator>
  <cp:lastModifiedBy>MEGAN KOVACH</cp:lastModifiedBy>
  <cp:revision>46</cp:revision>
  <dcterms:created xsi:type="dcterms:W3CDTF">2013-09-24T20:49:08Z</dcterms:created>
  <dcterms:modified xsi:type="dcterms:W3CDTF">2016-08-05T21:16:47Z</dcterms:modified>
</cp:coreProperties>
</file>