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3" r:id="rId2"/>
    <p:sldId id="271" r:id="rId3"/>
    <p:sldId id="257" r:id="rId4"/>
    <p:sldId id="258" r:id="rId5"/>
    <p:sldId id="274" r:id="rId6"/>
    <p:sldId id="275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934014-447A-45C9-BF15-C0E4C13BAAB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6CAE1B-2F8D-4BF5-98E1-BDA0CF558816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E5848-7611-4E16-9E31-BC20229547F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E5328-0BB3-4019-858B-21EEA44FAA7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D30F0-4BEC-44F2-B452-FCBB3B6EC63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FF156-B7B4-411E-B096-F743BDEC932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7FB8D-27C9-4DCD-A13D-7F5F9E415E9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3926E-1E14-4791-B96E-FFAC624EA83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2F563-4AE8-44F0-A40C-080F80769E25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2880D-1D34-441E-812B-D67EA97A0E18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E36165-2B5A-4C20-8EC6-63863BE528F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DFFAB3-665A-45DA-A5C5-762CA5C11FB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78"/>
            <a:ext cx="8229600" cy="1143000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#4			10-15-2015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1940"/>
            <a:ext cx="8610600" cy="4876800"/>
          </a:xfrm>
          <a:ln w="76200"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</a:t>
            </a:r>
            <a:r>
              <a:rPr lang="en-US" dirty="0" err="1" smtClean="0"/>
              <a:t>electronegativity</a:t>
            </a:r>
            <a:r>
              <a:rPr lang="en-U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range of </a:t>
            </a:r>
            <a:r>
              <a:rPr lang="en-US" dirty="0" err="1" smtClean="0"/>
              <a:t>electronegativities</a:t>
            </a:r>
            <a:r>
              <a:rPr lang="en-US" dirty="0" smtClean="0"/>
              <a:t> for bonds is: 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Ionic _____ to ______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smtClean="0"/>
              <a:t>Polar Covalent ______ to ______</a:t>
            </a:r>
          </a:p>
          <a:p>
            <a:pPr marL="914400" lvl="1" indent="-514350">
              <a:buFont typeface="+mj-lt"/>
              <a:buAutoNum type="alphaLcParenR"/>
            </a:pPr>
            <a:r>
              <a:rPr lang="en-US" dirty="0" err="1" smtClean="0"/>
              <a:t>Nonpolar</a:t>
            </a:r>
            <a:r>
              <a:rPr lang="en-US" dirty="0" smtClean="0"/>
              <a:t> Covalent ______ to 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molecule that is not symmetrical would be classified as what kind of molecule?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and draw the </a:t>
            </a:r>
            <a:r>
              <a:rPr lang="en-US" dirty="0" err="1" smtClean="0"/>
              <a:t>lewis</a:t>
            </a:r>
            <a:r>
              <a:rPr lang="en-US" dirty="0" smtClean="0"/>
              <a:t> structure for SO</a:t>
            </a:r>
            <a:r>
              <a:rPr lang="en-US" baseline="-25000" dirty="0" smtClean="0"/>
              <a:t>2</a:t>
            </a:r>
            <a:r>
              <a:rPr lang="en-US" dirty="0" smtClean="0"/>
              <a:t> and describe the polarity of the bonds and the molecule.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npo0001f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0" b="27003"/>
          <a:stretch>
            <a:fillRect/>
          </a:stretch>
        </p:blipFill>
        <p:spPr bwMode="auto">
          <a:xfrm>
            <a:off x="17463" y="1219200"/>
            <a:ext cx="9120187" cy="352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099" name="Group 40"/>
          <p:cNvGrpSpPr>
            <a:grpSpLocks/>
          </p:cNvGrpSpPr>
          <p:nvPr/>
        </p:nvGrpSpPr>
        <p:grpSpPr bwMode="auto">
          <a:xfrm>
            <a:off x="3467100" y="5257800"/>
            <a:ext cx="2200275" cy="473075"/>
            <a:chOff x="2184" y="3312"/>
            <a:chExt cx="1386" cy="298"/>
          </a:xfrm>
        </p:grpSpPr>
        <p:grpSp>
          <p:nvGrpSpPr>
            <p:cNvPr id="4107" name="Group 4"/>
            <p:cNvGrpSpPr>
              <a:grpSpLocks/>
            </p:cNvGrpSpPr>
            <p:nvPr/>
          </p:nvGrpSpPr>
          <p:grpSpPr bwMode="auto">
            <a:xfrm>
              <a:off x="2184" y="3312"/>
              <a:ext cx="298" cy="297"/>
              <a:chOff x="3212" y="2582"/>
              <a:chExt cx="298" cy="297"/>
            </a:xfrm>
          </p:grpSpPr>
          <p:sp>
            <p:nvSpPr>
              <p:cNvPr id="4122" name="Text Box 5"/>
              <p:cNvSpPr txBox="1">
                <a:spLocks noChangeArrowheads="1"/>
              </p:cNvSpPr>
              <p:nvPr/>
            </p:nvSpPr>
            <p:spPr bwMode="auto">
              <a:xfrm>
                <a:off x="3212" y="2591"/>
                <a:ext cx="2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Cl</a:t>
                </a:r>
              </a:p>
            </p:txBody>
          </p:sp>
          <p:grpSp>
            <p:nvGrpSpPr>
              <p:cNvPr id="4123" name="Group 6"/>
              <p:cNvGrpSpPr>
                <a:grpSpLocks/>
              </p:cNvGrpSpPr>
              <p:nvPr/>
            </p:nvGrpSpPr>
            <p:grpSpPr bwMode="auto">
              <a:xfrm>
                <a:off x="3216" y="2662"/>
                <a:ext cx="48" cy="144"/>
                <a:chOff x="1440" y="2400"/>
                <a:chExt cx="48" cy="144"/>
              </a:xfrm>
            </p:grpSpPr>
            <p:sp>
              <p:nvSpPr>
                <p:cNvPr id="4130" name="Oval 7"/>
                <p:cNvSpPr>
                  <a:spLocks noChangeArrowheads="1"/>
                </p:cNvSpPr>
                <p:nvPr/>
              </p:nvSpPr>
              <p:spPr bwMode="auto">
                <a:xfrm>
                  <a:off x="1440" y="240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31" name="Oval 8"/>
                <p:cNvSpPr>
                  <a:spLocks noChangeArrowheads="1"/>
                </p:cNvSpPr>
                <p:nvPr/>
              </p:nvSpPr>
              <p:spPr bwMode="auto">
                <a:xfrm>
                  <a:off x="1440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124" name="Group 9"/>
              <p:cNvGrpSpPr>
                <a:grpSpLocks/>
              </p:cNvGrpSpPr>
              <p:nvPr/>
            </p:nvGrpSpPr>
            <p:grpSpPr bwMode="auto">
              <a:xfrm rot="5400000">
                <a:off x="3328" y="2534"/>
                <a:ext cx="48" cy="144"/>
                <a:chOff x="1440" y="2400"/>
                <a:chExt cx="48" cy="144"/>
              </a:xfrm>
            </p:grpSpPr>
            <p:sp>
              <p:nvSpPr>
                <p:cNvPr id="4128" name="Oval 10"/>
                <p:cNvSpPr>
                  <a:spLocks noChangeArrowheads="1"/>
                </p:cNvSpPr>
                <p:nvPr/>
              </p:nvSpPr>
              <p:spPr bwMode="auto">
                <a:xfrm>
                  <a:off x="1440" y="240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29" name="Oval 11"/>
                <p:cNvSpPr>
                  <a:spLocks noChangeArrowheads="1"/>
                </p:cNvSpPr>
                <p:nvPr/>
              </p:nvSpPr>
              <p:spPr bwMode="auto">
                <a:xfrm>
                  <a:off x="1440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125" name="Group 12"/>
              <p:cNvGrpSpPr>
                <a:grpSpLocks/>
              </p:cNvGrpSpPr>
              <p:nvPr/>
            </p:nvGrpSpPr>
            <p:grpSpPr bwMode="auto">
              <a:xfrm rot="5400000">
                <a:off x="3328" y="2782"/>
                <a:ext cx="48" cy="144"/>
                <a:chOff x="1440" y="2400"/>
                <a:chExt cx="48" cy="144"/>
              </a:xfrm>
            </p:grpSpPr>
            <p:sp>
              <p:nvSpPr>
                <p:cNvPr id="4126" name="Oval 13"/>
                <p:cNvSpPr>
                  <a:spLocks noChangeArrowheads="1"/>
                </p:cNvSpPr>
                <p:nvPr/>
              </p:nvSpPr>
              <p:spPr bwMode="auto">
                <a:xfrm>
                  <a:off x="1440" y="240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27" name="Oval 14"/>
                <p:cNvSpPr>
                  <a:spLocks noChangeArrowheads="1"/>
                </p:cNvSpPr>
                <p:nvPr/>
              </p:nvSpPr>
              <p:spPr bwMode="auto">
                <a:xfrm>
                  <a:off x="1440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grpSp>
          <p:nvGrpSpPr>
            <p:cNvPr id="4108" name="Group 39"/>
            <p:cNvGrpSpPr>
              <a:grpSpLocks/>
            </p:cNvGrpSpPr>
            <p:nvPr/>
          </p:nvGrpSpPr>
          <p:grpSpPr bwMode="auto">
            <a:xfrm>
              <a:off x="3272" y="3313"/>
              <a:ext cx="298" cy="297"/>
              <a:chOff x="3272" y="3313"/>
              <a:chExt cx="298" cy="297"/>
            </a:xfrm>
          </p:grpSpPr>
          <p:sp>
            <p:nvSpPr>
              <p:cNvPr id="4112" name="Text Box 16"/>
              <p:cNvSpPr txBox="1">
                <a:spLocks noChangeArrowheads="1"/>
              </p:cNvSpPr>
              <p:nvPr/>
            </p:nvSpPr>
            <p:spPr bwMode="auto">
              <a:xfrm>
                <a:off x="3272" y="3322"/>
                <a:ext cx="2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Cl</a:t>
                </a:r>
              </a:p>
            </p:txBody>
          </p:sp>
          <p:grpSp>
            <p:nvGrpSpPr>
              <p:cNvPr id="4113" name="Group 17"/>
              <p:cNvGrpSpPr>
                <a:grpSpLocks/>
              </p:cNvGrpSpPr>
              <p:nvPr/>
            </p:nvGrpSpPr>
            <p:grpSpPr bwMode="auto">
              <a:xfrm>
                <a:off x="3508" y="3393"/>
                <a:ext cx="48" cy="144"/>
                <a:chOff x="1440" y="2400"/>
                <a:chExt cx="48" cy="144"/>
              </a:xfrm>
            </p:grpSpPr>
            <p:sp>
              <p:nvSpPr>
                <p:cNvPr id="4120" name="Oval 18"/>
                <p:cNvSpPr>
                  <a:spLocks noChangeArrowheads="1"/>
                </p:cNvSpPr>
                <p:nvPr/>
              </p:nvSpPr>
              <p:spPr bwMode="auto">
                <a:xfrm>
                  <a:off x="1440" y="240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21" name="Oval 19"/>
                <p:cNvSpPr>
                  <a:spLocks noChangeArrowheads="1"/>
                </p:cNvSpPr>
                <p:nvPr/>
              </p:nvSpPr>
              <p:spPr bwMode="auto">
                <a:xfrm>
                  <a:off x="1440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114" name="Group 20"/>
              <p:cNvGrpSpPr>
                <a:grpSpLocks/>
              </p:cNvGrpSpPr>
              <p:nvPr/>
            </p:nvGrpSpPr>
            <p:grpSpPr bwMode="auto">
              <a:xfrm rot="5400000">
                <a:off x="3388" y="3265"/>
                <a:ext cx="48" cy="144"/>
                <a:chOff x="1440" y="2400"/>
                <a:chExt cx="48" cy="144"/>
              </a:xfrm>
            </p:grpSpPr>
            <p:sp>
              <p:nvSpPr>
                <p:cNvPr id="4118" name="Oval 21"/>
                <p:cNvSpPr>
                  <a:spLocks noChangeArrowheads="1"/>
                </p:cNvSpPr>
                <p:nvPr/>
              </p:nvSpPr>
              <p:spPr bwMode="auto">
                <a:xfrm>
                  <a:off x="1440" y="240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19" name="Oval 22"/>
                <p:cNvSpPr>
                  <a:spLocks noChangeArrowheads="1"/>
                </p:cNvSpPr>
                <p:nvPr/>
              </p:nvSpPr>
              <p:spPr bwMode="auto">
                <a:xfrm>
                  <a:off x="1440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grpSp>
            <p:nvGrpSpPr>
              <p:cNvPr id="4115" name="Group 23"/>
              <p:cNvGrpSpPr>
                <a:grpSpLocks/>
              </p:cNvGrpSpPr>
              <p:nvPr/>
            </p:nvGrpSpPr>
            <p:grpSpPr bwMode="auto">
              <a:xfrm rot="5400000">
                <a:off x="3388" y="3513"/>
                <a:ext cx="48" cy="144"/>
                <a:chOff x="1440" y="2400"/>
                <a:chExt cx="48" cy="144"/>
              </a:xfrm>
            </p:grpSpPr>
            <p:sp>
              <p:nvSpPr>
                <p:cNvPr id="4116" name="Oval 24"/>
                <p:cNvSpPr>
                  <a:spLocks noChangeArrowheads="1"/>
                </p:cNvSpPr>
                <p:nvPr/>
              </p:nvSpPr>
              <p:spPr bwMode="auto">
                <a:xfrm>
                  <a:off x="1440" y="2400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4117" name="Oval 25"/>
                <p:cNvSpPr>
                  <a:spLocks noChangeArrowheads="1"/>
                </p:cNvSpPr>
                <p:nvPr/>
              </p:nvSpPr>
              <p:spPr bwMode="auto">
                <a:xfrm>
                  <a:off x="1440" y="2496"/>
                  <a:ext cx="48" cy="4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</p:grpSp>
        <p:sp>
          <p:nvSpPr>
            <p:cNvPr id="4109" name="Line 26"/>
            <p:cNvSpPr>
              <a:spLocks noChangeShapeType="1"/>
            </p:cNvSpPr>
            <p:nvPr/>
          </p:nvSpPr>
          <p:spPr bwMode="auto">
            <a:xfrm>
              <a:off x="2448" y="3461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10" name="Line 27"/>
            <p:cNvSpPr>
              <a:spLocks noChangeShapeType="1"/>
            </p:cNvSpPr>
            <p:nvPr/>
          </p:nvSpPr>
          <p:spPr bwMode="auto">
            <a:xfrm>
              <a:off x="3019" y="3464"/>
              <a:ext cx="288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11" name="Text Box 28"/>
            <p:cNvSpPr txBox="1">
              <a:spLocks noChangeArrowheads="1"/>
            </p:cNvSpPr>
            <p:nvPr/>
          </p:nvSpPr>
          <p:spPr bwMode="auto">
            <a:xfrm>
              <a:off x="2702" y="3320"/>
              <a:ext cx="3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Be</a:t>
              </a:r>
            </a:p>
          </p:txBody>
        </p:sp>
      </p:grpSp>
      <p:grpSp>
        <p:nvGrpSpPr>
          <p:cNvPr id="11" name="Group 34"/>
          <p:cNvGrpSpPr>
            <a:grpSpLocks/>
          </p:cNvGrpSpPr>
          <p:nvPr/>
        </p:nvGrpSpPr>
        <p:grpSpPr bwMode="auto">
          <a:xfrm>
            <a:off x="2160591" y="5741993"/>
            <a:ext cx="4857756" cy="1008064"/>
            <a:chOff x="1361" y="3617"/>
            <a:chExt cx="3060" cy="635"/>
          </a:xfrm>
        </p:grpSpPr>
        <p:sp>
          <p:nvSpPr>
            <p:cNvPr id="4104" name="Freeform 31"/>
            <p:cNvSpPr>
              <a:spLocks/>
            </p:cNvSpPr>
            <p:nvPr/>
          </p:nvSpPr>
          <p:spPr bwMode="auto">
            <a:xfrm>
              <a:off x="2544" y="3648"/>
              <a:ext cx="240" cy="344"/>
            </a:xfrm>
            <a:custGeom>
              <a:avLst/>
              <a:gdLst>
                <a:gd name="T0" fmla="*/ 240 w 240"/>
                <a:gd name="T1" fmla="*/ 336 h 344"/>
                <a:gd name="T2" fmla="*/ 96 w 240"/>
                <a:gd name="T3" fmla="*/ 288 h 344"/>
                <a:gd name="T4" fmla="*/ 0 w 240"/>
                <a:gd name="T5" fmla="*/ 0 h 344"/>
                <a:gd name="T6" fmla="*/ 0 60000 65536"/>
                <a:gd name="T7" fmla="*/ 0 60000 65536"/>
                <a:gd name="T8" fmla="*/ 0 60000 65536"/>
                <a:gd name="T9" fmla="*/ 0 w 240"/>
                <a:gd name="T10" fmla="*/ 0 h 344"/>
                <a:gd name="T11" fmla="*/ 240 w 24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344">
                  <a:moveTo>
                    <a:pt x="240" y="336"/>
                  </a:moveTo>
                  <a:cubicBezTo>
                    <a:pt x="188" y="340"/>
                    <a:pt x="136" y="344"/>
                    <a:pt x="96" y="288"/>
                  </a:cubicBezTo>
                  <a:cubicBezTo>
                    <a:pt x="56" y="232"/>
                    <a:pt x="16" y="48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5" name="Freeform 32"/>
            <p:cNvSpPr>
              <a:spLocks/>
            </p:cNvSpPr>
            <p:nvPr/>
          </p:nvSpPr>
          <p:spPr bwMode="auto">
            <a:xfrm flipH="1">
              <a:off x="3005" y="3617"/>
              <a:ext cx="240" cy="344"/>
            </a:xfrm>
            <a:custGeom>
              <a:avLst/>
              <a:gdLst>
                <a:gd name="T0" fmla="*/ 240 w 240"/>
                <a:gd name="T1" fmla="*/ 336 h 344"/>
                <a:gd name="T2" fmla="*/ 96 w 240"/>
                <a:gd name="T3" fmla="*/ 288 h 344"/>
                <a:gd name="T4" fmla="*/ 0 w 240"/>
                <a:gd name="T5" fmla="*/ 0 h 344"/>
                <a:gd name="T6" fmla="*/ 0 60000 65536"/>
                <a:gd name="T7" fmla="*/ 0 60000 65536"/>
                <a:gd name="T8" fmla="*/ 0 60000 65536"/>
                <a:gd name="T9" fmla="*/ 0 w 240"/>
                <a:gd name="T10" fmla="*/ 0 h 344"/>
                <a:gd name="T11" fmla="*/ 240 w 240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344">
                  <a:moveTo>
                    <a:pt x="240" y="336"/>
                  </a:moveTo>
                  <a:cubicBezTo>
                    <a:pt x="188" y="340"/>
                    <a:pt x="136" y="344"/>
                    <a:pt x="96" y="288"/>
                  </a:cubicBezTo>
                  <a:cubicBezTo>
                    <a:pt x="56" y="232"/>
                    <a:pt x="16" y="48"/>
                    <a:pt x="0" y="0"/>
                  </a:cubicBezTo>
                </a:path>
              </a:pathLst>
            </a:cu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106" name="Text Box 33"/>
            <p:cNvSpPr txBox="1">
              <a:spLocks noChangeArrowheads="1"/>
            </p:cNvSpPr>
            <p:nvPr/>
          </p:nvSpPr>
          <p:spPr bwMode="auto">
            <a:xfrm>
              <a:off x="1361" y="3961"/>
              <a:ext cx="306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FF0000"/>
                  </a:solidFill>
                  <a:latin typeface="Arial" charset="0"/>
                  <a:cs typeface="Arial" charset="0"/>
                </a:rPr>
                <a:t>2 </a:t>
              </a:r>
              <a:r>
                <a:rPr lang="en-US" altLang="en-US" sz="2400" dirty="0" smtClean="0">
                  <a:solidFill>
                    <a:srgbClr val="FF0000"/>
                  </a:solidFill>
                  <a:latin typeface="Arial" charset="0"/>
                  <a:cs typeface="Arial" charset="0"/>
                </a:rPr>
                <a:t>electron groups on central atom </a:t>
              </a:r>
              <a:endPara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2" name="Group 37"/>
          <p:cNvGrpSpPr>
            <a:grpSpLocks/>
          </p:cNvGrpSpPr>
          <p:nvPr/>
        </p:nvGrpSpPr>
        <p:grpSpPr bwMode="auto">
          <a:xfrm>
            <a:off x="2514600" y="4648200"/>
            <a:ext cx="3948113" cy="1549400"/>
            <a:chOff x="2692" y="-304"/>
            <a:chExt cx="2487" cy="976"/>
          </a:xfrm>
        </p:grpSpPr>
        <p:sp>
          <p:nvSpPr>
            <p:cNvPr id="4102" name="Text Box 35"/>
            <p:cNvSpPr txBox="1">
              <a:spLocks noChangeArrowheads="1"/>
            </p:cNvSpPr>
            <p:nvPr/>
          </p:nvSpPr>
          <p:spPr bwMode="auto">
            <a:xfrm>
              <a:off x="2692" y="-304"/>
              <a:ext cx="24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FF0000"/>
                  </a:solidFill>
                  <a:latin typeface="Arial" charset="0"/>
                  <a:cs typeface="Arial" charset="0"/>
                </a:rPr>
                <a:t>0 lone pairs on central atom</a:t>
              </a:r>
            </a:p>
          </p:txBody>
        </p:sp>
        <p:sp>
          <p:nvSpPr>
            <p:cNvPr id="4103" name="Line 36"/>
            <p:cNvSpPr>
              <a:spLocks noChangeShapeType="1"/>
            </p:cNvSpPr>
            <p:nvPr/>
          </p:nvSpPr>
          <p:spPr bwMode="auto">
            <a:xfrm flipV="1">
              <a:off x="3984" y="336"/>
              <a:ext cx="0" cy="3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5110" y="381000"/>
            <a:ext cx="90588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Example of </a:t>
            </a:r>
            <a:r>
              <a:rPr 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LINEAR</a:t>
            </a: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 Molecular Geometry</a:t>
            </a:r>
          </a:p>
        </p:txBody>
      </p:sp>
    </p:spTree>
    <p:extLst>
      <p:ext uri="{BB962C8B-B14F-4D97-AF65-F5344CB8AC3E}">
        <p14:creationId xmlns:p14="http://schemas.microsoft.com/office/powerpoint/2010/main" val="3015338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1"/>
          <p:cNvSpPr txBox="1">
            <a:spLocks noChangeArrowheads="1"/>
          </p:cNvSpPr>
          <p:nvPr/>
        </p:nvSpPr>
        <p:spPr bwMode="auto">
          <a:xfrm>
            <a:off x="715611" y="454393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Text Box 22"/>
          <p:cNvSpPr txBox="1">
            <a:spLocks noChangeArrowheads="1"/>
          </p:cNvSpPr>
          <p:nvPr/>
        </p:nvSpPr>
        <p:spPr bwMode="auto">
          <a:xfrm>
            <a:off x="2191506" y="4543939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124" name="Text Box 23"/>
          <p:cNvSpPr txBox="1">
            <a:spLocks noChangeArrowheads="1"/>
          </p:cNvSpPr>
          <p:nvPr/>
        </p:nvSpPr>
        <p:spPr bwMode="auto">
          <a:xfrm>
            <a:off x="3934563" y="447043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125" name="Text Box 24"/>
          <p:cNvSpPr txBox="1">
            <a:spLocks noChangeArrowheads="1"/>
          </p:cNvSpPr>
          <p:nvPr/>
        </p:nvSpPr>
        <p:spPr bwMode="auto">
          <a:xfrm>
            <a:off x="5753838" y="4470432"/>
            <a:ext cx="137229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Trigonal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planar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6" name="Text Box 25"/>
          <p:cNvSpPr txBox="1">
            <a:spLocks noChangeArrowheads="1"/>
          </p:cNvSpPr>
          <p:nvPr/>
        </p:nvSpPr>
        <p:spPr bwMode="auto">
          <a:xfrm>
            <a:off x="7833519" y="4713669"/>
            <a:ext cx="90281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Bent 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128" name="Text Box 42"/>
          <p:cNvSpPr txBox="1">
            <a:spLocks noChangeArrowheads="1"/>
          </p:cNvSpPr>
          <p:nvPr/>
        </p:nvSpPr>
        <p:spPr bwMode="auto">
          <a:xfrm>
            <a:off x="3881438" y="65088"/>
            <a:ext cx="1387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VSEPR</a:t>
            </a:r>
          </a:p>
        </p:txBody>
      </p:sp>
      <p:sp>
        <p:nvSpPr>
          <p:cNvPr id="49195" name="Text Box 43"/>
          <p:cNvSpPr txBox="1">
            <a:spLocks noChangeArrowheads="1"/>
          </p:cNvSpPr>
          <p:nvPr/>
        </p:nvSpPr>
        <p:spPr bwMode="auto">
          <a:xfrm>
            <a:off x="754115" y="220382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9196" name="Text Box 44"/>
          <p:cNvSpPr txBox="1">
            <a:spLocks noChangeArrowheads="1"/>
          </p:cNvSpPr>
          <p:nvPr/>
        </p:nvSpPr>
        <p:spPr bwMode="auto">
          <a:xfrm>
            <a:off x="2239685" y="2203824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9197" name="Text Box 45"/>
          <p:cNvSpPr txBox="1">
            <a:spLocks noChangeArrowheads="1"/>
          </p:cNvSpPr>
          <p:nvPr/>
        </p:nvSpPr>
        <p:spPr bwMode="auto">
          <a:xfrm>
            <a:off x="3982743" y="2208289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8" name="Group 50"/>
          <p:cNvGrpSpPr>
            <a:grpSpLocks/>
          </p:cNvGrpSpPr>
          <p:nvPr/>
        </p:nvGrpSpPr>
        <p:grpSpPr bwMode="auto">
          <a:xfrm>
            <a:off x="5443243" y="2025726"/>
            <a:ext cx="1600200" cy="1789113"/>
            <a:chOff x="3408" y="1536"/>
            <a:chExt cx="1008" cy="1127"/>
          </a:xfrm>
        </p:grpSpPr>
        <p:pic>
          <p:nvPicPr>
            <p:cNvPr id="5136" name="Picture 47" descr="npo0001f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2037"/>
              <a:ext cx="864" cy="6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7" name="Text Box 48"/>
            <p:cNvSpPr txBox="1">
              <a:spLocks noChangeArrowheads="1"/>
            </p:cNvSpPr>
            <p:nvPr/>
          </p:nvSpPr>
          <p:spPr bwMode="auto">
            <a:xfrm>
              <a:off x="3408" y="1536"/>
              <a:ext cx="100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trigonal planar</a:t>
              </a:r>
            </a:p>
          </p:txBody>
        </p:sp>
      </p:grpSp>
      <p:grpSp>
        <p:nvGrpSpPr>
          <p:cNvPr id="9" name="Group 51"/>
          <p:cNvGrpSpPr>
            <a:grpSpLocks/>
          </p:cNvGrpSpPr>
          <p:nvPr/>
        </p:nvGrpSpPr>
        <p:grpSpPr bwMode="auto">
          <a:xfrm>
            <a:off x="7373643" y="2025726"/>
            <a:ext cx="1600200" cy="1828800"/>
            <a:chOff x="4624" y="1536"/>
            <a:chExt cx="1008" cy="1152"/>
          </a:xfrm>
        </p:grpSpPr>
        <p:pic>
          <p:nvPicPr>
            <p:cNvPr id="5134" name="Picture 46" descr="npo0001f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52" y="1970"/>
              <a:ext cx="768" cy="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Text Box 49"/>
            <p:cNvSpPr txBox="1">
              <a:spLocks noChangeArrowheads="1"/>
            </p:cNvSpPr>
            <p:nvPr/>
          </p:nvSpPr>
          <p:spPr bwMode="auto">
            <a:xfrm>
              <a:off x="4624" y="1536"/>
              <a:ext cx="100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trigonal planar</a:t>
              </a:r>
            </a:p>
          </p:txBody>
        </p:sp>
      </p:grpSp>
      <p:grpSp>
        <p:nvGrpSpPr>
          <p:cNvPr id="33" name="Group 24"/>
          <p:cNvGrpSpPr>
            <a:grpSpLocks/>
          </p:cNvGrpSpPr>
          <p:nvPr/>
        </p:nvGrpSpPr>
        <p:grpSpPr bwMode="auto">
          <a:xfrm>
            <a:off x="97630" y="804900"/>
            <a:ext cx="8955089" cy="1069975"/>
            <a:chOff x="-187" y="1486"/>
            <a:chExt cx="5641" cy="674"/>
          </a:xfrm>
        </p:grpSpPr>
        <p:grpSp>
          <p:nvGrpSpPr>
            <p:cNvPr id="34" name="Group 19"/>
            <p:cNvGrpSpPr>
              <a:grpSpLocks/>
            </p:cNvGrpSpPr>
            <p:nvPr/>
          </p:nvGrpSpPr>
          <p:grpSpPr bwMode="auto">
            <a:xfrm>
              <a:off x="-187" y="1698"/>
              <a:ext cx="1022" cy="462"/>
              <a:chOff x="-187" y="1698"/>
              <a:chExt cx="1022" cy="462"/>
            </a:xfrm>
          </p:grpSpPr>
          <p:sp>
            <p:nvSpPr>
              <p:cNvPr id="47" name="Text Box 4"/>
              <p:cNvSpPr txBox="1">
                <a:spLocks noChangeArrowheads="1"/>
              </p:cNvSpPr>
              <p:nvPr/>
            </p:nvSpPr>
            <p:spPr bwMode="auto">
              <a:xfrm>
                <a:off x="-187" y="1698"/>
                <a:ext cx="102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of Electron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Groups </a:t>
                </a:r>
                <a:endPara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154" y="216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5" name="Group 20"/>
            <p:cNvGrpSpPr>
              <a:grpSpLocks/>
            </p:cNvGrpSpPr>
            <p:nvPr/>
          </p:nvGrpSpPr>
          <p:grpSpPr bwMode="auto">
            <a:xfrm>
              <a:off x="786" y="1486"/>
              <a:ext cx="1200" cy="674"/>
              <a:chOff x="883" y="1486"/>
              <a:chExt cx="1200" cy="674"/>
            </a:xfrm>
          </p:grpSpPr>
          <p:sp>
            <p:nvSpPr>
              <p:cNvPr id="45" name="Text Box 5"/>
              <p:cNvSpPr txBox="1">
                <a:spLocks noChangeArrowheads="1"/>
              </p:cNvSpPr>
              <p:nvPr/>
            </p:nvSpPr>
            <p:spPr bwMode="auto">
              <a:xfrm>
                <a:off x="883" y="1486"/>
                <a:ext cx="120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of </a:t>
                </a: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Bonding Groups around central atom </a:t>
                </a:r>
                <a:endPara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Line 15"/>
              <p:cNvSpPr>
                <a:spLocks noChangeShapeType="1"/>
              </p:cNvSpPr>
              <p:nvPr/>
            </p:nvSpPr>
            <p:spPr bwMode="auto">
              <a:xfrm>
                <a:off x="984" y="216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6" name="Group 21"/>
            <p:cNvGrpSpPr>
              <a:grpSpLocks/>
            </p:cNvGrpSpPr>
            <p:nvPr/>
          </p:nvGrpSpPr>
          <p:grpSpPr bwMode="auto">
            <a:xfrm>
              <a:off x="1986" y="1517"/>
              <a:ext cx="1056" cy="643"/>
              <a:chOff x="2016" y="1517"/>
              <a:chExt cx="1056" cy="643"/>
            </a:xfrm>
          </p:grpSpPr>
          <p:sp>
            <p:nvSpPr>
              <p:cNvPr id="43" name="Text Box 6"/>
              <p:cNvSpPr txBox="1">
                <a:spLocks noChangeArrowheads="1"/>
              </p:cNvSpPr>
              <p:nvPr/>
            </p:nvSpPr>
            <p:spPr bwMode="auto">
              <a:xfrm>
                <a:off x="2016" y="1517"/>
                <a:ext cx="1056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lone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pairs on central atom</a:t>
                </a: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>
                <a:off x="2112" y="216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7" name="Group 22"/>
            <p:cNvGrpSpPr>
              <a:grpSpLocks/>
            </p:cNvGrpSpPr>
            <p:nvPr/>
          </p:nvGrpSpPr>
          <p:grpSpPr bwMode="auto">
            <a:xfrm>
              <a:off x="3109" y="1709"/>
              <a:ext cx="1461" cy="451"/>
              <a:chOff x="3003" y="1709"/>
              <a:chExt cx="1461" cy="451"/>
            </a:xfrm>
          </p:grpSpPr>
          <p:sp>
            <p:nvSpPr>
              <p:cNvPr id="41" name="Text Box 7"/>
              <p:cNvSpPr txBox="1">
                <a:spLocks noChangeArrowheads="1"/>
              </p:cNvSpPr>
              <p:nvPr/>
            </p:nvSpPr>
            <p:spPr bwMode="auto">
              <a:xfrm>
                <a:off x="3003" y="1709"/>
                <a:ext cx="146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Arrangement of</a:t>
                </a:r>
                <a:r>
                  <a:rPr lang="en-US" altLang="en-US" sz="2000" u="sng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electron pairs</a:t>
                </a:r>
              </a:p>
            </p:txBody>
          </p:sp>
          <p:sp>
            <p:nvSpPr>
              <p:cNvPr id="42" name="Line 17"/>
              <p:cNvSpPr>
                <a:spLocks noChangeShapeType="1"/>
              </p:cNvSpPr>
              <p:nvPr/>
            </p:nvSpPr>
            <p:spPr bwMode="auto">
              <a:xfrm>
                <a:off x="3277" y="2160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8" name="Group 23"/>
            <p:cNvGrpSpPr>
              <a:grpSpLocks/>
            </p:cNvGrpSpPr>
            <p:nvPr/>
          </p:nvGrpSpPr>
          <p:grpSpPr bwMode="auto">
            <a:xfrm>
              <a:off x="4637" y="1709"/>
              <a:ext cx="817" cy="451"/>
              <a:chOff x="4637" y="1709"/>
              <a:chExt cx="817" cy="451"/>
            </a:xfrm>
          </p:grpSpPr>
          <p:sp>
            <p:nvSpPr>
              <p:cNvPr id="39" name="Text Box 8"/>
              <p:cNvSpPr txBox="1">
                <a:spLocks noChangeArrowheads="1"/>
              </p:cNvSpPr>
              <p:nvPr/>
            </p:nvSpPr>
            <p:spPr bwMode="auto">
              <a:xfrm>
                <a:off x="4637" y="1709"/>
                <a:ext cx="81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Molecular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Geometry</a:t>
                </a:r>
              </a:p>
            </p:txBody>
          </p:sp>
          <p:sp>
            <p:nvSpPr>
              <p:cNvPr id="40" name="Line 18"/>
              <p:cNvSpPr>
                <a:spLocks noChangeShapeType="1"/>
              </p:cNvSpPr>
              <p:nvPr/>
            </p:nvSpPr>
            <p:spPr bwMode="auto">
              <a:xfrm>
                <a:off x="4686" y="2160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pic>
        <p:nvPicPr>
          <p:cNvPr id="17414" name="Picture 6" descr="http://images.tutorcircle.com/cms/images/44/so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831" y="5301430"/>
            <a:ext cx="1976812" cy="14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 bwMode="auto">
          <a:xfrm>
            <a:off x="7467600" y="5301430"/>
            <a:ext cx="1508919" cy="146673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77200" y="5573134"/>
            <a:ext cx="207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S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 flipH="1">
            <a:off x="7831937" y="5828419"/>
            <a:ext cx="316752" cy="2308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7865797" y="5879815"/>
            <a:ext cx="316752" cy="23083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flipH="1" flipV="1">
            <a:off x="8389797" y="5874718"/>
            <a:ext cx="256902" cy="22021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500637" y="5943835"/>
            <a:ext cx="25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547949" y="5943833"/>
            <a:ext cx="255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O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28600" y="4343400"/>
            <a:ext cx="8824119" cy="2424768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7580" y="5301430"/>
            <a:ext cx="4478416" cy="12003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Lone pair of electrons repels the electrons in the bond and pushes them down. </a:t>
            </a:r>
          </a:p>
        </p:txBody>
      </p:sp>
    </p:spTree>
    <p:extLst>
      <p:ext uri="{BB962C8B-B14F-4D97-AF65-F5344CB8AC3E}">
        <p14:creationId xmlns:p14="http://schemas.microsoft.com/office/powerpoint/2010/main" val="111403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/>
      <p:bldP spid="5124" grpId="0"/>
      <p:bldP spid="5125" grpId="0"/>
      <p:bldP spid="5126" grpId="0"/>
      <p:bldP spid="49195" grpId="0"/>
      <p:bldP spid="49196" grpId="0"/>
      <p:bldP spid="49197" grpId="0"/>
      <p:bldP spid="2" grpId="0" animBg="1"/>
      <p:bldP spid="3" grpId="0"/>
      <p:bldP spid="11" grpId="0"/>
      <p:bldP spid="73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po0001fc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0" b="19502"/>
          <a:stretch>
            <a:fillRect/>
          </a:stretch>
        </p:blipFill>
        <p:spPr bwMode="auto">
          <a:xfrm>
            <a:off x="0" y="1371600"/>
            <a:ext cx="9120187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5110" y="76200"/>
            <a:ext cx="8601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Example of </a:t>
            </a:r>
            <a:r>
              <a:rPr 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  <a:t>TRIGONAL PLANAR</a:t>
            </a:r>
            <a:br>
              <a:rPr lang="en-US" sz="3600" b="1" dirty="0">
                <a:solidFill>
                  <a:srgbClr val="FF0000"/>
                </a:solidFill>
                <a:latin typeface="Arial" charset="0"/>
                <a:cs typeface="Arial" charset="0"/>
              </a:rPr>
            </a:br>
            <a:r>
              <a:rPr lang="en-US" sz="3600" b="1" dirty="0">
                <a:solidFill>
                  <a:srgbClr val="000000"/>
                </a:solidFill>
                <a:latin typeface="Arial" charset="0"/>
                <a:cs typeface="Arial" charset="0"/>
              </a:rPr>
              <a:t>Molecular Geometry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4600" y="1371600"/>
            <a:ext cx="41148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Formalydehyde</a:t>
            </a:r>
            <a:r>
              <a:rPr lang="en-US" sz="3200" dirty="0" smtClean="0"/>
              <a:t>  (CH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O)</a:t>
            </a:r>
            <a:endParaRPr lang="en-US" sz="3200" dirty="0"/>
          </a:p>
        </p:txBody>
      </p:sp>
      <p:pic>
        <p:nvPicPr>
          <p:cNvPr id="3074" name="Picture 2" descr="Image result for formaldehy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343" y="2968624"/>
            <a:ext cx="2095500" cy="1981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956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38968" y="189253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057400" y="1905000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49700" y="19050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sp>
        <p:nvSpPr>
          <p:cNvPr id="7176" name="Text Box 23"/>
          <p:cNvSpPr txBox="1">
            <a:spLocks noChangeArrowheads="1"/>
          </p:cNvSpPr>
          <p:nvPr/>
        </p:nvSpPr>
        <p:spPr bwMode="auto">
          <a:xfrm>
            <a:off x="3881438" y="65088"/>
            <a:ext cx="13874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800">
                <a:solidFill>
                  <a:srgbClr val="000000"/>
                </a:solidFill>
                <a:latin typeface="Arial" charset="0"/>
                <a:cs typeface="Arial" charset="0"/>
              </a:rPr>
              <a:t>VSEPR</a:t>
            </a:r>
          </a:p>
        </p:txBody>
      </p:sp>
      <p:grpSp>
        <p:nvGrpSpPr>
          <p:cNvPr id="7177" name="Group 39"/>
          <p:cNvGrpSpPr>
            <a:grpSpLocks/>
          </p:cNvGrpSpPr>
          <p:nvPr/>
        </p:nvGrpSpPr>
        <p:grpSpPr bwMode="auto">
          <a:xfrm>
            <a:off x="573996" y="3660776"/>
            <a:ext cx="8515351" cy="869951"/>
            <a:chOff x="397" y="1394"/>
            <a:chExt cx="5364" cy="548"/>
          </a:xfrm>
        </p:grpSpPr>
        <p:sp>
          <p:nvSpPr>
            <p:cNvPr id="7187" name="Text Box 24"/>
            <p:cNvSpPr txBox="1">
              <a:spLocks noChangeArrowheads="1"/>
            </p:cNvSpPr>
            <p:nvPr/>
          </p:nvSpPr>
          <p:spPr bwMode="auto">
            <a:xfrm>
              <a:off x="397" y="1651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4</a:t>
              </a:r>
              <a:endPara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188" name="Text Box 25"/>
            <p:cNvSpPr txBox="1">
              <a:spLocks noChangeArrowheads="1"/>
            </p:cNvSpPr>
            <p:nvPr/>
          </p:nvSpPr>
          <p:spPr bwMode="auto">
            <a:xfrm>
              <a:off x="1296" y="1651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7189" name="Text Box 26"/>
            <p:cNvSpPr txBox="1">
              <a:spLocks noChangeArrowheads="1"/>
            </p:cNvSpPr>
            <p:nvPr/>
          </p:nvSpPr>
          <p:spPr bwMode="auto">
            <a:xfrm>
              <a:off x="2488" y="1651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7190" name="Text Box 29"/>
            <p:cNvSpPr txBox="1">
              <a:spLocks noChangeArrowheads="1"/>
            </p:cNvSpPr>
            <p:nvPr/>
          </p:nvSpPr>
          <p:spPr bwMode="auto">
            <a:xfrm>
              <a:off x="3478" y="1394"/>
              <a:ext cx="112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tetrahedral</a:t>
              </a:r>
              <a:endPara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7191" name="Text Box 32"/>
            <p:cNvSpPr txBox="1">
              <a:spLocks noChangeArrowheads="1"/>
            </p:cNvSpPr>
            <p:nvPr/>
          </p:nvSpPr>
          <p:spPr bwMode="auto">
            <a:xfrm>
              <a:off x="4753" y="1394"/>
              <a:ext cx="100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trigonal </a:t>
              </a:r>
              <a:r>
                <a:rPr lang="en-US" alt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pyramidal</a:t>
              </a:r>
              <a:endPara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72738" name="Text Box 34"/>
          <p:cNvSpPr txBox="1">
            <a:spLocks noChangeArrowheads="1"/>
          </p:cNvSpPr>
          <p:nvPr/>
        </p:nvSpPr>
        <p:spPr bwMode="auto">
          <a:xfrm>
            <a:off x="669654" y="5520442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72739" name="Text Box 35"/>
          <p:cNvSpPr txBox="1">
            <a:spLocks noChangeArrowheads="1"/>
          </p:cNvSpPr>
          <p:nvPr/>
        </p:nvSpPr>
        <p:spPr bwMode="auto">
          <a:xfrm>
            <a:off x="2096816" y="553849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72740" name="Text Box 36"/>
          <p:cNvSpPr txBox="1">
            <a:spLocks noChangeArrowheads="1"/>
          </p:cNvSpPr>
          <p:nvPr/>
        </p:nvSpPr>
        <p:spPr bwMode="auto">
          <a:xfrm>
            <a:off x="3903983" y="5538494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5591225" y="1670935"/>
            <a:ext cx="1752600" cy="1846262"/>
            <a:chOff x="3312" y="2131"/>
            <a:chExt cx="1104" cy="1163"/>
          </a:xfrm>
        </p:grpSpPr>
        <p:sp>
          <p:nvSpPr>
            <p:cNvPr id="7185" name="Text Box 37"/>
            <p:cNvSpPr txBox="1">
              <a:spLocks noChangeArrowheads="1"/>
            </p:cNvSpPr>
            <p:nvPr/>
          </p:nvSpPr>
          <p:spPr bwMode="auto">
            <a:xfrm>
              <a:off x="3312" y="2131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tetrahedral</a:t>
              </a:r>
            </a:p>
          </p:txBody>
        </p:sp>
        <p:pic>
          <p:nvPicPr>
            <p:cNvPr id="7186" name="Picture 40" descr="npo0001f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2448"/>
              <a:ext cx="960" cy="8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7520994" y="1670935"/>
            <a:ext cx="1651000" cy="1976437"/>
            <a:chOff x="4624" y="2131"/>
            <a:chExt cx="1040" cy="1245"/>
          </a:xfrm>
        </p:grpSpPr>
        <p:sp>
          <p:nvSpPr>
            <p:cNvPr id="7183" name="Text Box 38"/>
            <p:cNvSpPr txBox="1">
              <a:spLocks noChangeArrowheads="1"/>
            </p:cNvSpPr>
            <p:nvPr/>
          </p:nvSpPr>
          <p:spPr bwMode="auto">
            <a:xfrm>
              <a:off x="4624" y="2131"/>
              <a:ext cx="10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tetrahedral</a:t>
              </a:r>
            </a:p>
          </p:txBody>
        </p:sp>
        <p:pic>
          <p:nvPicPr>
            <p:cNvPr id="7184" name="Picture 41" descr="npo00020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8" y="2416"/>
              <a:ext cx="954" cy="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1" name="Group 24"/>
          <p:cNvGrpSpPr>
            <a:grpSpLocks/>
          </p:cNvGrpSpPr>
          <p:nvPr/>
        </p:nvGrpSpPr>
        <p:grpSpPr bwMode="auto">
          <a:xfrm>
            <a:off x="119587" y="584200"/>
            <a:ext cx="8955089" cy="1069975"/>
            <a:chOff x="-187" y="1486"/>
            <a:chExt cx="5641" cy="674"/>
          </a:xfrm>
        </p:grpSpPr>
        <p:grpSp>
          <p:nvGrpSpPr>
            <p:cNvPr id="42" name="Group 19"/>
            <p:cNvGrpSpPr>
              <a:grpSpLocks/>
            </p:cNvGrpSpPr>
            <p:nvPr/>
          </p:nvGrpSpPr>
          <p:grpSpPr bwMode="auto">
            <a:xfrm>
              <a:off x="-187" y="1698"/>
              <a:ext cx="1022" cy="462"/>
              <a:chOff x="-187" y="1698"/>
              <a:chExt cx="1022" cy="462"/>
            </a:xfrm>
          </p:grpSpPr>
          <p:sp>
            <p:nvSpPr>
              <p:cNvPr id="55" name="Text Box 4"/>
              <p:cNvSpPr txBox="1">
                <a:spLocks noChangeArrowheads="1"/>
              </p:cNvSpPr>
              <p:nvPr/>
            </p:nvSpPr>
            <p:spPr bwMode="auto">
              <a:xfrm>
                <a:off x="-187" y="1698"/>
                <a:ext cx="1022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of Electron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Groups </a:t>
                </a:r>
                <a:endPara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6" name="Line 14"/>
              <p:cNvSpPr>
                <a:spLocks noChangeShapeType="1"/>
              </p:cNvSpPr>
              <p:nvPr/>
            </p:nvSpPr>
            <p:spPr bwMode="auto">
              <a:xfrm>
                <a:off x="154" y="216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3" name="Group 20"/>
            <p:cNvGrpSpPr>
              <a:grpSpLocks/>
            </p:cNvGrpSpPr>
            <p:nvPr/>
          </p:nvGrpSpPr>
          <p:grpSpPr bwMode="auto">
            <a:xfrm>
              <a:off x="786" y="1486"/>
              <a:ext cx="1200" cy="674"/>
              <a:chOff x="883" y="1486"/>
              <a:chExt cx="1200" cy="674"/>
            </a:xfrm>
          </p:grpSpPr>
          <p:sp>
            <p:nvSpPr>
              <p:cNvPr id="53" name="Text Box 5"/>
              <p:cNvSpPr txBox="1">
                <a:spLocks noChangeArrowheads="1"/>
              </p:cNvSpPr>
              <p:nvPr/>
            </p:nvSpPr>
            <p:spPr bwMode="auto">
              <a:xfrm>
                <a:off x="883" y="1486"/>
                <a:ext cx="120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of </a:t>
                </a: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Bonding Groups around central atom </a:t>
                </a:r>
                <a:endPara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Line 15"/>
              <p:cNvSpPr>
                <a:spLocks noChangeShapeType="1"/>
              </p:cNvSpPr>
              <p:nvPr/>
            </p:nvSpPr>
            <p:spPr bwMode="auto">
              <a:xfrm>
                <a:off x="984" y="216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4" name="Group 21"/>
            <p:cNvGrpSpPr>
              <a:grpSpLocks/>
            </p:cNvGrpSpPr>
            <p:nvPr/>
          </p:nvGrpSpPr>
          <p:grpSpPr bwMode="auto">
            <a:xfrm>
              <a:off x="1986" y="1517"/>
              <a:ext cx="1056" cy="643"/>
              <a:chOff x="2016" y="1517"/>
              <a:chExt cx="1056" cy="643"/>
            </a:xfrm>
          </p:grpSpPr>
          <p:sp>
            <p:nvSpPr>
              <p:cNvPr id="51" name="Text Box 6"/>
              <p:cNvSpPr txBox="1">
                <a:spLocks noChangeArrowheads="1"/>
              </p:cNvSpPr>
              <p:nvPr/>
            </p:nvSpPr>
            <p:spPr bwMode="auto">
              <a:xfrm>
                <a:off x="2016" y="1517"/>
                <a:ext cx="1056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lone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pairs on central atom</a:t>
                </a:r>
              </a:p>
            </p:txBody>
          </p:sp>
          <p:sp>
            <p:nvSpPr>
              <p:cNvPr id="52" name="Line 16"/>
              <p:cNvSpPr>
                <a:spLocks noChangeShapeType="1"/>
              </p:cNvSpPr>
              <p:nvPr/>
            </p:nvSpPr>
            <p:spPr bwMode="auto">
              <a:xfrm>
                <a:off x="2112" y="216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5" name="Group 22"/>
            <p:cNvGrpSpPr>
              <a:grpSpLocks/>
            </p:cNvGrpSpPr>
            <p:nvPr/>
          </p:nvGrpSpPr>
          <p:grpSpPr bwMode="auto">
            <a:xfrm>
              <a:off x="3109" y="1709"/>
              <a:ext cx="1461" cy="451"/>
              <a:chOff x="3003" y="1709"/>
              <a:chExt cx="1461" cy="451"/>
            </a:xfrm>
          </p:grpSpPr>
          <p:sp>
            <p:nvSpPr>
              <p:cNvPr id="49" name="Text Box 7"/>
              <p:cNvSpPr txBox="1">
                <a:spLocks noChangeArrowheads="1"/>
              </p:cNvSpPr>
              <p:nvPr/>
            </p:nvSpPr>
            <p:spPr bwMode="auto">
              <a:xfrm>
                <a:off x="3003" y="1709"/>
                <a:ext cx="146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Arrangement of</a:t>
                </a:r>
                <a:r>
                  <a:rPr lang="en-US" altLang="en-US" sz="2000" u="sng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electron pairs</a:t>
                </a:r>
              </a:p>
            </p:txBody>
          </p:sp>
          <p:sp>
            <p:nvSpPr>
              <p:cNvPr id="50" name="Line 17"/>
              <p:cNvSpPr>
                <a:spLocks noChangeShapeType="1"/>
              </p:cNvSpPr>
              <p:nvPr/>
            </p:nvSpPr>
            <p:spPr bwMode="auto">
              <a:xfrm>
                <a:off x="3277" y="2160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46" name="Group 23"/>
            <p:cNvGrpSpPr>
              <a:grpSpLocks/>
            </p:cNvGrpSpPr>
            <p:nvPr/>
          </p:nvGrpSpPr>
          <p:grpSpPr bwMode="auto">
            <a:xfrm>
              <a:off x="4637" y="1709"/>
              <a:ext cx="817" cy="451"/>
              <a:chOff x="4637" y="1709"/>
              <a:chExt cx="817" cy="451"/>
            </a:xfrm>
          </p:grpSpPr>
          <p:sp>
            <p:nvSpPr>
              <p:cNvPr id="47" name="Text Box 8"/>
              <p:cNvSpPr txBox="1">
                <a:spLocks noChangeArrowheads="1"/>
              </p:cNvSpPr>
              <p:nvPr/>
            </p:nvSpPr>
            <p:spPr bwMode="auto">
              <a:xfrm>
                <a:off x="4637" y="1709"/>
                <a:ext cx="81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Molecular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Geometry</a:t>
                </a:r>
              </a:p>
            </p:txBody>
          </p:sp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>
                <a:off x="4686" y="2160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5508907" y="5507740"/>
            <a:ext cx="177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tetrahedral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7368497" y="5538196"/>
            <a:ext cx="177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bent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8434" name="Picture 2" descr="http://image-cdn1.answerparty.com/e/e8/Ammonia-lone-pair-2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7435" y="4068764"/>
            <a:ext cx="1420944" cy="143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s://figures.boundless.com/30054/full/Lewis%20Dot%20Structure%20for%20Ammoni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147" y="4448378"/>
            <a:ext cx="1449584" cy="1089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8" name="Picture 6" descr="http://t0.gstatic.com/images?q=tbn:ANd9GcSgOF-5lt09URHMdheqRXjL7WVbvoKAzOLbEWL_11jcQI-iqLll:upload.wikimedia.org/wikipedia/commons/thumb/4/42/Water_with_4_single_electrons.svg/220px-Water_with_4_single_electrons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8807" y="5932120"/>
            <a:ext cx="838199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http://t0.gstatic.com/images?q=tbn:ANd9GcSgOF-5lt09URHMdheqRXjL7WVbvoKAzOLbEWL_11jcQI-iqLll:upload.wikimedia.org/wikipedia/commons/thumb/4/42/Water_with_4_single_electrons.svg/220px-Water_with_4_single_electrons.sv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57" y="6000159"/>
            <a:ext cx="838199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672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  <p:bldP spid="72738" grpId="0"/>
      <p:bldP spid="72739" grpId="0"/>
      <p:bldP spid="72740" grpId="0"/>
      <p:bldP spid="59" grpId="0"/>
      <p:bldP spid="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npo00020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00" b="16502"/>
          <a:stretch>
            <a:fillRect/>
          </a:stretch>
        </p:blipFill>
        <p:spPr bwMode="auto">
          <a:xfrm>
            <a:off x="4763" y="307975"/>
            <a:ext cx="9120187" cy="538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906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npo0002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11" t="2" r="29932" b="2368"/>
          <a:stretch>
            <a:fillRect/>
          </a:stretch>
        </p:blipFill>
        <p:spPr bwMode="auto">
          <a:xfrm>
            <a:off x="2924175" y="28575"/>
            <a:ext cx="3314700" cy="68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15"/>
          <p:cNvSpPr>
            <a:spLocks noChangeArrowheads="1"/>
          </p:cNvSpPr>
          <p:nvPr/>
        </p:nvSpPr>
        <p:spPr bwMode="auto">
          <a:xfrm>
            <a:off x="44196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4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npo0002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985" b="116"/>
          <a:stretch>
            <a:fillRect/>
          </a:stretch>
        </p:blipFill>
        <p:spPr bwMode="auto">
          <a:xfrm>
            <a:off x="2362200" y="504825"/>
            <a:ext cx="2695575" cy="656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Rectangle 15"/>
          <p:cNvSpPr>
            <a:spLocks noChangeArrowheads="1"/>
          </p:cNvSpPr>
          <p:nvPr/>
        </p:nvSpPr>
        <p:spPr bwMode="auto">
          <a:xfrm>
            <a:off x="44196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072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8" descr="npo00020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38"/>
          <a:stretch>
            <a:fillRect/>
          </a:stretch>
        </p:blipFill>
        <p:spPr bwMode="auto">
          <a:xfrm>
            <a:off x="1066800" y="152400"/>
            <a:ext cx="7010400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1943100" y="4648200"/>
            <a:ext cx="9144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4419600" y="4648200"/>
            <a:ext cx="9144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6858000" y="4660900"/>
            <a:ext cx="9144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0178" y="5785445"/>
            <a:ext cx="8901113" cy="709613"/>
            <a:chOff x="-68" y="3739"/>
            <a:chExt cx="5607" cy="447"/>
          </a:xfrm>
        </p:grpSpPr>
        <p:sp>
          <p:nvSpPr>
            <p:cNvPr id="10248" name="Text Box 12"/>
            <p:cNvSpPr txBox="1">
              <a:spLocks noChangeArrowheads="1"/>
            </p:cNvSpPr>
            <p:nvPr/>
          </p:nvSpPr>
          <p:spPr bwMode="auto">
            <a:xfrm>
              <a:off x="-68" y="3744"/>
              <a:ext cx="1868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bonding-pair vs. bonding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pair repulsion</a:t>
              </a:r>
            </a:p>
          </p:txBody>
        </p:sp>
        <p:sp>
          <p:nvSpPr>
            <p:cNvPr id="10249" name="Text Box 10"/>
            <p:cNvSpPr txBox="1">
              <a:spLocks noChangeArrowheads="1"/>
            </p:cNvSpPr>
            <p:nvPr/>
          </p:nvSpPr>
          <p:spPr bwMode="auto">
            <a:xfrm>
              <a:off x="3894" y="3739"/>
              <a:ext cx="1645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lone-pair vs. lone pair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repulsion</a:t>
              </a:r>
            </a:p>
          </p:txBody>
        </p:sp>
        <p:sp>
          <p:nvSpPr>
            <p:cNvPr id="10250" name="Text Box 11"/>
            <p:cNvSpPr txBox="1">
              <a:spLocks noChangeArrowheads="1"/>
            </p:cNvSpPr>
            <p:nvPr/>
          </p:nvSpPr>
          <p:spPr bwMode="auto">
            <a:xfrm>
              <a:off x="1983" y="3739"/>
              <a:ext cx="1601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lone-pair vs. bonding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pair repulsion</a:t>
              </a:r>
            </a:p>
          </p:txBody>
        </p:sp>
        <p:sp>
          <p:nvSpPr>
            <p:cNvPr id="10251" name="Text Box 13"/>
            <p:cNvSpPr txBox="1">
              <a:spLocks noChangeArrowheads="1"/>
            </p:cNvSpPr>
            <p:nvPr/>
          </p:nvSpPr>
          <p:spPr bwMode="auto">
            <a:xfrm>
              <a:off x="1728" y="3821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 smtClean="0">
                  <a:solidFill>
                    <a:srgbClr val="000000"/>
                  </a:solidFill>
                  <a:latin typeface="Arial" charset="0"/>
                  <a:cs typeface="Arial" charset="0"/>
                </a:rPr>
                <a:t>&lt;</a:t>
              </a:r>
              <a:endPara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0252" name="Text Box 14"/>
            <p:cNvSpPr txBox="1">
              <a:spLocks noChangeArrowheads="1"/>
            </p:cNvSpPr>
            <p:nvPr/>
          </p:nvSpPr>
          <p:spPr bwMode="auto">
            <a:xfrm>
              <a:off x="3628" y="3821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 dirty="0">
                  <a:solidFill>
                    <a:srgbClr val="000000"/>
                  </a:solidFill>
                  <a:latin typeface="Arial" charset="0"/>
                  <a:cs typeface="Arial" charset="0"/>
                </a:rPr>
                <a:t>&lt;</a:t>
              </a:r>
            </a:p>
          </p:txBody>
        </p:sp>
      </p:grpSp>
      <p:sp>
        <p:nvSpPr>
          <p:cNvPr id="10247" name="Rectangle 15"/>
          <p:cNvSpPr>
            <a:spLocks noChangeArrowheads="1"/>
          </p:cNvSpPr>
          <p:nvPr/>
        </p:nvSpPr>
        <p:spPr bwMode="auto">
          <a:xfrm>
            <a:off x="4419600" y="2514600"/>
            <a:ext cx="381000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24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040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  <p:bldP spid="9222" grpId="0" animBg="1"/>
      <p:bldP spid="92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1524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solidFill>
                  <a:schemeClr val="tx1"/>
                </a:solidFill>
                <a:latin typeface="Arial" charset="0"/>
              </a:rPr>
              <a:t>Predicting Molecular Geometry</a:t>
            </a:r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647700" y="1066800"/>
            <a:ext cx="78486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Draw Lewis structure for molecule.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Count number of </a:t>
            </a: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electron groups on the central atom. Compare the bonding groups to the lone pairs. </a:t>
            </a:r>
            <a:endParaRPr lang="en-US" altLang="en-US" sz="20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AutoNum type="arabicPeriod"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Use VSEPR to predict the geometry of the molecule.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04800" y="3276600"/>
            <a:ext cx="8267700" cy="1636713"/>
            <a:chOff x="192" y="2064"/>
            <a:chExt cx="5208" cy="1031"/>
          </a:xfrm>
        </p:grpSpPr>
        <p:sp>
          <p:nvSpPr>
            <p:cNvPr id="16454" name="Text Box 10"/>
            <p:cNvSpPr txBox="1">
              <a:spLocks noChangeArrowheads="1"/>
            </p:cNvSpPr>
            <p:nvPr/>
          </p:nvSpPr>
          <p:spPr bwMode="auto">
            <a:xfrm>
              <a:off x="754" y="2064"/>
              <a:ext cx="46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3333CC"/>
                  </a:solidFill>
                  <a:latin typeface="Arial" charset="0"/>
                  <a:cs typeface="Arial" charset="0"/>
                </a:rPr>
                <a:t>What are the molecular geometries of SO</a:t>
              </a:r>
              <a:r>
                <a:rPr lang="en-US" altLang="en-US" sz="2400" baseline="-25000">
                  <a:solidFill>
                    <a:srgbClr val="3333CC"/>
                  </a:solidFill>
                  <a:latin typeface="Arial" charset="0"/>
                  <a:cs typeface="Arial" charset="0"/>
                </a:rPr>
                <a:t>2</a:t>
              </a:r>
              <a:r>
                <a:rPr lang="en-US" altLang="en-US" sz="2400">
                  <a:solidFill>
                    <a:srgbClr val="3333CC"/>
                  </a:solidFill>
                  <a:latin typeface="Arial" charset="0"/>
                  <a:cs typeface="Arial" charset="0"/>
                </a:rPr>
                <a:t> and SO</a:t>
              </a:r>
              <a:r>
                <a:rPr lang="en-US" altLang="en-US" sz="2400" baseline="-25000">
                  <a:solidFill>
                    <a:srgbClr val="3333CC"/>
                  </a:solidFill>
                  <a:latin typeface="Arial" charset="0"/>
                  <a:cs typeface="Arial" charset="0"/>
                </a:rPr>
                <a:t>3</a:t>
              </a:r>
              <a:r>
                <a:rPr lang="en-US" altLang="en-US" sz="2400">
                  <a:solidFill>
                    <a:srgbClr val="3333CC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  <p:graphicFrame>
          <p:nvGraphicFramePr>
            <p:cNvPr id="16455" name="Object 11"/>
            <p:cNvGraphicFramePr>
              <a:graphicFrameLocks noChangeAspect="1"/>
            </p:cNvGraphicFramePr>
            <p:nvPr/>
          </p:nvGraphicFramePr>
          <p:xfrm>
            <a:off x="192" y="2064"/>
            <a:ext cx="539" cy="10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lip" r:id="rId3" imgW="863796" imgH="1628738" progId="">
                    <p:embed/>
                  </p:oleObj>
                </mc:Choice>
                <mc:Fallback>
                  <p:oleObj name="Clip" r:id="rId3" imgW="863796" imgH="1628738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" y="2064"/>
                          <a:ext cx="539" cy="10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1828800" y="4114800"/>
            <a:ext cx="1854200" cy="468313"/>
            <a:chOff x="720" y="3600"/>
            <a:chExt cx="1168" cy="295"/>
          </a:xfrm>
        </p:grpSpPr>
        <p:sp>
          <p:nvSpPr>
            <p:cNvPr id="16429" name="Text Box 20"/>
            <p:cNvSpPr txBox="1">
              <a:spLocks noChangeArrowheads="1"/>
            </p:cNvSpPr>
            <p:nvPr/>
          </p:nvSpPr>
          <p:spPr bwMode="auto">
            <a:xfrm>
              <a:off x="1174" y="3607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6430" name="Text Box 21"/>
            <p:cNvSpPr txBox="1">
              <a:spLocks noChangeArrowheads="1"/>
            </p:cNvSpPr>
            <p:nvPr/>
          </p:nvSpPr>
          <p:spPr bwMode="auto">
            <a:xfrm>
              <a:off x="720" y="3607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O</a:t>
              </a:r>
            </a:p>
          </p:txBody>
        </p:sp>
        <p:grpSp>
          <p:nvGrpSpPr>
            <p:cNvPr id="16431" name="Group 25"/>
            <p:cNvGrpSpPr>
              <a:grpSpLocks/>
            </p:cNvGrpSpPr>
            <p:nvPr/>
          </p:nvGrpSpPr>
          <p:grpSpPr bwMode="auto">
            <a:xfrm>
              <a:off x="960" y="3729"/>
              <a:ext cx="240" cy="44"/>
              <a:chOff x="960" y="3712"/>
              <a:chExt cx="240" cy="44"/>
            </a:xfrm>
          </p:grpSpPr>
          <p:sp>
            <p:nvSpPr>
              <p:cNvPr id="16452" name="Line 22"/>
              <p:cNvSpPr>
                <a:spLocks noChangeShapeType="1"/>
              </p:cNvSpPr>
              <p:nvPr/>
            </p:nvSpPr>
            <p:spPr bwMode="auto">
              <a:xfrm>
                <a:off x="960" y="3756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3" name="Line 23"/>
              <p:cNvSpPr>
                <a:spLocks noChangeShapeType="1"/>
              </p:cNvSpPr>
              <p:nvPr/>
            </p:nvSpPr>
            <p:spPr bwMode="auto">
              <a:xfrm>
                <a:off x="960" y="3712"/>
                <a:ext cx="24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32" name="Line 24"/>
            <p:cNvSpPr>
              <a:spLocks noChangeShapeType="1"/>
            </p:cNvSpPr>
            <p:nvPr/>
          </p:nvSpPr>
          <p:spPr bwMode="auto">
            <a:xfrm>
              <a:off x="1393" y="375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433" name="Text Box 26"/>
            <p:cNvSpPr txBox="1">
              <a:spLocks noChangeArrowheads="1"/>
            </p:cNvSpPr>
            <p:nvPr/>
          </p:nvSpPr>
          <p:spPr bwMode="auto">
            <a:xfrm>
              <a:off x="1607" y="3606"/>
              <a:ext cx="26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O</a:t>
              </a:r>
            </a:p>
          </p:txBody>
        </p:sp>
        <p:grpSp>
          <p:nvGrpSpPr>
            <p:cNvPr id="16434" name="Group 27"/>
            <p:cNvGrpSpPr>
              <a:grpSpLocks/>
            </p:cNvGrpSpPr>
            <p:nvPr/>
          </p:nvGrpSpPr>
          <p:grpSpPr bwMode="auto">
            <a:xfrm rot="10800000">
              <a:off x="784" y="3600"/>
              <a:ext cx="144" cy="48"/>
              <a:chOff x="3824" y="3888"/>
              <a:chExt cx="144" cy="48"/>
            </a:xfrm>
          </p:grpSpPr>
          <p:sp>
            <p:nvSpPr>
              <p:cNvPr id="16450" name="Oval 28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51" name="Oval 29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35" name="Group 30"/>
            <p:cNvGrpSpPr>
              <a:grpSpLocks/>
            </p:cNvGrpSpPr>
            <p:nvPr/>
          </p:nvGrpSpPr>
          <p:grpSpPr bwMode="auto">
            <a:xfrm rot="10800000">
              <a:off x="784" y="3840"/>
              <a:ext cx="144" cy="48"/>
              <a:chOff x="3824" y="3888"/>
              <a:chExt cx="144" cy="48"/>
            </a:xfrm>
          </p:grpSpPr>
          <p:sp>
            <p:nvSpPr>
              <p:cNvPr id="16448" name="Oval 31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9" name="Oval 32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36" name="Group 33"/>
            <p:cNvGrpSpPr>
              <a:grpSpLocks/>
            </p:cNvGrpSpPr>
            <p:nvPr/>
          </p:nvGrpSpPr>
          <p:grpSpPr bwMode="auto">
            <a:xfrm rot="10800000">
              <a:off x="1664" y="3600"/>
              <a:ext cx="144" cy="48"/>
              <a:chOff x="3824" y="3888"/>
              <a:chExt cx="144" cy="48"/>
            </a:xfrm>
          </p:grpSpPr>
          <p:sp>
            <p:nvSpPr>
              <p:cNvPr id="16446" name="Oval 34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7" name="Oval 35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37" name="Group 36"/>
            <p:cNvGrpSpPr>
              <a:grpSpLocks/>
            </p:cNvGrpSpPr>
            <p:nvPr/>
          </p:nvGrpSpPr>
          <p:grpSpPr bwMode="auto">
            <a:xfrm rot="10800000">
              <a:off x="1664" y="3840"/>
              <a:ext cx="144" cy="48"/>
              <a:chOff x="3824" y="3888"/>
              <a:chExt cx="144" cy="48"/>
            </a:xfrm>
          </p:grpSpPr>
          <p:sp>
            <p:nvSpPr>
              <p:cNvPr id="16444" name="Oval 37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5" name="Oval 38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38" name="Group 39"/>
            <p:cNvGrpSpPr>
              <a:grpSpLocks/>
            </p:cNvGrpSpPr>
            <p:nvPr/>
          </p:nvGrpSpPr>
          <p:grpSpPr bwMode="auto">
            <a:xfrm rot="10800000">
              <a:off x="1216" y="3600"/>
              <a:ext cx="144" cy="48"/>
              <a:chOff x="3824" y="3888"/>
              <a:chExt cx="144" cy="48"/>
            </a:xfrm>
          </p:grpSpPr>
          <p:sp>
            <p:nvSpPr>
              <p:cNvPr id="16442" name="Oval 40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3" name="Oval 41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39" name="Group 42"/>
            <p:cNvGrpSpPr>
              <a:grpSpLocks/>
            </p:cNvGrpSpPr>
            <p:nvPr/>
          </p:nvGrpSpPr>
          <p:grpSpPr bwMode="auto">
            <a:xfrm rot="5400000">
              <a:off x="1792" y="3728"/>
              <a:ext cx="144" cy="48"/>
              <a:chOff x="3824" y="3888"/>
              <a:chExt cx="144" cy="48"/>
            </a:xfrm>
          </p:grpSpPr>
          <p:sp>
            <p:nvSpPr>
              <p:cNvPr id="16440" name="Oval 43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41" name="Oval 44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sp>
        <p:nvSpPr>
          <p:cNvPr id="62514" name="Text Box 50"/>
          <p:cNvSpPr txBox="1">
            <a:spLocks noChangeArrowheads="1"/>
          </p:cNvSpPr>
          <p:nvPr/>
        </p:nvSpPr>
        <p:spPr bwMode="auto">
          <a:xfrm>
            <a:off x="2379662" y="4791076"/>
            <a:ext cx="81785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B</a:t>
            </a:r>
            <a:r>
              <a:rPr lang="en-US" altLang="en-US" sz="24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ent</a:t>
            </a:r>
            <a:endParaRPr lang="en-US" altLang="en-US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11" name="Group 101"/>
          <p:cNvGrpSpPr>
            <a:grpSpLocks/>
          </p:cNvGrpSpPr>
          <p:nvPr/>
        </p:nvGrpSpPr>
        <p:grpSpPr bwMode="auto">
          <a:xfrm>
            <a:off x="4899025" y="3927475"/>
            <a:ext cx="1201738" cy="2057400"/>
            <a:chOff x="3838" y="2391"/>
            <a:chExt cx="757" cy="1296"/>
          </a:xfrm>
        </p:grpSpPr>
        <p:sp>
          <p:nvSpPr>
            <p:cNvPr id="16395" name="Text Box 51"/>
            <p:cNvSpPr txBox="1">
              <a:spLocks noChangeArrowheads="1"/>
            </p:cNvSpPr>
            <p:nvPr/>
          </p:nvSpPr>
          <p:spPr bwMode="auto">
            <a:xfrm>
              <a:off x="4294" y="2905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6396" name="Line 52"/>
            <p:cNvSpPr>
              <a:spLocks noChangeShapeType="1"/>
            </p:cNvSpPr>
            <p:nvPr/>
          </p:nvSpPr>
          <p:spPr bwMode="auto">
            <a:xfrm>
              <a:off x="4066" y="3099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7" name="Line 53"/>
            <p:cNvSpPr>
              <a:spLocks noChangeShapeType="1"/>
            </p:cNvSpPr>
            <p:nvPr/>
          </p:nvSpPr>
          <p:spPr bwMode="auto">
            <a:xfrm>
              <a:off x="4066" y="3020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8" name="Line 54"/>
            <p:cNvSpPr>
              <a:spLocks noChangeShapeType="1"/>
            </p:cNvSpPr>
            <p:nvPr/>
          </p:nvSpPr>
          <p:spPr bwMode="auto">
            <a:xfrm rot="-5400000">
              <a:off x="4328" y="3288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6399" name="Line 55"/>
            <p:cNvSpPr>
              <a:spLocks noChangeShapeType="1"/>
            </p:cNvSpPr>
            <p:nvPr/>
          </p:nvSpPr>
          <p:spPr bwMode="auto">
            <a:xfrm rot="-5400000">
              <a:off x="4328" y="2791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  <a:cs typeface="Arial" charset="0"/>
              </a:endParaRPr>
            </a:p>
          </p:txBody>
        </p:sp>
        <p:grpSp>
          <p:nvGrpSpPr>
            <p:cNvPr id="16400" name="Group 57"/>
            <p:cNvGrpSpPr>
              <a:grpSpLocks/>
            </p:cNvGrpSpPr>
            <p:nvPr/>
          </p:nvGrpSpPr>
          <p:grpSpPr bwMode="auto">
            <a:xfrm rot="10800000">
              <a:off x="4370" y="2391"/>
              <a:ext cx="144" cy="48"/>
              <a:chOff x="3824" y="3888"/>
              <a:chExt cx="144" cy="48"/>
            </a:xfrm>
          </p:grpSpPr>
          <p:sp>
            <p:nvSpPr>
              <p:cNvPr id="16427" name="Oval 58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8" name="Oval 59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01" name="Group 46"/>
            <p:cNvGrpSpPr>
              <a:grpSpLocks/>
            </p:cNvGrpSpPr>
            <p:nvPr/>
          </p:nvGrpSpPr>
          <p:grpSpPr bwMode="auto">
            <a:xfrm rot="10800000">
              <a:off x="4352" y="3639"/>
              <a:ext cx="144" cy="48"/>
              <a:chOff x="3824" y="3888"/>
              <a:chExt cx="144" cy="48"/>
            </a:xfrm>
          </p:grpSpPr>
          <p:sp>
            <p:nvSpPr>
              <p:cNvPr id="16425" name="Oval 47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6" name="Oval 48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02" name="Text Box 56"/>
            <p:cNvSpPr txBox="1">
              <a:spLocks noChangeArrowheads="1"/>
            </p:cNvSpPr>
            <p:nvPr/>
          </p:nvSpPr>
          <p:spPr bwMode="auto">
            <a:xfrm>
              <a:off x="4318" y="3384"/>
              <a:ext cx="2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O</a:t>
              </a:r>
            </a:p>
          </p:txBody>
        </p:sp>
        <p:grpSp>
          <p:nvGrpSpPr>
            <p:cNvPr id="16403" name="Group 63"/>
            <p:cNvGrpSpPr>
              <a:grpSpLocks/>
            </p:cNvGrpSpPr>
            <p:nvPr/>
          </p:nvGrpSpPr>
          <p:grpSpPr bwMode="auto">
            <a:xfrm rot="5400000">
              <a:off x="4474" y="3503"/>
              <a:ext cx="144" cy="48"/>
              <a:chOff x="3824" y="3870"/>
              <a:chExt cx="144" cy="48"/>
            </a:xfrm>
          </p:grpSpPr>
          <p:sp>
            <p:nvSpPr>
              <p:cNvPr id="16423" name="Oval 64"/>
              <p:cNvSpPr>
                <a:spLocks noChangeArrowheads="1"/>
              </p:cNvSpPr>
              <p:nvPr/>
            </p:nvSpPr>
            <p:spPr bwMode="auto">
              <a:xfrm rot="5400000">
                <a:off x="3920" y="387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4" name="Oval 65"/>
              <p:cNvSpPr>
                <a:spLocks noChangeArrowheads="1"/>
              </p:cNvSpPr>
              <p:nvPr/>
            </p:nvSpPr>
            <p:spPr bwMode="auto">
              <a:xfrm rot="5400000">
                <a:off x="3824" y="3870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04" name="Group 66"/>
            <p:cNvGrpSpPr>
              <a:grpSpLocks/>
            </p:cNvGrpSpPr>
            <p:nvPr/>
          </p:nvGrpSpPr>
          <p:grpSpPr bwMode="auto">
            <a:xfrm rot="5400000">
              <a:off x="4248" y="3503"/>
              <a:ext cx="144" cy="48"/>
              <a:chOff x="3824" y="3888"/>
              <a:chExt cx="144" cy="48"/>
            </a:xfrm>
          </p:grpSpPr>
          <p:sp>
            <p:nvSpPr>
              <p:cNvPr id="16421" name="Oval 67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2" name="Oval 68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6405" name="Text Box 70"/>
            <p:cNvSpPr txBox="1">
              <a:spLocks noChangeArrowheads="1"/>
            </p:cNvSpPr>
            <p:nvPr/>
          </p:nvSpPr>
          <p:spPr bwMode="auto">
            <a:xfrm>
              <a:off x="4328" y="2408"/>
              <a:ext cx="26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O</a:t>
              </a:r>
            </a:p>
          </p:txBody>
        </p:sp>
        <p:grpSp>
          <p:nvGrpSpPr>
            <p:cNvPr id="16406" name="Group 71"/>
            <p:cNvGrpSpPr>
              <a:grpSpLocks/>
            </p:cNvGrpSpPr>
            <p:nvPr/>
          </p:nvGrpSpPr>
          <p:grpSpPr bwMode="auto">
            <a:xfrm rot="5400000">
              <a:off x="4498" y="2513"/>
              <a:ext cx="140" cy="49"/>
              <a:chOff x="3828" y="3858"/>
              <a:chExt cx="140" cy="49"/>
            </a:xfrm>
          </p:grpSpPr>
          <p:sp>
            <p:nvSpPr>
              <p:cNvPr id="16419" name="Oval 72"/>
              <p:cNvSpPr>
                <a:spLocks noChangeArrowheads="1"/>
              </p:cNvSpPr>
              <p:nvPr/>
            </p:nvSpPr>
            <p:spPr bwMode="auto">
              <a:xfrm rot="5400000">
                <a:off x="3920" y="385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20" name="Oval 73"/>
              <p:cNvSpPr>
                <a:spLocks noChangeArrowheads="1"/>
              </p:cNvSpPr>
              <p:nvPr/>
            </p:nvSpPr>
            <p:spPr bwMode="auto">
              <a:xfrm rot="5400000">
                <a:off x="3828" y="3859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07" name="Group 74"/>
            <p:cNvGrpSpPr>
              <a:grpSpLocks/>
            </p:cNvGrpSpPr>
            <p:nvPr/>
          </p:nvGrpSpPr>
          <p:grpSpPr bwMode="auto">
            <a:xfrm rot="5400000">
              <a:off x="4258" y="2511"/>
              <a:ext cx="144" cy="48"/>
              <a:chOff x="3824" y="3888"/>
              <a:chExt cx="144" cy="48"/>
            </a:xfrm>
          </p:grpSpPr>
          <p:sp>
            <p:nvSpPr>
              <p:cNvPr id="16417" name="Oval 75"/>
              <p:cNvSpPr>
                <a:spLocks noChangeArrowheads="1"/>
              </p:cNvSpPr>
              <p:nvPr/>
            </p:nvSpPr>
            <p:spPr bwMode="auto">
              <a:xfrm rot="5400000">
                <a:off x="3920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18" name="Oval 76"/>
              <p:cNvSpPr>
                <a:spLocks noChangeArrowheads="1"/>
              </p:cNvSpPr>
              <p:nvPr/>
            </p:nvSpPr>
            <p:spPr bwMode="auto">
              <a:xfrm rot="5400000">
                <a:off x="3824" y="388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6408" name="Group 98"/>
            <p:cNvGrpSpPr>
              <a:grpSpLocks/>
            </p:cNvGrpSpPr>
            <p:nvPr/>
          </p:nvGrpSpPr>
          <p:grpSpPr bwMode="auto">
            <a:xfrm>
              <a:off x="3838" y="2896"/>
              <a:ext cx="267" cy="291"/>
              <a:chOff x="3398" y="3817"/>
              <a:chExt cx="267" cy="291"/>
            </a:xfrm>
          </p:grpSpPr>
          <p:grpSp>
            <p:nvGrpSpPr>
              <p:cNvPr id="16409" name="Group 86"/>
              <p:cNvGrpSpPr>
                <a:grpSpLocks/>
              </p:cNvGrpSpPr>
              <p:nvPr/>
            </p:nvGrpSpPr>
            <p:grpSpPr bwMode="auto">
              <a:xfrm rot="-5400000">
                <a:off x="3392" y="3888"/>
                <a:ext cx="256" cy="144"/>
                <a:chOff x="3312" y="2559"/>
                <a:chExt cx="256" cy="144"/>
              </a:xfrm>
            </p:grpSpPr>
            <p:grpSp>
              <p:nvGrpSpPr>
                <p:cNvPr id="16411" name="Group 80"/>
                <p:cNvGrpSpPr>
                  <a:grpSpLocks/>
                </p:cNvGrpSpPr>
                <p:nvPr/>
              </p:nvGrpSpPr>
              <p:grpSpPr bwMode="auto">
                <a:xfrm rot="5400000">
                  <a:off x="3472" y="2607"/>
                  <a:ext cx="144" cy="48"/>
                  <a:chOff x="3824" y="3888"/>
                  <a:chExt cx="144" cy="48"/>
                </a:xfrm>
              </p:grpSpPr>
              <p:sp>
                <p:nvSpPr>
                  <p:cNvPr id="16415" name="Oval 81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920" y="388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416" name="Oval 82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824" y="388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grpSp>
              <p:nvGrpSpPr>
                <p:cNvPr id="16412" name="Group 83"/>
                <p:cNvGrpSpPr>
                  <a:grpSpLocks/>
                </p:cNvGrpSpPr>
                <p:nvPr/>
              </p:nvGrpSpPr>
              <p:grpSpPr bwMode="auto">
                <a:xfrm rot="5400000">
                  <a:off x="3264" y="2607"/>
                  <a:ext cx="144" cy="48"/>
                  <a:chOff x="3824" y="3888"/>
                  <a:chExt cx="144" cy="48"/>
                </a:xfrm>
              </p:grpSpPr>
              <p:sp>
                <p:nvSpPr>
                  <p:cNvPr id="16413" name="Oval 84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920" y="388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16414" name="Oval 85"/>
                  <p:cNvSpPr>
                    <a:spLocks noChangeArrowheads="1"/>
                  </p:cNvSpPr>
                  <p:nvPr/>
                </p:nvSpPr>
                <p:spPr bwMode="auto">
                  <a:xfrm rot="5400000">
                    <a:off x="3824" y="3888"/>
                    <a:ext cx="48" cy="48"/>
                  </a:xfrm>
                  <a:prstGeom prst="ellipse">
                    <a:avLst/>
                  </a:prstGeom>
                  <a:solidFill>
                    <a:schemeClr val="tx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n-US" altLang="en-US" sz="2400">
                      <a:solidFill>
                        <a:srgbClr val="0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</p:grpSp>
          <p:sp>
            <p:nvSpPr>
              <p:cNvPr id="16410" name="Text Box 97"/>
              <p:cNvSpPr txBox="1">
                <a:spLocks noChangeArrowheads="1"/>
              </p:cNvSpPr>
              <p:nvPr/>
            </p:nvSpPr>
            <p:spPr bwMode="auto">
              <a:xfrm>
                <a:off x="3398" y="3817"/>
                <a:ext cx="267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4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O</a:t>
                </a:r>
              </a:p>
            </p:txBody>
          </p:sp>
        </p:grpSp>
      </p:grpSp>
      <p:sp>
        <p:nvSpPr>
          <p:cNvPr id="62567" name="Text Box 103"/>
          <p:cNvSpPr txBox="1">
            <a:spLocks noChangeArrowheads="1"/>
          </p:cNvSpPr>
          <p:nvPr/>
        </p:nvSpPr>
        <p:spPr bwMode="auto">
          <a:xfrm>
            <a:off x="6400800" y="4698999"/>
            <a:ext cx="2262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  <a:latin typeface="Arial" charset="0"/>
                <a:cs typeface="Arial" charset="0"/>
              </a:rPr>
              <a:t>Trigonal Planar</a:t>
            </a:r>
          </a:p>
        </p:txBody>
      </p:sp>
    </p:spTree>
    <p:extLst>
      <p:ext uri="{BB962C8B-B14F-4D97-AF65-F5344CB8AC3E}">
        <p14:creationId xmlns:p14="http://schemas.microsoft.com/office/powerpoint/2010/main" val="356409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2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2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2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  <p:bldP spid="62514" grpId="0" autoUpdateAnimBg="0"/>
      <p:bldP spid="625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78"/>
            <a:ext cx="8229600" cy="1143000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#4			10-15-2015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1940"/>
            <a:ext cx="8610600" cy="4876800"/>
          </a:xfrm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	Please put your take-home quiz on the front bench!</a:t>
            </a:r>
          </a:p>
          <a:p>
            <a:pPr marL="514350" indent="-514350">
              <a:buNone/>
            </a:pPr>
            <a:r>
              <a:rPr lang="en-US" dirty="0" smtClean="0"/>
              <a:t>	Pick up a Shape Name Inquiry from the bench!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VSEPR stand for?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VSPER Theory?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you think electrons are responsible for the shape of a molecule?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npo0001e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581400"/>
            <a:ext cx="2492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317316" y="1752600"/>
            <a:ext cx="66294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4400" dirty="0">
                <a:solidFill>
                  <a:srgbClr val="000000"/>
                </a:solidFill>
                <a:latin typeface="Arial" charset="0"/>
                <a:cs typeface="Arial" charset="0"/>
              </a:rPr>
              <a:t>Chemical Bonding:</a:t>
            </a:r>
            <a:br>
              <a:rPr lang="en-US" altLang="en-US" sz="4400" dirty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en-US" sz="4400" dirty="0">
                <a:solidFill>
                  <a:srgbClr val="000000"/>
                </a:solidFill>
                <a:latin typeface="Arial" charset="0"/>
                <a:cs typeface="Arial" charset="0"/>
              </a:rPr>
              <a:t>Molecular Geometry</a:t>
            </a:r>
          </a:p>
        </p:txBody>
      </p:sp>
      <p:pic>
        <p:nvPicPr>
          <p:cNvPr id="2052" name="Picture 9" descr="npo0001f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232" y="3733800"/>
            <a:ext cx="381000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58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/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What is molecular geometry?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>
                <a:latin typeface="Arial Black" panose="020B0A04020102020204" pitchFamily="34" charset="0"/>
              </a:rPr>
              <a:t/>
            </a:r>
            <a:br>
              <a:rPr lang="en-US" dirty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How </a:t>
            </a:r>
            <a:r>
              <a:rPr lang="en-US" dirty="0" smtClean="0">
                <a:latin typeface="Arial Black" panose="020B0A04020102020204" pitchFamily="34" charset="0"/>
              </a:rPr>
              <a:t>is molecular geometry </a:t>
            </a:r>
            <a:r>
              <a:rPr lang="en-US" dirty="0" smtClean="0">
                <a:latin typeface="Arial Black" panose="020B0A04020102020204" pitchFamily="34" charset="0"/>
              </a:rPr>
              <a:t>determined</a:t>
            </a:r>
            <a:r>
              <a:rPr lang="en-US" dirty="0" smtClean="0">
                <a:latin typeface="Arial Black" panose="020B0A04020102020204" pitchFamily="34" charset="0"/>
              </a:rPr>
              <a:t>? </a:t>
            </a:r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21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Ionic Compounds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83" y="1417638"/>
            <a:ext cx="5611091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2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Crystalline Lattice (Ionic Compounds)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828800"/>
            <a:ext cx="7543800" cy="342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544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3788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For Covalent Molecules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0800" y="3124200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V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Valence 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S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Shell 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E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Electron 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P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Pair 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0000"/>
                </a:solidFill>
                <a:latin typeface="Arial" charset="0"/>
                <a:cs typeface="Arial" charset="0"/>
              </a:rPr>
              <a:t>R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= Repulsion </a:t>
            </a:r>
            <a:endParaRPr lang="en-US" sz="36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0654" y="1600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000"/>
                </a:solidFill>
                <a:latin typeface="Arial" charset="0"/>
                <a:cs typeface="Arial" charset="0"/>
              </a:rPr>
              <a:t>VSEPR Theory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is the idea that 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electron groups</a:t>
            </a:r>
            <a:r>
              <a:rPr lang="en-US" sz="32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repel one another. </a:t>
            </a:r>
          </a:p>
        </p:txBody>
      </p:sp>
    </p:spTree>
    <p:extLst>
      <p:ext uri="{BB962C8B-B14F-4D97-AF65-F5344CB8AC3E}">
        <p14:creationId xmlns:p14="http://schemas.microsoft.com/office/powerpoint/2010/main" val="424035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an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 group</a:t>
            </a:r>
            <a:r>
              <a:rPr lang="en-US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1828800"/>
            <a:ext cx="693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000" dirty="0">
                <a:solidFill>
                  <a:srgbClr val="000000"/>
                </a:solidFill>
                <a:latin typeface="Arial" charset="0"/>
                <a:cs typeface="Arial" charset="0"/>
              </a:rPr>
              <a:t>An electron group can be defined as a lone pair, single bond, double bond, or triple bond. </a:t>
            </a:r>
          </a:p>
        </p:txBody>
      </p:sp>
    </p:spTree>
    <p:extLst>
      <p:ext uri="{BB962C8B-B14F-4D97-AF65-F5344CB8AC3E}">
        <p14:creationId xmlns:p14="http://schemas.microsoft.com/office/powerpoint/2010/main" val="3197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altLang="en-US" sz="2800" b="1" i="1" dirty="0" smtClean="0">
                <a:solidFill>
                  <a:schemeClr val="tx1"/>
                </a:solidFill>
                <a:latin typeface="Arial" charset="0"/>
              </a:rPr>
              <a:t>Valence shell electron pair repulsion</a:t>
            </a:r>
            <a:r>
              <a:rPr lang="en-US" altLang="en-US" sz="2800" dirty="0" smtClean="0">
                <a:solidFill>
                  <a:schemeClr val="tx1"/>
                </a:solidFill>
                <a:latin typeface="Arial" charset="0"/>
              </a:rPr>
              <a:t> (VSEPR) model: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12700" y="1254125"/>
            <a:ext cx="9067800" cy="87947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Arial" charset="0"/>
                <a:cs typeface="Arial" charset="0"/>
              </a:rPr>
              <a:t>Predict the geometry of the molecule from the electrostatic repulsions between the electron (bonding and nonbonding) pairs.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641746" y="3576935"/>
            <a:ext cx="588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endParaRPr lang="en-US" altLang="en-US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404269" y="3581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4124324" y="3581400"/>
            <a:ext cx="354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Arial" charset="0"/>
                <a:cs typeface="Arial" charset="0"/>
              </a:rPr>
              <a:t>0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-42073" y="2354265"/>
            <a:ext cx="9010655" cy="1074738"/>
            <a:chOff x="-222" y="1483"/>
            <a:chExt cx="5676" cy="677"/>
          </a:xfrm>
        </p:grpSpPr>
        <p:grpSp>
          <p:nvGrpSpPr>
            <p:cNvPr id="3089" name="Group 19"/>
            <p:cNvGrpSpPr>
              <a:grpSpLocks/>
            </p:cNvGrpSpPr>
            <p:nvPr/>
          </p:nvGrpSpPr>
          <p:grpSpPr bwMode="auto">
            <a:xfrm>
              <a:off x="-222" y="1483"/>
              <a:ext cx="1093" cy="677"/>
              <a:chOff x="-222" y="1483"/>
              <a:chExt cx="1093" cy="677"/>
            </a:xfrm>
          </p:grpSpPr>
          <p:sp>
            <p:nvSpPr>
              <p:cNvPr id="3102" name="Text Box 4"/>
              <p:cNvSpPr txBox="1">
                <a:spLocks noChangeArrowheads="1"/>
              </p:cNvSpPr>
              <p:nvPr/>
            </p:nvSpPr>
            <p:spPr bwMode="auto">
              <a:xfrm>
                <a:off x="-222" y="1483"/>
                <a:ext cx="1093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of Electron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Groups on 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central atom  </a:t>
                </a:r>
                <a:endPara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03" name="Line 14"/>
              <p:cNvSpPr>
                <a:spLocks noChangeShapeType="1"/>
              </p:cNvSpPr>
              <p:nvPr/>
            </p:nvSpPr>
            <p:spPr bwMode="auto">
              <a:xfrm>
                <a:off x="154" y="2160"/>
                <a:ext cx="48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90" name="Group 20"/>
            <p:cNvGrpSpPr>
              <a:grpSpLocks/>
            </p:cNvGrpSpPr>
            <p:nvPr/>
          </p:nvGrpSpPr>
          <p:grpSpPr bwMode="auto">
            <a:xfrm>
              <a:off x="786" y="1486"/>
              <a:ext cx="1200" cy="674"/>
              <a:chOff x="883" y="1486"/>
              <a:chExt cx="1200" cy="674"/>
            </a:xfrm>
          </p:grpSpPr>
          <p:sp>
            <p:nvSpPr>
              <p:cNvPr id="3100" name="Text Box 5"/>
              <p:cNvSpPr txBox="1">
                <a:spLocks noChangeArrowheads="1"/>
              </p:cNvSpPr>
              <p:nvPr/>
            </p:nvSpPr>
            <p:spPr bwMode="auto">
              <a:xfrm>
                <a:off x="883" y="1486"/>
                <a:ext cx="120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of </a:t>
                </a:r>
                <a:r>
                  <a:rPr lang="en-US" altLang="en-US" sz="2000" dirty="0" smtClean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Bonding Groups around central atom </a:t>
                </a:r>
                <a:endParaRPr lang="en-US" altLang="en-US" sz="2000" dirty="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01" name="Line 15"/>
              <p:cNvSpPr>
                <a:spLocks noChangeShapeType="1"/>
              </p:cNvSpPr>
              <p:nvPr/>
            </p:nvSpPr>
            <p:spPr bwMode="auto">
              <a:xfrm>
                <a:off x="984" y="216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91" name="Group 21"/>
            <p:cNvGrpSpPr>
              <a:grpSpLocks/>
            </p:cNvGrpSpPr>
            <p:nvPr/>
          </p:nvGrpSpPr>
          <p:grpSpPr bwMode="auto">
            <a:xfrm>
              <a:off x="1986" y="1517"/>
              <a:ext cx="1056" cy="643"/>
              <a:chOff x="2016" y="1517"/>
              <a:chExt cx="1056" cy="643"/>
            </a:xfrm>
          </p:grpSpPr>
          <p:sp>
            <p:nvSpPr>
              <p:cNvPr id="3098" name="Text Box 6"/>
              <p:cNvSpPr txBox="1">
                <a:spLocks noChangeArrowheads="1"/>
              </p:cNvSpPr>
              <p:nvPr/>
            </p:nvSpPr>
            <p:spPr bwMode="auto">
              <a:xfrm>
                <a:off x="2016" y="1517"/>
                <a:ext cx="1056" cy="6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# lone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pairs on central atom</a:t>
                </a:r>
              </a:p>
            </p:txBody>
          </p:sp>
          <p:sp>
            <p:nvSpPr>
              <p:cNvPr id="3099" name="Line 16"/>
              <p:cNvSpPr>
                <a:spLocks noChangeShapeType="1"/>
              </p:cNvSpPr>
              <p:nvPr/>
            </p:nvSpPr>
            <p:spPr bwMode="auto">
              <a:xfrm>
                <a:off x="2112" y="2160"/>
                <a:ext cx="86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92" name="Group 22"/>
            <p:cNvGrpSpPr>
              <a:grpSpLocks/>
            </p:cNvGrpSpPr>
            <p:nvPr/>
          </p:nvGrpSpPr>
          <p:grpSpPr bwMode="auto">
            <a:xfrm>
              <a:off x="3109" y="1709"/>
              <a:ext cx="1461" cy="451"/>
              <a:chOff x="3003" y="1709"/>
              <a:chExt cx="1461" cy="451"/>
            </a:xfrm>
          </p:grpSpPr>
          <p:sp>
            <p:nvSpPr>
              <p:cNvPr id="3096" name="Text Box 7"/>
              <p:cNvSpPr txBox="1">
                <a:spLocks noChangeArrowheads="1"/>
              </p:cNvSpPr>
              <p:nvPr/>
            </p:nvSpPr>
            <p:spPr bwMode="auto">
              <a:xfrm>
                <a:off x="3003" y="1709"/>
                <a:ext cx="1461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Arrangement of</a:t>
                </a:r>
                <a:r>
                  <a:rPr lang="en-US" altLang="en-US" sz="2000" u="sng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 </a:t>
                </a:r>
                <a:r>
                  <a:rPr lang="en-US" altLang="en-US" sz="20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electron pairs</a:t>
                </a:r>
              </a:p>
            </p:txBody>
          </p:sp>
          <p:sp>
            <p:nvSpPr>
              <p:cNvPr id="3097" name="Line 17"/>
              <p:cNvSpPr>
                <a:spLocks noChangeShapeType="1"/>
              </p:cNvSpPr>
              <p:nvPr/>
            </p:nvSpPr>
            <p:spPr bwMode="auto">
              <a:xfrm>
                <a:off x="3277" y="2160"/>
                <a:ext cx="9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93" name="Group 23"/>
            <p:cNvGrpSpPr>
              <a:grpSpLocks/>
            </p:cNvGrpSpPr>
            <p:nvPr/>
          </p:nvGrpSpPr>
          <p:grpSpPr bwMode="auto">
            <a:xfrm>
              <a:off x="4637" y="1709"/>
              <a:ext cx="817" cy="451"/>
              <a:chOff x="4637" y="1709"/>
              <a:chExt cx="817" cy="451"/>
            </a:xfrm>
          </p:grpSpPr>
          <p:sp>
            <p:nvSpPr>
              <p:cNvPr id="3094" name="Text Box 8"/>
              <p:cNvSpPr txBox="1">
                <a:spLocks noChangeArrowheads="1"/>
              </p:cNvSpPr>
              <p:nvPr/>
            </p:nvSpPr>
            <p:spPr bwMode="auto">
              <a:xfrm>
                <a:off x="4637" y="1709"/>
                <a:ext cx="817" cy="4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Molecular</a:t>
                </a: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200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Geometry</a:t>
                </a:r>
              </a:p>
            </p:txBody>
          </p:sp>
          <p:sp>
            <p:nvSpPr>
              <p:cNvPr id="3095" name="Line 18"/>
              <p:cNvSpPr>
                <a:spLocks noChangeShapeType="1"/>
              </p:cNvSpPr>
              <p:nvPr/>
            </p:nvSpPr>
            <p:spPr bwMode="auto">
              <a:xfrm>
                <a:off x="4686" y="2160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Arial" charset="0"/>
                  <a:cs typeface="Arial" charset="0"/>
                </a:endParaRPr>
              </a:p>
            </p:txBody>
          </p:sp>
        </p:grpSp>
      </p:grpSp>
      <p:grpSp>
        <p:nvGrpSpPr>
          <p:cNvPr id="8" name="Group 32"/>
          <p:cNvGrpSpPr>
            <a:grpSpLocks/>
          </p:cNvGrpSpPr>
          <p:nvPr/>
        </p:nvGrpSpPr>
        <p:grpSpPr bwMode="auto">
          <a:xfrm>
            <a:off x="5435600" y="3581400"/>
            <a:ext cx="1219200" cy="1082675"/>
            <a:chOff x="3424" y="2256"/>
            <a:chExt cx="768" cy="682"/>
          </a:xfrm>
        </p:grpSpPr>
        <p:sp>
          <p:nvSpPr>
            <p:cNvPr id="3087" name="Text Box 12"/>
            <p:cNvSpPr txBox="1">
              <a:spLocks noChangeArrowheads="1"/>
            </p:cNvSpPr>
            <p:nvPr/>
          </p:nvSpPr>
          <p:spPr bwMode="auto">
            <a:xfrm>
              <a:off x="3546" y="2256"/>
              <a:ext cx="5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linear</a:t>
              </a:r>
            </a:p>
          </p:txBody>
        </p:sp>
        <p:pic>
          <p:nvPicPr>
            <p:cNvPr id="3088" name="Picture 26" descr="npo0001f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4" y="2560"/>
              <a:ext cx="768" cy="3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7448550" y="3511787"/>
            <a:ext cx="1533525" cy="1143000"/>
            <a:chOff x="4560" y="2256"/>
            <a:chExt cx="966" cy="720"/>
          </a:xfrm>
        </p:grpSpPr>
        <p:sp>
          <p:nvSpPr>
            <p:cNvPr id="3082" name="Text Box 13"/>
            <p:cNvSpPr txBox="1">
              <a:spLocks noChangeArrowheads="1"/>
            </p:cNvSpPr>
            <p:nvPr/>
          </p:nvSpPr>
          <p:spPr bwMode="auto">
            <a:xfrm>
              <a:off x="4752" y="2256"/>
              <a:ext cx="58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latin typeface="Arial" charset="0"/>
                  <a:cs typeface="Arial" charset="0"/>
                </a:rPr>
                <a:t>linear</a:t>
              </a:r>
            </a:p>
          </p:txBody>
        </p:sp>
        <p:grpSp>
          <p:nvGrpSpPr>
            <p:cNvPr id="3083" name="Group 31"/>
            <p:cNvGrpSpPr>
              <a:grpSpLocks/>
            </p:cNvGrpSpPr>
            <p:nvPr/>
          </p:nvGrpSpPr>
          <p:grpSpPr bwMode="auto">
            <a:xfrm>
              <a:off x="4560" y="2560"/>
              <a:ext cx="966" cy="416"/>
              <a:chOff x="4560" y="2560"/>
              <a:chExt cx="966" cy="416"/>
            </a:xfrm>
          </p:grpSpPr>
          <p:pic>
            <p:nvPicPr>
              <p:cNvPr id="3084" name="Picture 27" descr="npo0001f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56" y="2560"/>
                <a:ext cx="768" cy="3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85" name="Text Box 29"/>
              <p:cNvSpPr txBox="1">
                <a:spLocks noChangeArrowheads="1"/>
              </p:cNvSpPr>
              <p:nvPr/>
            </p:nvSpPr>
            <p:spPr bwMode="auto">
              <a:xfrm>
                <a:off x="4560" y="2784"/>
                <a:ext cx="197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14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  <p:sp>
            <p:nvSpPr>
              <p:cNvPr id="3086" name="Text Box 30"/>
              <p:cNvSpPr txBox="1">
                <a:spLocks noChangeArrowheads="1"/>
              </p:cNvSpPr>
              <p:nvPr/>
            </p:nvSpPr>
            <p:spPr bwMode="auto">
              <a:xfrm>
                <a:off x="5329" y="2776"/>
                <a:ext cx="197" cy="19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r>
                  <a:rPr lang="en-US" altLang="en-US" sz="1400" b="1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</p:grp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245894" y="4442062"/>
            <a:ext cx="3127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33" name="Text Box 29"/>
          <p:cNvSpPr txBox="1">
            <a:spLocks noChangeArrowheads="1"/>
          </p:cNvSpPr>
          <p:nvPr/>
        </p:nvSpPr>
        <p:spPr bwMode="auto">
          <a:xfrm>
            <a:off x="6561138" y="4463965"/>
            <a:ext cx="3127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  <a:latin typeface="Arial" charset="0"/>
                <a:cs typeface="Arial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82291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7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7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 autoUpdateAnimBg="0"/>
      <p:bldP spid="47113" grpId="0" autoUpdateAnimBg="0"/>
      <p:bldP spid="47114" grpId="0" autoUpdateAnimBg="0"/>
      <p:bldP spid="47115" grpId="0" autoUpdateAnimBg="0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3977</TotalTime>
  <Words>401</Words>
  <Application>Microsoft Office PowerPoint</Application>
  <PresentationFormat>On-screen Show (4:3)</PresentationFormat>
  <Paragraphs>126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Office Theme</vt:lpstr>
      <vt:lpstr>Clip</vt:lpstr>
      <vt:lpstr>Bellwork #4   10-15-2015</vt:lpstr>
      <vt:lpstr>Bellwork #4   10-15-2015</vt:lpstr>
      <vt:lpstr>PowerPoint Presentation</vt:lpstr>
      <vt:lpstr> What is molecular geometry?   How is molecular geometry determined? </vt:lpstr>
      <vt:lpstr>For Ionic Compounds</vt:lpstr>
      <vt:lpstr>Crystalline Lattice (Ionic Compounds)</vt:lpstr>
      <vt:lpstr>For Covalent Molecules</vt:lpstr>
      <vt:lpstr>What is an electron group? </vt:lpstr>
      <vt:lpstr>Valence shell electron pair repulsion (VSEPR) model: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Predicting Molecular Geometry</vt:lpstr>
    </vt:vector>
  </TitlesOfParts>
  <Company>LWSD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MEGAN KOVACH</cp:lastModifiedBy>
  <cp:revision>397</cp:revision>
  <dcterms:created xsi:type="dcterms:W3CDTF">2014-12-09T02:12:31Z</dcterms:created>
  <dcterms:modified xsi:type="dcterms:W3CDTF">2016-09-27T13:47:40Z</dcterms:modified>
</cp:coreProperties>
</file>