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366" r:id="rId2"/>
    <p:sldId id="297" r:id="rId3"/>
    <p:sldId id="364" r:id="rId4"/>
    <p:sldId id="296" r:id="rId5"/>
    <p:sldId id="281" r:id="rId6"/>
    <p:sldId id="282" r:id="rId7"/>
    <p:sldId id="283" r:id="rId8"/>
    <p:sldId id="284" r:id="rId9"/>
    <p:sldId id="290" r:id="rId10"/>
    <p:sldId id="365" r:id="rId11"/>
    <p:sldId id="291" r:id="rId12"/>
    <p:sldId id="292" r:id="rId13"/>
    <p:sldId id="275" r:id="rId14"/>
    <p:sldId id="276" r:id="rId15"/>
    <p:sldId id="261" r:id="rId16"/>
    <p:sldId id="257" r:id="rId17"/>
    <p:sldId id="373" r:id="rId18"/>
    <p:sldId id="258" r:id="rId19"/>
    <p:sldId id="262" r:id="rId20"/>
    <p:sldId id="271" r:id="rId21"/>
    <p:sldId id="303" r:id="rId22"/>
    <p:sldId id="304" r:id="rId23"/>
    <p:sldId id="368" r:id="rId24"/>
    <p:sldId id="369" r:id="rId25"/>
    <p:sldId id="370" r:id="rId26"/>
    <p:sldId id="371" r:id="rId27"/>
    <p:sldId id="372" r:id="rId28"/>
    <p:sldId id="302" r:id="rId29"/>
    <p:sldId id="367" r:id="rId30"/>
    <p:sldId id="355" r:id="rId31"/>
    <p:sldId id="356" r:id="rId32"/>
    <p:sldId id="357" r:id="rId33"/>
    <p:sldId id="358" r:id="rId34"/>
    <p:sldId id="359" r:id="rId35"/>
    <p:sldId id="362" r:id="rId36"/>
    <p:sldId id="360" r:id="rId37"/>
    <p:sldId id="361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2" autoAdjust="0"/>
    <p:restoredTop sz="94660"/>
  </p:normalViewPr>
  <p:slideViewPr>
    <p:cSldViewPr>
      <p:cViewPr varScale="1">
        <p:scale>
          <a:sx n="93" d="100"/>
          <a:sy n="93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1AB04-1A07-49B1-A33A-4463A97897A3}" type="datetimeFigureOut">
              <a:rPr lang="en-US" smtClean="0"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2B031-A596-44F7-B56F-EB0B4A2AD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BC98-FC91-4BB0-B3C8-60447025C56F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4F86-EFFA-48DE-8099-7354C49D3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714375"/>
            <a:ext cx="4706937" cy="35321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855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714375"/>
            <a:ext cx="4706937" cy="3532188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246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714375"/>
            <a:ext cx="4706937" cy="35321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60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4F86-EFFA-48DE-8099-7354C49D33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4F86-EFFA-48DE-8099-7354C49D335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6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611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4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9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6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FAD7-814E-4B83-B0E6-FC7859C67D6B}" type="datetimeFigureOut">
              <a:rPr lang="en-US" smtClean="0"/>
              <a:pPr/>
              <a:t>11/6/16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5969-CD3E-4841-BCC1-8C38FAE56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3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google.com/url?sa=i&amp;rct=j&amp;q=mole+chemistry&amp;source=images&amp;cd=&amp;cad=rja&amp;uact=8&amp;ved=0CAcQjRw&amp;url=http://ikechemistry.weebly.com/&amp;ei=WCfJVPy3DIutogS3loDwCg&amp;bvm=bv.84607526,d.cGU&amp;psig=AFQjCNGC_2KBrupm0nrgJvy0yu2ja6uPhA&amp;ust=1422555350665563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El4jeETVm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Conversions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Molar Mass to Count!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tric system st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28600"/>
            <a:ext cx="9829800" cy="75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447800"/>
            <a:ext cx="3733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units to the </a:t>
            </a:r>
            <a:r>
              <a:rPr lang="en-US" b="1" dirty="0" smtClean="0"/>
              <a:t>RIGHT</a:t>
            </a:r>
            <a:r>
              <a:rPr lang="en-US" dirty="0" smtClean="0"/>
              <a:t> are </a:t>
            </a:r>
            <a:r>
              <a:rPr lang="en-US" b="1" dirty="0" smtClean="0"/>
              <a:t>SMALLER</a:t>
            </a:r>
            <a:r>
              <a:rPr lang="en-US" dirty="0" smtClean="0"/>
              <a:t> than the base unit!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58" y="3371516"/>
            <a:ext cx="3733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units to the </a:t>
            </a:r>
            <a:r>
              <a:rPr lang="en-US" b="1" dirty="0" smtClean="0"/>
              <a:t>LEFT</a:t>
            </a:r>
            <a:r>
              <a:rPr lang="en-US" dirty="0" smtClean="0"/>
              <a:t> are </a:t>
            </a:r>
            <a:r>
              <a:rPr lang="en-US" b="1" dirty="0" smtClean="0"/>
              <a:t>LARGER</a:t>
            </a:r>
            <a:r>
              <a:rPr lang="en-US" dirty="0" smtClean="0"/>
              <a:t> than the base unit!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74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839200" cy="1325563"/>
          </a:xfrm>
        </p:spPr>
        <p:txBody>
          <a:bodyPr/>
          <a:lstStyle/>
          <a:p>
            <a:r>
              <a:rPr lang="en-US" altLang="en-US" b="1" dirty="0" smtClean="0"/>
              <a:t>Question #3: How many centigrams are in 605 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689975" cy="18288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3200" dirty="0" smtClean="0"/>
              <a:t>What do you know?</a:t>
            </a:r>
          </a:p>
          <a:p>
            <a:pPr lvl="2">
              <a:defRPr/>
            </a:pPr>
            <a:r>
              <a:rPr lang="en-US" sz="2800" dirty="0" smtClean="0"/>
              <a:t>605 grams</a:t>
            </a:r>
          </a:p>
          <a:p>
            <a:pPr lvl="2">
              <a:defRPr/>
            </a:pPr>
            <a:r>
              <a:rPr lang="en-US" sz="2800" dirty="0" smtClean="0"/>
              <a:t>1 gram = 100 centigrams</a:t>
            </a:r>
          </a:p>
          <a:p>
            <a:pPr lvl="2">
              <a:defRPr/>
            </a:pPr>
            <a:endParaRPr lang="en-US" dirty="0"/>
          </a:p>
          <a:p>
            <a:pPr marL="685800" lvl="2" indent="0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6550" y="3948111"/>
            <a:ext cx="1754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605 grams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90738" y="4446587"/>
            <a:ext cx="30559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4167187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/>
              <a:t>=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1613" y="4448175"/>
            <a:ext cx="123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 gram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17738" y="3886200"/>
            <a:ext cx="240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100 centigrams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4178300"/>
            <a:ext cx="3145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smtClean="0"/>
              <a:t>60,500 </a:t>
            </a:r>
            <a:r>
              <a:rPr lang="en-US" altLang="en-US" sz="2800" dirty="0"/>
              <a:t>centigrams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7243" y="4970462"/>
            <a:ext cx="361394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/>
              <a:t>Units must </a:t>
            </a:r>
            <a:r>
              <a:rPr lang="en-US" altLang="en-US" sz="2800" b="1" dirty="0" smtClean="0"/>
              <a:t>cancel!</a:t>
            </a:r>
            <a:endParaRPr lang="en-US" altLang="en-US" sz="28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64101" y="4803774"/>
            <a:ext cx="3767137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</a:rPr>
              <a:t>Sig Figs: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Conversion factors are exact numbers</a:t>
            </a:r>
          </a:p>
        </p:txBody>
      </p:sp>
    </p:spTree>
    <p:extLst>
      <p:ext uri="{BB962C8B-B14F-4D97-AF65-F5344CB8AC3E}">
        <p14:creationId xmlns:p14="http://schemas.microsoft.com/office/powerpoint/2010/main" val="248703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Question #4: How many meters are in 14 km?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21061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What do you know?</a:t>
            </a:r>
          </a:p>
          <a:p>
            <a:pPr lvl="1">
              <a:defRPr/>
            </a:pPr>
            <a:r>
              <a:rPr lang="en-US" sz="2800" dirty="0" smtClean="0"/>
              <a:t>14 kilometers</a:t>
            </a:r>
          </a:p>
          <a:p>
            <a:pPr lvl="1">
              <a:defRPr/>
            </a:pPr>
            <a:r>
              <a:rPr lang="en-US" sz="2800" dirty="0" smtClean="0"/>
              <a:t>1000 meters = 1 km</a:t>
            </a:r>
          </a:p>
          <a:p>
            <a:pPr lvl="1">
              <a:defRPr/>
            </a:pPr>
            <a:endParaRPr lang="en-US" sz="2800" dirty="0"/>
          </a:p>
          <a:p>
            <a:pPr marL="365760" lvl="1" indent="0">
              <a:buFont typeface="Wingdings 2" pitchFamily="18" charset="2"/>
              <a:buNone/>
              <a:defRPr/>
            </a:pPr>
            <a:endParaRPr lang="en-US" sz="28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4202907"/>
            <a:ext cx="1263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14 </a:t>
            </a:r>
            <a:r>
              <a:rPr lang="en-US" altLang="en-US" sz="2800" dirty="0" smtClean="0"/>
              <a:t>km </a:t>
            </a:r>
            <a:endParaRPr lang="en-US" altLang="en-US" sz="2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90738" y="4468019"/>
            <a:ext cx="188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smtClean="0"/>
              <a:t>	1 km</a:t>
            </a:r>
            <a:endParaRPr lang="en-US" altLang="en-US" sz="28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63750" y="394096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 smtClean="0"/>
              <a:t>1000 </a:t>
            </a:r>
            <a:r>
              <a:rPr lang="en-US" altLang="en-US" sz="2800" dirty="0"/>
              <a:t>m </a:t>
            </a: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>
            <a:off x="2025487" y="4464517"/>
            <a:ext cx="2968788" cy="3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24400" y="4185444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/>
              <a:t>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4248944"/>
            <a:ext cx="2736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/>
              <a:t>1.4 x </a:t>
            </a:r>
            <a:r>
              <a:rPr lang="en-US" altLang="en-US" sz="2800" dirty="0" smtClean="0"/>
              <a:t>10</a:t>
            </a:r>
            <a:r>
              <a:rPr lang="en-US" altLang="en-US" sz="2800" baseline="30000" dirty="0"/>
              <a:t>3</a:t>
            </a:r>
            <a:r>
              <a:rPr lang="en-US" altLang="en-US" sz="2800" dirty="0" smtClean="0"/>
              <a:t> m</a:t>
            </a:r>
          </a:p>
          <a:p>
            <a:pPr algn="ctr"/>
            <a:r>
              <a:rPr lang="en-US" altLang="en-US" sz="2800" dirty="0" smtClean="0"/>
              <a:t>OR</a:t>
            </a:r>
          </a:p>
          <a:p>
            <a:pPr algn="ctr"/>
            <a:r>
              <a:rPr lang="en-US" altLang="en-US" sz="2800" dirty="0" smtClean="0"/>
              <a:t>14,000 m</a:t>
            </a:r>
            <a:endParaRPr lang="en-US" altLang="en-US" sz="28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5357" y="5110719"/>
            <a:ext cx="361394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/>
              <a:t>Units must </a:t>
            </a:r>
            <a:r>
              <a:rPr lang="en-US" altLang="en-US" sz="2800" b="1" dirty="0" smtClean="0"/>
              <a:t>cancel!</a:t>
            </a:r>
            <a:endParaRPr lang="en-US" altLang="en-US" sz="28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3500" y="5576440"/>
            <a:ext cx="3767137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</a:rPr>
              <a:t>Sig Figs: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Conversion factors are exact numbers</a:t>
            </a:r>
          </a:p>
        </p:txBody>
      </p:sp>
    </p:spTree>
    <p:extLst>
      <p:ext uri="{BB962C8B-B14F-4D97-AF65-F5344CB8AC3E}">
        <p14:creationId xmlns:p14="http://schemas.microsoft.com/office/powerpoint/2010/main" val="333282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/>
      <p:bldP spid="1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Learning How to Count in Chemistry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are going to help me figure out to how count beans!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What you need:</a:t>
            </a:r>
          </a:p>
          <a:p>
            <a:pPr lvl="1"/>
            <a:r>
              <a:rPr lang="en-US" sz="2800" dirty="0" smtClean="0"/>
              <a:t>Calculator</a:t>
            </a:r>
          </a:p>
          <a:p>
            <a:pPr lvl="1"/>
            <a:r>
              <a:rPr lang="en-US" sz="2800" dirty="0" smtClean="0"/>
              <a:t>Pencil </a:t>
            </a:r>
          </a:p>
          <a:p>
            <a:pPr lvl="1"/>
            <a:r>
              <a:rPr lang="en-US" sz="2800" dirty="0" smtClean="0"/>
              <a:t>Notes sheet of your packet.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067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Learning How to Count in Chemistry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STEPS 1-3:</a:t>
            </a:r>
          </a:p>
          <a:p>
            <a:pPr lvl="1">
              <a:buClr>
                <a:schemeClr val="accent1"/>
              </a:buClr>
            </a:pPr>
            <a:r>
              <a:rPr lang="en-US" sz="2300" b="1" dirty="0" smtClean="0">
                <a:solidFill>
                  <a:schemeClr val="tx1"/>
                </a:solidFill>
              </a:rPr>
              <a:t>Mass of 25 beans (trial 1): </a:t>
            </a:r>
          </a:p>
          <a:p>
            <a:pPr lvl="1">
              <a:buClr>
                <a:schemeClr val="accent1"/>
              </a:buClr>
            </a:pPr>
            <a:r>
              <a:rPr lang="en-US" sz="2300" b="1" dirty="0" smtClean="0">
                <a:solidFill>
                  <a:schemeClr val="tx1"/>
                </a:solidFill>
              </a:rPr>
              <a:t>Mass of 25 beans (trial 2):</a:t>
            </a:r>
          </a:p>
          <a:p>
            <a:pPr lvl="1">
              <a:buClr>
                <a:schemeClr val="accent1"/>
              </a:buClr>
            </a:pPr>
            <a:r>
              <a:rPr lang="en-US" sz="2300" b="1" i="1" dirty="0" smtClean="0">
                <a:solidFill>
                  <a:schemeClr val="tx1"/>
                </a:solidFill>
              </a:rPr>
              <a:t>Average mass of 25 beans: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 smtClean="0">
                <a:solidFill>
                  <a:srgbClr val="0070C0"/>
                </a:solidFill>
              </a:rPr>
              <a:t>STEPS 4-6</a:t>
            </a:r>
          </a:p>
          <a:p>
            <a:pPr lvl="1">
              <a:buClr>
                <a:schemeClr val="accent1"/>
              </a:buClr>
            </a:pPr>
            <a:r>
              <a:rPr lang="en-US" sz="2300" b="1" dirty="0" smtClean="0">
                <a:solidFill>
                  <a:schemeClr val="tx1"/>
                </a:solidFill>
              </a:rPr>
              <a:t>Grab a “bunch” of beans….</a:t>
            </a:r>
          </a:p>
          <a:p>
            <a:pPr lvl="1">
              <a:buClr>
                <a:schemeClr val="accent1"/>
              </a:buClr>
            </a:pPr>
            <a:r>
              <a:rPr lang="en-US" sz="2300" b="1" i="1" dirty="0" smtClean="0">
                <a:solidFill>
                  <a:schemeClr val="tx1"/>
                </a:solidFill>
              </a:rPr>
              <a:t>How can we determine how many are in a bunch…. WITHOUT COUNTING?</a:t>
            </a:r>
          </a:p>
        </p:txBody>
      </p:sp>
    </p:spTree>
    <p:extLst>
      <p:ext uri="{BB962C8B-B14F-4D97-AF65-F5344CB8AC3E}">
        <p14:creationId xmlns:p14="http://schemas.microsoft.com/office/powerpoint/2010/main" val="191598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644525" y="914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075" name="Picture 13" descr="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1295400"/>
            <a:ext cx="22177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644525" y="1905000"/>
            <a:ext cx="214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mic Sans MS" pitchFamily="66" charset="0"/>
                <a:cs typeface="Times New Roman" pitchFamily="18" charset="0"/>
              </a:rPr>
              <a:t>1 dozen =</a:t>
            </a:r>
            <a:endParaRPr lang="en-US" altLang="en-US" sz="1800" dirty="0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44525" y="2590800"/>
            <a:ext cx="2230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1 gross = </a:t>
            </a:r>
            <a:endParaRPr lang="en-US" altLang="en-US" sz="18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44525" y="3306763"/>
            <a:ext cx="2127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1 ream =</a:t>
            </a:r>
            <a:r>
              <a:rPr lang="en-US" altLang="en-US" sz="2400" b="1">
                <a:latin typeface="Comic Sans MS" pitchFamily="66" charset="0"/>
                <a:cs typeface="Times New Roman" pitchFamily="18" charset="0"/>
              </a:rPr>
              <a:t> </a:t>
            </a:r>
            <a:endParaRPr lang="en-US" altLang="en-US" sz="180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44525" y="3962400"/>
            <a:ext cx="203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1 mole =</a:t>
            </a:r>
            <a:r>
              <a:rPr lang="en-US" altLang="en-US" sz="2400" b="1">
                <a:latin typeface="Comic Sans MS" pitchFamily="66" charset="0"/>
                <a:cs typeface="Times New Roman" pitchFamily="18" charset="0"/>
              </a:rPr>
              <a:t> </a:t>
            </a:r>
            <a:endParaRPr lang="en-US" altLang="en-US" sz="180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854325" y="1905000"/>
            <a:ext cx="67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12</a:t>
            </a:r>
            <a:endParaRPr lang="en-US" altLang="en-US" sz="18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762250" y="2620963"/>
            <a:ext cx="927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144</a:t>
            </a:r>
            <a:endParaRPr lang="en-US" altLang="en-US" sz="18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686050" y="3352800"/>
            <a:ext cx="927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500</a:t>
            </a:r>
            <a:endParaRPr lang="en-US" altLang="en-US" sz="18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22550" y="3962400"/>
            <a:ext cx="251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6.02 x 10</a:t>
            </a:r>
            <a:r>
              <a:rPr lang="en-US" altLang="en-US" b="1" baseline="30000">
                <a:latin typeface="Comic Sans MS" pitchFamily="66" charset="0"/>
                <a:cs typeface="Times New Roman" pitchFamily="18" charset="0"/>
              </a:rPr>
              <a:t>23</a:t>
            </a:r>
            <a:endParaRPr lang="en-US" altLang="en-US" sz="18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4525" y="4876800"/>
            <a:ext cx="763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That is a REALLY BIG number…</a:t>
            </a:r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Mole is a Way of Counting!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441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utoUpdateAnimBg="0"/>
      <p:bldP spid="2058" grpId="0" autoUpdateAnimBg="0"/>
      <p:bldP spid="2057" grpId="0" autoUpdateAnimBg="0"/>
      <p:bldP spid="2056" grpId="0" autoUpdateAnimBg="0"/>
      <p:bldP spid="2055" grpId="0" autoUpdateAnimBg="0"/>
      <p:bldP spid="2054" grpId="0" autoUpdateAnimBg="0"/>
      <p:bldP spid="2053" grpId="0" autoUpdateAnimBg="0"/>
      <p:bldP spid="20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Chemists Count Using…… The MOLE!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100888" cy="472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09750"/>
            <a:ext cx="4762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i.ytimg.com/vi/TEl4jeETVmg/maxres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459144"/>
            <a:ext cx="9174156" cy="51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1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81000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HONORS ONLY:  </a:t>
            </a:r>
            <a:br>
              <a:rPr lang="en-US" sz="4000" dirty="0" smtClean="0"/>
            </a:br>
            <a:r>
              <a:rPr lang="en-US" sz="4000" dirty="0" smtClean="0"/>
              <a:t>Practicing with Conversions-- M&amp;M Lab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85344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If we were to cover the entire state of South Carolina with </a:t>
            </a:r>
            <a:br>
              <a:rPr lang="en-US" b="1" dirty="0" smtClean="0"/>
            </a:br>
            <a:r>
              <a:rPr lang="en-US" b="1" dirty="0" smtClean="0"/>
              <a:t>6.02 x 10</a:t>
            </a:r>
            <a:r>
              <a:rPr lang="en-US" b="1" baseline="30000" dirty="0" smtClean="0"/>
              <a:t>23</a:t>
            </a:r>
            <a:r>
              <a:rPr lang="en-US" b="1" dirty="0" smtClean="0"/>
              <a:t> (1 mole) of M&amp;Ms, how high would the M&amp;Ms be stacked?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354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Mole Video </a:t>
            </a:r>
            <a:br>
              <a:rPr lang="en-US" sz="6000" dirty="0" smtClean="0"/>
            </a:b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://www.youtube.com/watch?v=TEl4jeETVmg</a:t>
            </a:r>
            <a:r>
              <a:rPr lang="en-US" sz="1800" dirty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 your Notes Section: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While watching write or draw either:</a:t>
            </a:r>
          </a:p>
          <a:p>
            <a:pPr lvl="1"/>
            <a:r>
              <a:rPr lang="en-US" sz="3200" dirty="0" smtClean="0"/>
              <a:t>A new fact you learned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or</a:t>
            </a:r>
          </a:p>
          <a:p>
            <a:pPr lvl="1"/>
            <a:r>
              <a:rPr lang="en-US" sz="3200" dirty="0" smtClean="0"/>
              <a:t>A connection you made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or</a:t>
            </a:r>
          </a:p>
          <a:p>
            <a:pPr lvl="1"/>
            <a:r>
              <a:rPr lang="en-US" sz="3200" dirty="0" smtClean="0"/>
              <a:t>A question you still have</a:t>
            </a:r>
          </a:p>
        </p:txBody>
      </p:sp>
    </p:spTree>
    <p:extLst>
      <p:ext uri="{BB962C8B-B14F-4D97-AF65-F5344CB8AC3E}">
        <p14:creationId xmlns:p14="http://schemas.microsoft.com/office/powerpoint/2010/main" val="47329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30190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The Mole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6354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1 dozen cookies = 12 cookies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1 mole of cookies = 6.02 X 10</a:t>
            </a:r>
            <a:r>
              <a:rPr lang="en-US" altLang="en-US" sz="2800" b="1" baseline="30000" dirty="0" smtClean="0"/>
              <a:t>23 </a:t>
            </a:r>
            <a:r>
              <a:rPr lang="en-US" altLang="en-US" sz="2800" b="1" dirty="0" smtClean="0"/>
              <a:t>cookies</a:t>
            </a:r>
            <a:br>
              <a:rPr lang="en-US" altLang="en-US" sz="2800" b="1" dirty="0" smtClean="0"/>
            </a:b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1 dozen cars = 12 cars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1 mole of cars = 6.02 X 10</a:t>
            </a:r>
            <a:r>
              <a:rPr lang="en-US" altLang="en-US" sz="2800" b="1" baseline="30000" dirty="0" smtClean="0"/>
              <a:t>23 </a:t>
            </a:r>
            <a:r>
              <a:rPr lang="en-US" altLang="en-US" sz="2800" b="1" dirty="0" smtClean="0"/>
              <a:t>cars</a:t>
            </a:r>
            <a:br>
              <a:rPr lang="en-US" altLang="en-US" sz="2800" b="1" dirty="0" smtClean="0"/>
            </a:b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1 dozen Al atoms = 12 Al atoms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/>
              <a:t>1 mole of Al atoms = 6.02 X 10</a:t>
            </a:r>
            <a:r>
              <a:rPr lang="en-US" altLang="en-US" sz="2800" b="1" baseline="30000" dirty="0" smtClean="0"/>
              <a:t>23</a:t>
            </a:r>
            <a:r>
              <a:rPr lang="en-US" altLang="en-US" sz="2800" b="1" dirty="0" smtClean="0"/>
              <a:t> Al atoms</a:t>
            </a:r>
            <a:br>
              <a:rPr lang="en-US" altLang="en-US" sz="2800" b="1" dirty="0" smtClean="0"/>
            </a:br>
            <a:endParaRPr lang="en-US" altLang="en-US" sz="2800" b="1" baseline="30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Note that the NUMBER is always the same, but the MASS is very different!</a:t>
            </a:r>
            <a:b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alt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bg2">
                    <a:lumMod val="25000"/>
                  </a:schemeClr>
                </a:solidFill>
              </a:rPr>
              <a:t>*Mole is abbreviated </a:t>
            </a:r>
            <a:r>
              <a:rPr lang="en-US" altLang="en-US" sz="2800" b="1" dirty="0" err="1" smtClean="0">
                <a:solidFill>
                  <a:schemeClr val="bg2">
                    <a:lumMod val="25000"/>
                  </a:schemeClr>
                </a:solidFill>
              </a:rPr>
              <a:t>mol</a:t>
            </a: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12595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Scientific Notation 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71600"/>
            <a:ext cx="845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To write numbers in scientific notation, move the decimal so that it: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Has one non-zero number to the left of the decimal place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Is multiplied by 10</a:t>
            </a:r>
            <a:r>
              <a:rPr lang="en-US" sz="2400" baseline="30000" dirty="0" smtClean="0">
                <a:solidFill>
                  <a:schemeClr val="tx1"/>
                </a:solidFill>
              </a:rPr>
              <a:t>x</a:t>
            </a:r>
            <a:endParaRPr lang="en-US" sz="2400" dirty="0"/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The exponent is </a:t>
            </a:r>
            <a:r>
              <a:rPr lang="en-US" sz="1800" b="1" dirty="0" smtClean="0">
                <a:solidFill>
                  <a:schemeClr val="tx1"/>
                </a:solidFill>
              </a:rPr>
              <a:t>positive</a:t>
            </a:r>
            <a:r>
              <a:rPr lang="en-US" sz="1800" dirty="0" smtClean="0">
                <a:solidFill>
                  <a:schemeClr val="tx1"/>
                </a:solidFill>
              </a:rPr>
              <a:t> if the number in standard notation is larger than 1</a:t>
            </a:r>
          </a:p>
          <a:p>
            <a:pPr lvl="2"/>
            <a:r>
              <a:rPr lang="en-US" sz="1800" dirty="0" smtClean="0"/>
              <a:t>The exponent is </a:t>
            </a:r>
            <a:r>
              <a:rPr lang="en-US" sz="1800" b="1" dirty="0" smtClean="0"/>
              <a:t>negative</a:t>
            </a:r>
            <a:r>
              <a:rPr lang="en-US" sz="1800" dirty="0" smtClean="0"/>
              <a:t> if the number in standard notation is less than 1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/>
              <a:t>Examples:</a:t>
            </a: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Standard notation = 12000.	 (This # is larger than 1)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Scientific notation = 1.2000 x 10</a:t>
            </a:r>
            <a:r>
              <a:rPr lang="en-US" sz="1800" baseline="30000" dirty="0" smtClean="0">
                <a:solidFill>
                  <a:schemeClr val="tx1"/>
                </a:solidFill>
              </a:rPr>
              <a:t>4</a:t>
            </a:r>
            <a:br>
              <a:rPr lang="en-US" sz="1800" baseline="30000" dirty="0" smtClean="0">
                <a:solidFill>
                  <a:schemeClr val="tx1"/>
                </a:solidFill>
              </a:rPr>
            </a:br>
            <a:endParaRPr lang="en-US" sz="1800" baseline="30000" dirty="0" smtClean="0">
              <a:solidFill>
                <a:schemeClr val="tx1"/>
              </a:solidFill>
            </a:endParaRPr>
          </a:p>
          <a:p>
            <a:pPr lvl="2"/>
            <a:r>
              <a:rPr lang="en-US" sz="1800" dirty="0" smtClean="0"/>
              <a:t>Standard notation = 0.001200 (This # is smaller than 1)</a:t>
            </a:r>
            <a:br>
              <a:rPr lang="en-US" sz="1800" dirty="0" smtClean="0"/>
            </a:br>
            <a:r>
              <a:rPr lang="en-US" sz="1800" dirty="0" smtClean="0"/>
              <a:t>Scientific notation = 1.200 x 10</a:t>
            </a:r>
            <a:r>
              <a:rPr lang="en-US" sz="1800" baseline="30000" dirty="0" smtClean="0"/>
              <a:t>-3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 Moles Inquiry Activity  (Pages 1-3)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Molar Mass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Molar Mass: The mass of one mole of an element.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106" name="AutoShape 2" descr="Image result for periodic table squ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Image result for periodic table squ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http://www.cliparthut.com/clip-arts/1617/sulfur-square-periodic-table-16175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3429000" cy="3429000"/>
          </a:xfrm>
          <a:prstGeom prst="rect">
            <a:avLst/>
          </a:prstGeom>
          <a:noFill/>
        </p:spPr>
      </p:pic>
      <p:pic>
        <p:nvPicPr>
          <p:cNvPr id="47112" name="Picture 8" descr="http://i3.cpcache.com/product/709484939/elements_6_carbon_square_sticker_3_x_3.jpg?height=225&amp;width=2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09800"/>
            <a:ext cx="3429000" cy="3429000"/>
          </a:xfrm>
          <a:prstGeom prst="rect">
            <a:avLst/>
          </a:prstGeom>
          <a:noFill/>
        </p:spPr>
      </p:pic>
      <p:pic>
        <p:nvPicPr>
          <p:cNvPr id="47114" name="Picture 10" descr="http://i1.cpcache.com/product/709474362/elements_47_silver_square_sticker_3_x_3.jpg?height=225&amp;width=2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09800"/>
            <a:ext cx="2743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Molar Mass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86750" cy="4652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molar mass of the following: </a:t>
            </a:r>
          </a:p>
          <a:p>
            <a:pPr lvl="2"/>
            <a:r>
              <a:rPr lang="en-US" sz="2400" dirty="0" smtClean="0"/>
              <a:t>Mg</a:t>
            </a:r>
          </a:p>
          <a:p>
            <a:pPr lvl="2"/>
            <a:r>
              <a:rPr lang="en-US" sz="2400" dirty="0" smtClean="0"/>
              <a:t>H</a:t>
            </a:r>
          </a:p>
          <a:p>
            <a:pPr lvl="2"/>
            <a:r>
              <a:rPr lang="en-US" sz="2400" dirty="0" smtClean="0"/>
              <a:t>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3600" dirty="0" smtClean="0"/>
              <a:t>How about these? </a:t>
            </a:r>
          </a:p>
          <a:p>
            <a:pPr lvl="2"/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</a:p>
          <a:p>
            <a:pPr lvl="2"/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endParaRPr lang="en-US" sz="2400" dirty="0" smtClean="0"/>
          </a:p>
          <a:p>
            <a:pPr lvl="2"/>
            <a:r>
              <a:rPr lang="en-US" sz="2400" dirty="0" smtClean="0"/>
              <a:t>Cu(NO)</a:t>
            </a:r>
            <a:r>
              <a:rPr lang="en-US" sz="2400" baseline="-25000" dirty="0" smtClean="0"/>
              <a:t>3</a:t>
            </a:r>
          </a:p>
          <a:p>
            <a:pPr lvl="2"/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One More! </a:t>
            </a:r>
            <a:endParaRPr lang="en-US" b="1" dirty="0"/>
          </a:p>
        </p:txBody>
      </p:sp>
      <p:pic>
        <p:nvPicPr>
          <p:cNvPr id="5" name="Picture 4" descr="C:\Users\kbjorge\AppData\Local\Microsoft\Windows\Temporary Internet Files\Content.Outlook\NXOC8PR4\20130218_084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6" r="21819" b="20605"/>
          <a:stretch>
            <a:fillRect/>
          </a:stretch>
        </p:blipFill>
        <p:spPr bwMode="auto">
          <a:xfrm>
            <a:off x="4866704" y="1688414"/>
            <a:ext cx="4248863" cy="46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4704" y="1688414"/>
            <a:ext cx="4572000" cy="315312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450" dirty="0" smtClean="0">
                <a:solidFill>
                  <a:schemeClr val="accent1"/>
                </a:solidFill>
              </a:rPr>
              <a:t>How about…</a:t>
            </a:r>
            <a:r>
              <a:rPr lang="en-US" sz="3450" dirty="0">
                <a:solidFill>
                  <a:schemeClr val="accent1"/>
                </a:solidFill>
              </a:rPr>
              <a:t/>
            </a:r>
            <a:br>
              <a:rPr lang="en-US" sz="3450" dirty="0">
                <a:solidFill>
                  <a:schemeClr val="accent1"/>
                </a:solidFill>
              </a:rPr>
            </a:br>
            <a:r>
              <a:rPr lang="en-US" sz="3450" dirty="0">
                <a:solidFill>
                  <a:schemeClr val="accent1"/>
                </a:solidFill>
              </a:rPr>
              <a:t>Copper (II) Chloride</a:t>
            </a:r>
            <a:r>
              <a:rPr lang="en-US" sz="3450" dirty="0" smtClean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8" name="Right Arrow 7"/>
          <p:cNvSpPr/>
          <p:nvPr/>
        </p:nvSpPr>
        <p:spPr>
          <a:xfrm rot="19988375">
            <a:off x="2867185" y="4146887"/>
            <a:ext cx="2515268" cy="5715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62825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0" y="533400"/>
            <a:ext cx="5715000" cy="8572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450" dirty="0"/>
              <a:t>What is Copper (II) Chloride?</a:t>
            </a:r>
          </a:p>
        </p:txBody>
      </p:sp>
      <p:pic>
        <p:nvPicPr>
          <p:cNvPr id="20483" name="Picture 4" descr="C:\Users\kbjorge\AppData\Local\Microsoft\Windows\Temporary Internet Files\Content.Outlook\NXOC8PR4\20130218_084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9" b="-568"/>
          <a:stretch>
            <a:fillRect/>
          </a:stretch>
        </p:blipFill>
        <p:spPr bwMode="auto">
          <a:xfrm>
            <a:off x="2133600" y="1390650"/>
            <a:ext cx="5257800" cy="556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85800" y="3733800"/>
            <a:ext cx="1970111" cy="5715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7646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713" y="152400"/>
            <a:ext cx="8210550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the Molar Mass of Copper (II) Chloride?</a:t>
            </a:r>
          </a:p>
        </p:txBody>
      </p:sp>
      <p:pic>
        <p:nvPicPr>
          <p:cNvPr id="21507" name="Picture 3" descr="C:\Users\kbjorge\AppData\Local\Microsoft\Windows\Temporary Internet Files\Content.Outlook\NXOC8PR4\20130218_084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30505" r="17879"/>
          <a:stretch>
            <a:fillRect/>
          </a:stretch>
        </p:blipFill>
        <p:spPr bwMode="auto">
          <a:xfrm>
            <a:off x="2257283" y="1295400"/>
            <a:ext cx="6504980" cy="537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20688" y="2438400"/>
            <a:ext cx="1970111" cy="5715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228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253881"/>
            <a:ext cx="3810000" cy="20880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900" dirty="0" smtClean="0">
                <a:solidFill>
                  <a:schemeClr val="accent1"/>
                </a:solidFill>
              </a:rPr>
              <a:t>Hydrate: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191000" y="828516"/>
            <a:ext cx="4536581" cy="938807"/>
          </a:xfrm>
        </p:spPr>
        <p:txBody>
          <a:bodyPr>
            <a:noAutofit/>
          </a:bodyPr>
          <a:lstStyle/>
          <a:p>
            <a:pPr marL="85725" indent="0">
              <a:buNone/>
              <a:defRPr/>
            </a:pPr>
            <a:r>
              <a:rPr lang="en-US" sz="2800" dirty="0" smtClean="0">
                <a:latin typeface="+mj-lt"/>
              </a:rPr>
              <a:t>Water is added in the natural state.</a:t>
            </a:r>
            <a:endParaRPr lang="en-US" sz="2800" dirty="0">
              <a:latin typeface="+mj-lt"/>
            </a:endParaRPr>
          </a:p>
          <a:p>
            <a:pPr marL="85725" indent="0">
              <a:buNone/>
              <a:defRPr/>
            </a:pPr>
            <a:endParaRPr lang="en-US" sz="2800" dirty="0" smtClean="0">
              <a:latin typeface="+mj-lt"/>
            </a:endParaRPr>
          </a:p>
          <a:p>
            <a:pPr marL="85725" indent="0">
              <a:buNone/>
              <a:defRPr/>
            </a:pPr>
            <a:r>
              <a:rPr lang="en-US" sz="2800" dirty="0" smtClean="0">
                <a:latin typeface="+mj-lt"/>
              </a:rPr>
              <a:t>Draw Copper (II) Chloride </a:t>
            </a:r>
            <a:r>
              <a:rPr lang="en-US" sz="2800" b="1" dirty="0" err="1" smtClean="0">
                <a:latin typeface="+mj-lt"/>
              </a:rPr>
              <a:t>Di</a:t>
            </a:r>
            <a:r>
              <a:rPr lang="en-US" sz="2800" dirty="0" err="1" smtClean="0">
                <a:latin typeface="+mj-lt"/>
              </a:rPr>
              <a:t>hydrate</a:t>
            </a:r>
            <a:endParaRPr lang="en-US" sz="2800" dirty="0" smtClean="0">
              <a:latin typeface="+mj-lt"/>
            </a:endParaRPr>
          </a:p>
          <a:p>
            <a:pPr eaLnBrk="1" hangingPunct="1">
              <a:defRPr/>
            </a:pPr>
            <a:endParaRPr lang="en-US" sz="2800" dirty="0" smtClean="0">
              <a:latin typeface="+mj-lt"/>
            </a:endParaRPr>
          </a:p>
        </p:txBody>
      </p:sp>
      <p:pic>
        <p:nvPicPr>
          <p:cNvPr id="22532" name="Picture 2" descr="http://www.irunnerblog.com/wp-content/uploads/2010/03/hyd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74" y="2133600"/>
            <a:ext cx="2800350" cy="33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25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to Calculate the Molar Mass of a Hydrate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" indent="0">
              <a:buNone/>
            </a:pPr>
            <a:r>
              <a:rPr lang="en-US" altLang="en-US" sz="2800" dirty="0" smtClean="0">
                <a:latin typeface="+mj-lt"/>
              </a:rPr>
              <a:t>Name: Copper (II) Chloride </a:t>
            </a:r>
            <a:r>
              <a:rPr lang="en-US" altLang="en-US" sz="2800" dirty="0" err="1" smtClean="0">
                <a:latin typeface="+mj-lt"/>
              </a:rPr>
              <a:t>Dihydrate</a:t>
            </a:r>
            <a:endParaRPr lang="en-US" altLang="en-US" sz="2800" dirty="0" smtClean="0">
              <a:latin typeface="+mj-lt"/>
            </a:endParaRPr>
          </a:p>
          <a:p>
            <a:pPr marL="85725" indent="0">
              <a:buNone/>
            </a:pPr>
            <a:endParaRPr lang="en-US" altLang="en-US" sz="2800" dirty="0">
              <a:latin typeface="+mj-lt"/>
            </a:endParaRPr>
          </a:p>
          <a:p>
            <a:pPr marL="85725" indent="0">
              <a:buNone/>
            </a:pPr>
            <a:r>
              <a:rPr lang="en-US" altLang="en-US" sz="2800" dirty="0" smtClean="0">
                <a:latin typeface="+mj-lt"/>
              </a:rPr>
              <a:t>Write the Formula: CuCl</a:t>
            </a:r>
            <a:r>
              <a:rPr lang="en-US" altLang="en-US" sz="2800" baseline="-25000" dirty="0" smtClean="0">
                <a:latin typeface="+mj-lt"/>
              </a:rPr>
              <a:t>2</a:t>
            </a:r>
            <a:r>
              <a:rPr lang="en-US" altLang="en-US" sz="2800" dirty="0" smtClean="0">
                <a:latin typeface="+mj-lt"/>
              </a:rPr>
              <a:t> ● 2H</a:t>
            </a:r>
            <a:r>
              <a:rPr lang="en-US" altLang="en-US" sz="2800" baseline="-25000" dirty="0" smtClean="0">
                <a:latin typeface="+mj-lt"/>
              </a:rPr>
              <a:t>2</a:t>
            </a:r>
            <a:r>
              <a:rPr lang="en-US" altLang="en-US" sz="2800" dirty="0" smtClean="0">
                <a:latin typeface="+mj-lt"/>
              </a:rPr>
              <a:t>O</a:t>
            </a:r>
          </a:p>
          <a:p>
            <a:pPr marL="85725" indent="0" algn="ctr">
              <a:buNone/>
            </a:pPr>
            <a:endParaRPr lang="en-US" altLang="en-US" sz="2800" dirty="0" smtClean="0">
              <a:latin typeface="+mj-lt"/>
            </a:endParaRPr>
          </a:p>
          <a:p>
            <a:pPr marL="85725" indent="0">
              <a:buNone/>
            </a:pPr>
            <a:r>
              <a:rPr lang="en-US" altLang="en-US" sz="2800" dirty="0">
                <a:latin typeface="+mj-lt"/>
              </a:rPr>
              <a:t>Cu = 63.54 g/mole</a:t>
            </a:r>
          </a:p>
          <a:p>
            <a:pPr marL="85725" indent="0">
              <a:buNone/>
            </a:pPr>
            <a:r>
              <a:rPr lang="en-US" altLang="en-US" sz="2800" dirty="0">
                <a:latin typeface="+mj-lt"/>
              </a:rPr>
              <a:t>2(Cl) = 2 x 35.45 g/mole</a:t>
            </a:r>
          </a:p>
          <a:p>
            <a:pPr marL="308372" lvl="1" indent="0"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</a:rPr>
              <a:t>4(H) = 4 x 1.01 g/mole</a:t>
            </a:r>
          </a:p>
          <a:p>
            <a:pPr marL="308372" lvl="1" indent="0"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+mj-lt"/>
              </a:rPr>
              <a:t>2(O) = 2 x 16.00 g/mole</a:t>
            </a:r>
          </a:p>
          <a:p>
            <a:pPr marL="85725" indent="0">
              <a:buNone/>
            </a:pPr>
            <a:endParaRPr lang="en-US" altLang="en-US" sz="2800" dirty="0">
              <a:latin typeface="+mj-lt"/>
            </a:endParaRPr>
          </a:p>
          <a:p>
            <a:pPr marL="85725" indent="0">
              <a:buNone/>
            </a:pPr>
            <a:r>
              <a:rPr lang="en-US" altLang="en-US" sz="2800" dirty="0">
                <a:latin typeface="+mj-lt"/>
              </a:rPr>
              <a:t>= </a:t>
            </a:r>
            <a:r>
              <a:rPr lang="en-US" altLang="en-US" sz="2800" dirty="0" smtClean="0">
                <a:latin typeface="+mj-lt"/>
              </a:rPr>
              <a:t>170.49 </a:t>
            </a:r>
            <a:r>
              <a:rPr lang="en-US" altLang="en-US" sz="2800" dirty="0">
                <a:latin typeface="+mj-lt"/>
              </a:rPr>
              <a:t>g/mole</a:t>
            </a:r>
          </a:p>
          <a:p>
            <a:pPr marL="85725" indent="0" algn="ctr">
              <a:buNone/>
            </a:pPr>
            <a:endParaRPr lang="en-US" altLang="en-US" dirty="0" smtClean="0">
              <a:latin typeface="+mj-lt"/>
            </a:endParaRPr>
          </a:p>
        </p:txBody>
      </p:sp>
      <p:pic>
        <p:nvPicPr>
          <p:cNvPr id="4" name="Picture 3" descr="C:\Users\kbjorge\AppData\Local\Microsoft\Windows\Temporary Internet Files\Content.Outlook\NXOC8PR4\20130218_084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30505" r="17879"/>
          <a:stretch>
            <a:fillRect/>
          </a:stretch>
        </p:blipFill>
        <p:spPr bwMode="auto">
          <a:xfrm>
            <a:off x="4648200" y="3200400"/>
            <a:ext cx="4200831" cy="347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16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ole hig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461375" cy="63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Find a </a:t>
            </a:r>
            <a:r>
              <a:rPr lang="en-US" sz="3600" dirty="0" smtClean="0">
                <a:solidFill>
                  <a:schemeClr val="accent6"/>
                </a:solidFill>
              </a:rPr>
              <a:t>partner</a:t>
            </a:r>
            <a:r>
              <a:rPr lang="en-US" sz="3600" dirty="0" smtClean="0"/>
              <a:t>! </a:t>
            </a:r>
          </a:p>
          <a:p>
            <a:r>
              <a:rPr lang="en-US" sz="3600" dirty="0" smtClean="0"/>
              <a:t>Grab a white board and a marker. </a:t>
            </a:r>
          </a:p>
          <a:p>
            <a:r>
              <a:rPr lang="en-US" sz="3600" dirty="0" smtClean="0"/>
              <a:t>Answer the following questions</a:t>
            </a:r>
          </a:p>
          <a:p>
            <a:pPr lvl="1"/>
            <a:r>
              <a:rPr lang="en-US" sz="3200" dirty="0" smtClean="0"/>
              <a:t>Remember to show ALL of your work.</a:t>
            </a:r>
          </a:p>
          <a:p>
            <a:pPr lvl="1"/>
            <a:r>
              <a:rPr lang="en-US" sz="3200" dirty="0" smtClean="0"/>
              <a:t>You need units! </a:t>
            </a:r>
          </a:p>
          <a:p>
            <a:pPr lvl="1"/>
            <a:r>
              <a:rPr lang="en-US" sz="3200" dirty="0" smtClean="0"/>
              <a:t>Sig Figs Count! </a:t>
            </a:r>
          </a:p>
        </p:txBody>
      </p:sp>
    </p:spTree>
    <p:extLst>
      <p:ext uri="{BB962C8B-B14F-4D97-AF65-F5344CB8AC3E}">
        <p14:creationId xmlns:p14="http://schemas.microsoft.com/office/powerpoint/2010/main" val="286333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Scientific Notation Practice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Convert these numbers into either scientific or standard notation.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0</a:t>
            </a:r>
            <a:r>
              <a:rPr lang="en-US" sz="3200" dirty="0" smtClean="0"/>
              <a:t>.</a:t>
            </a:r>
            <a:r>
              <a:rPr lang="en-US" dirty="0" smtClean="0"/>
              <a:t>00153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1,200</a:t>
            </a:r>
            <a:r>
              <a:rPr lang="en-US" sz="32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1,350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0</a:t>
            </a:r>
            <a:r>
              <a:rPr lang="en-US" sz="3600" dirty="0" smtClean="0"/>
              <a:t>.</a:t>
            </a:r>
            <a:r>
              <a:rPr lang="en-US" dirty="0" smtClean="0"/>
              <a:t>01800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6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57" y="2819400"/>
            <a:ext cx="7886700" cy="917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is the molar mass of CuSO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#2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2895600"/>
            <a:ext cx="7886700" cy="68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What is the mass of 0.5 moles of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#3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667000"/>
            <a:ext cx="7886700" cy="1298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How many moles are in 12.5 grams of Magnesium Hydroxide?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#4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743200"/>
            <a:ext cx="7886700" cy="99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How many grams are in 4.3 moles of Aluminum Chloride?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#5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895600"/>
            <a:ext cx="7886700" cy="688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How many atoms are in 1.46 moles of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71800"/>
            <a:ext cx="7886700" cy="917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How many molecules are in 0.45 moles of lithium bromide?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#7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819400"/>
            <a:ext cx="7886700" cy="993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How many molecules are in 96 grams of carbon dioxide?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Huddle Question #8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2819400"/>
            <a:ext cx="7886700" cy="1146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How many grams would 1.0 x 10 </a:t>
            </a:r>
            <a:r>
              <a:rPr lang="en-US" sz="3200" baseline="30000" dirty="0" smtClean="0"/>
              <a:t>25</a:t>
            </a:r>
            <a:r>
              <a:rPr lang="en-US" sz="3200" dirty="0" smtClean="0"/>
              <a:t> molecules of copper (II) chloride weigh?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Significant Figures 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524000"/>
            <a:ext cx="79819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How many sig figs are in the following numbers?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302 </a:t>
            </a:r>
            <a:r>
              <a:rPr lang="en-US" dirty="0" err="1" smtClean="0"/>
              <a:t>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548.8 g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240 cm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24.0 L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0.180 g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58700 </a:t>
            </a:r>
            <a:r>
              <a:rPr lang="en-US" dirty="0" err="1" smtClean="0"/>
              <a:t>mL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774573" y="228600"/>
            <a:ext cx="7290054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/>
              <a:t>Conversion Factors Review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9334" y="1219200"/>
            <a:ext cx="9220200" cy="511333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3200" b="1" dirty="0" smtClean="0"/>
              <a:t>Conversion Factor: </a:t>
            </a:r>
            <a:r>
              <a:rPr lang="en-US" altLang="en-US" sz="3200" dirty="0" smtClean="0"/>
              <a:t>Fractions in which the numerator and denominator are EQUAL quantities expressed in different units.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altLang="en-US" sz="2400" dirty="0" smtClean="0"/>
              <a:t>	</a:t>
            </a:r>
          </a:p>
          <a:p>
            <a:pPr>
              <a:buFontTx/>
              <a:buNone/>
            </a:pPr>
            <a:r>
              <a:rPr lang="en-US" altLang="en-US" sz="2400" dirty="0" smtClean="0"/>
              <a:t>	Equality:    	</a:t>
            </a:r>
            <a:r>
              <a:rPr lang="en-US" altLang="en-US" sz="2400" b="1" dirty="0" smtClean="0"/>
              <a:t>1 in. = 2.54 cm</a:t>
            </a:r>
          </a:p>
          <a:p>
            <a:pPr>
              <a:buFontTx/>
              <a:buNone/>
            </a:pPr>
            <a:r>
              <a:rPr lang="en-US" altLang="en-US" sz="2400" dirty="0" smtClean="0"/>
              <a:t>	</a:t>
            </a:r>
          </a:p>
          <a:p>
            <a:pPr>
              <a:buFontTx/>
              <a:buNone/>
            </a:pPr>
            <a:r>
              <a:rPr lang="en-US" altLang="en-US" sz="2400" dirty="0" smtClean="0"/>
              <a:t>	Conversion Factors:		</a:t>
            </a:r>
            <a:r>
              <a:rPr lang="en-US" altLang="en-US" sz="2400" b="1" u="sng" dirty="0" smtClean="0"/>
              <a:t>  1 in.   </a:t>
            </a:r>
            <a:r>
              <a:rPr lang="en-US" altLang="en-US" sz="2400" b="1" dirty="0" smtClean="0"/>
              <a:t>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Or</a:t>
            </a:r>
            <a:r>
              <a:rPr lang="en-US" altLang="en-US" sz="2400" b="1" dirty="0" smtClean="0"/>
              <a:t>     </a:t>
            </a:r>
            <a:r>
              <a:rPr lang="en-US" altLang="en-US" sz="2400" b="1" u="sng" dirty="0" smtClean="0"/>
              <a:t> 2.54 cm  </a:t>
            </a:r>
            <a:endParaRPr lang="en-US" altLang="en-US" sz="2400" b="1" dirty="0" smtClean="0"/>
          </a:p>
          <a:p>
            <a:pPr>
              <a:buFontTx/>
              <a:buNone/>
            </a:pPr>
            <a:r>
              <a:rPr lang="en-US" altLang="en-US" sz="2400" b="1" dirty="0" smtClean="0"/>
              <a:t>						2.54 cm	      	   1 in.</a:t>
            </a:r>
            <a:r>
              <a:rPr lang="en-US" altLang="en-US" sz="2400" dirty="0" smtClean="0"/>
              <a:t>	</a:t>
            </a:r>
          </a:p>
          <a:p>
            <a:pPr>
              <a:lnSpc>
                <a:spcPct val="40000"/>
              </a:lnSpc>
              <a:buFontTx/>
              <a:buNone/>
            </a:pPr>
            <a:r>
              <a:rPr lang="en-US" altLang="en-US" sz="2400" dirty="0" smtClean="0"/>
              <a:t>	</a:t>
            </a:r>
          </a:p>
          <a:p>
            <a:pPr algn="ctr"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With your neighbor: discuss two ways you could describe these fractions.</a:t>
            </a:r>
            <a:endParaRPr lang="en-US" altLang="en-US" sz="32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None/>
            </a:pPr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581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Why use a conversion factor?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Your units are clearly indicated.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Reduces confusion on whether to multiply or divide.</a:t>
            </a:r>
            <a:br>
              <a:rPr lang="en-US" sz="3200" dirty="0" smtClean="0"/>
            </a:b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Prepares you to complete more complex problems.</a:t>
            </a:r>
          </a:p>
        </p:txBody>
      </p:sp>
    </p:spTree>
    <p:extLst>
      <p:ext uri="{BB962C8B-B14F-4D97-AF65-F5344CB8AC3E}">
        <p14:creationId xmlns:p14="http://schemas.microsoft.com/office/powerpoint/2010/main" val="286018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0988" y="243491"/>
            <a:ext cx="8515350" cy="1325563"/>
          </a:xfrm>
        </p:spPr>
        <p:txBody>
          <a:bodyPr/>
          <a:lstStyle/>
          <a:p>
            <a:pPr algn="ctr"/>
            <a:r>
              <a:rPr lang="en-US" altLang="en-US" b="1" dirty="0" smtClean="0"/>
              <a:t>Question: How many minutes are in 2.5 hours?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9187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What do you know about the problem?</a:t>
            </a:r>
          </a:p>
          <a:p>
            <a:pPr lvl="1"/>
            <a:r>
              <a:rPr lang="en-US" altLang="en-US" sz="2400" dirty="0" smtClean="0"/>
              <a:t>2.5 hours</a:t>
            </a:r>
          </a:p>
          <a:p>
            <a:pPr lvl="1"/>
            <a:r>
              <a:rPr lang="en-US" altLang="en-US" sz="2400" dirty="0" smtClean="0"/>
              <a:t>1 hour = 60 minutes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343400"/>
            <a:ext cx="149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2.5 hours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33600" y="460375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60638" y="4657725"/>
            <a:ext cx="1096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 hour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4048125"/>
            <a:ext cx="171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60 minutes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14800" y="43434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38663" y="4343400"/>
            <a:ext cx="190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150 minutes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690" y="5274716"/>
            <a:ext cx="361394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/>
              <a:t>Units must </a:t>
            </a:r>
            <a:r>
              <a:rPr lang="en-US" altLang="en-US" sz="2800" b="1" dirty="0" smtClean="0"/>
              <a:t>cancel!</a:t>
            </a:r>
            <a:endParaRPr lang="en-US" altLang="en-US" sz="2800" b="1" dirty="0"/>
          </a:p>
        </p:txBody>
      </p:sp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4564856" y="4919662"/>
            <a:ext cx="3767137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</a:rPr>
              <a:t>Sig Figs: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Conversion factors are exact numbers</a:t>
            </a:r>
          </a:p>
        </p:txBody>
      </p:sp>
    </p:spTree>
    <p:extLst>
      <p:ext uri="{BB962C8B-B14F-4D97-AF65-F5344CB8AC3E}">
        <p14:creationId xmlns:p14="http://schemas.microsoft.com/office/powerpoint/2010/main" val="246548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/>
              <a:t>Question #2: </a:t>
            </a:r>
            <a:r>
              <a:rPr lang="en-US" altLang="en-US" sz="3600" b="1" dirty="0" smtClean="0"/>
              <a:t>You have $7.25 in your pocket in quarters.  How many quarters do you have?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7848600" cy="4114800"/>
          </a:xfrm>
        </p:spPr>
        <p:txBody>
          <a:bodyPr/>
          <a:lstStyle/>
          <a:p>
            <a:pPr marL="342900" lvl="1" indent="0">
              <a:buNone/>
            </a:pPr>
            <a:endParaRPr lang="en-US" altLang="en-US" sz="3200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endParaRPr lang="en-US" altLang="en-US" sz="3200" dirty="0" smtClean="0"/>
          </a:p>
          <a:p>
            <a:pPr marL="342900" lvl="1" indent="0"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Identify what you know</a:t>
            </a:r>
          </a:p>
          <a:p>
            <a:pPr lvl="2"/>
            <a:r>
              <a:rPr lang="en-US" altLang="en-US" sz="2800" dirty="0" smtClean="0"/>
              <a:t>You have $7.25</a:t>
            </a:r>
          </a:p>
          <a:p>
            <a:pPr lvl="2"/>
            <a:r>
              <a:rPr lang="en-US" altLang="en-US" sz="2800" dirty="0" smtClean="0"/>
              <a:t>$1 = 4 quarters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39813" y="4764088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$7.25</a:t>
            </a: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>
            <a:off x="2097088" y="5026025"/>
            <a:ext cx="1789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4600" y="5114925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$1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3600" y="4502150"/>
            <a:ext cx="168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4 quarters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6200" y="4745038"/>
            <a:ext cx="423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=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10063" y="4764088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/>
              <a:t>29.0 quarters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660106" y="5267325"/>
            <a:ext cx="3767137" cy="1200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</a:rPr>
              <a:t>Sig Figs:</a:t>
            </a:r>
          </a:p>
          <a:p>
            <a:r>
              <a:rPr lang="en-US" altLang="en-US" sz="2400" b="1" dirty="0">
                <a:solidFill>
                  <a:schemeClr val="bg1"/>
                </a:solidFill>
              </a:rPr>
              <a:t>Conversion factors are exact numbers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8650" y="5769970"/>
            <a:ext cx="3613944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b="1" dirty="0"/>
              <a:t>Units must </a:t>
            </a:r>
            <a:r>
              <a:rPr lang="en-US" altLang="en-US" sz="2800" b="1" dirty="0" smtClean="0"/>
              <a:t>cancel!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821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  <p:bldP spid="3" grpId="0"/>
      <p:bldP spid="7" grpId="0"/>
      <p:bldP spid="8" grpId="0"/>
      <p:bldP spid="10" grpId="0"/>
      <p:bldP spid="11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 smtClean="0"/>
              <a:t>The Metric System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82000" cy="455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/>
              <a:t>Metric Base Units [B]</a:t>
            </a:r>
          </a:p>
          <a:p>
            <a:pPr lvl="1"/>
            <a:r>
              <a:rPr lang="en-US" altLang="en-US" sz="2800" dirty="0" smtClean="0"/>
              <a:t>Liters (measuring volume)</a:t>
            </a:r>
          </a:p>
          <a:p>
            <a:pPr lvl="1"/>
            <a:r>
              <a:rPr lang="en-US" altLang="en-US" sz="2800" dirty="0" smtClean="0"/>
              <a:t>Meters (measuring length)</a:t>
            </a:r>
          </a:p>
          <a:p>
            <a:pPr lvl="1"/>
            <a:r>
              <a:rPr lang="en-US" altLang="en-US" sz="2800" dirty="0" smtClean="0"/>
              <a:t>Grams (measuring mass)</a:t>
            </a:r>
            <a:br>
              <a:rPr lang="en-US" altLang="en-US" sz="2800" dirty="0" smtClean="0"/>
            </a:b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Multiples of 10</a:t>
            </a:r>
          </a:p>
          <a:p>
            <a:pPr lvl="1"/>
            <a:r>
              <a:rPr lang="en-US" altLang="en-US" sz="2500" dirty="0" smtClean="0"/>
              <a:t>Examples: </a:t>
            </a:r>
          </a:p>
          <a:p>
            <a:pPr lvl="2"/>
            <a:r>
              <a:rPr lang="en-US" altLang="en-US" sz="2500" dirty="0" smtClean="0"/>
              <a:t>1 kilogram = 1000 grams </a:t>
            </a:r>
          </a:p>
          <a:p>
            <a:pPr lvl="2"/>
            <a:r>
              <a:rPr lang="en-US" altLang="en-US" sz="2500" dirty="0" smtClean="0"/>
              <a:t>1 gram = 100 centigrams </a:t>
            </a:r>
          </a:p>
          <a:p>
            <a:pPr lvl="2"/>
            <a:r>
              <a:rPr lang="en-US" altLang="en-US" sz="2500" dirty="0" smtClean="0"/>
              <a:t>1 gram = 1000 milligrams</a:t>
            </a:r>
          </a:p>
        </p:txBody>
      </p:sp>
    </p:spTree>
    <p:extLst>
      <p:ext uri="{BB962C8B-B14F-4D97-AF65-F5344CB8AC3E}">
        <p14:creationId xmlns:p14="http://schemas.microsoft.com/office/powerpoint/2010/main" val="260083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3762</TotalTime>
  <Words>852</Words>
  <Application>Microsoft Macintosh PowerPoint</Application>
  <PresentationFormat>On-screen Show (4:3)</PresentationFormat>
  <Paragraphs>211</Paragraphs>
  <Slides>37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Conversions </vt:lpstr>
      <vt:lpstr>Scientific Notation Review</vt:lpstr>
      <vt:lpstr>Scientific Notation Practice </vt:lpstr>
      <vt:lpstr>Significant Figures Review</vt:lpstr>
      <vt:lpstr>Conversion Factors Review</vt:lpstr>
      <vt:lpstr>Why use a conversion factor?</vt:lpstr>
      <vt:lpstr>Question: How many minutes are in 2.5 hours?</vt:lpstr>
      <vt:lpstr>Question #2: You have $7.25 in your pocket in quarters.  How many quarters do you have? </vt:lpstr>
      <vt:lpstr>The Metric System</vt:lpstr>
      <vt:lpstr>PowerPoint Presentation</vt:lpstr>
      <vt:lpstr>Question #3: How many centigrams are in 605 g? </vt:lpstr>
      <vt:lpstr>Question #4: How many meters are in 14 km? </vt:lpstr>
      <vt:lpstr>Learning How to Count in Chemistry</vt:lpstr>
      <vt:lpstr>Learning How to Count in Chemistry</vt:lpstr>
      <vt:lpstr>The Mole is a Way of Counting! </vt:lpstr>
      <vt:lpstr>Chemists Count Using…… The MOLE!</vt:lpstr>
      <vt:lpstr>HONORS ONLY:   Practicing with Conversions-- M&amp;M Lab</vt:lpstr>
      <vt:lpstr>Mole Video  http://www.youtube.com/watch?v=TEl4jeETVmg </vt:lpstr>
      <vt:lpstr>The Mole</vt:lpstr>
      <vt:lpstr>Practice! Moles Inquiry Activity  (Pages 1-3)</vt:lpstr>
      <vt:lpstr>Molar Mass </vt:lpstr>
      <vt:lpstr>Molar Mass</vt:lpstr>
      <vt:lpstr>One More! </vt:lpstr>
      <vt:lpstr>PowerPoint Presentation</vt:lpstr>
      <vt:lpstr>What is the Molar Mass of Copper (II) Chloride?</vt:lpstr>
      <vt:lpstr>Hydrate:</vt:lpstr>
      <vt:lpstr>How to Calculate the Molar Mass of a Hydrate</vt:lpstr>
      <vt:lpstr>PowerPoint Presentation</vt:lpstr>
      <vt:lpstr>Team Huddle! </vt:lpstr>
      <vt:lpstr>Team Huddle Question #1</vt:lpstr>
      <vt:lpstr>Team Huddle Question #2</vt:lpstr>
      <vt:lpstr>Team Huddle Question #3</vt:lpstr>
      <vt:lpstr>Team Huddle Question #4</vt:lpstr>
      <vt:lpstr>Team Huddle Question #5</vt:lpstr>
      <vt:lpstr>Team Huddle Question #6</vt:lpstr>
      <vt:lpstr>Team Huddle Question #7</vt:lpstr>
      <vt:lpstr>Team Huddle Question #8</vt:lpstr>
    </vt:vector>
  </TitlesOfParts>
  <Company>CCSD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#1  11-9-2015</dc:title>
  <dc:creator>Windows User</dc:creator>
  <cp:lastModifiedBy>Meg Kovach</cp:lastModifiedBy>
  <cp:revision>216</cp:revision>
  <cp:lastPrinted>2016-11-02T13:50:52Z</cp:lastPrinted>
  <dcterms:created xsi:type="dcterms:W3CDTF">2015-11-09T17:56:54Z</dcterms:created>
  <dcterms:modified xsi:type="dcterms:W3CDTF">2016-11-06T21:03:11Z</dcterms:modified>
</cp:coreProperties>
</file>