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9" r:id="rId5"/>
    <p:sldId id="275" r:id="rId6"/>
    <p:sldId id="276" r:id="rId7"/>
    <p:sldId id="277" r:id="rId8"/>
    <p:sldId id="280" r:id="rId9"/>
    <p:sldId id="278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42"/>
            <a:ext cx="2227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25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498" y="609600"/>
            <a:ext cx="661100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6500" y="1981200"/>
            <a:ext cx="323514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62" y="1981200"/>
            <a:ext cx="323514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069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799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4"/>
            <a:ext cx="4379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C648-C962-7648-AB5F-C4BB8E926A7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4821-4AE4-1F4E-8BF5-5D59F69C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rl?sa=i&amp;rct=j&amp;q=covalent+bonds&amp;source=images&amp;cd=&amp;cad=rja&amp;uact=8&amp;ved=0CAcQjRw&amp;url=http://en.wikipedia.org/wiki/Covalent_bond&amp;ei=-N9sVMqrKsiGigLQpYB4&amp;bvm=bv.80120444,d.cGE&amp;psig=AFQjCNGVv9991WzbKMAwvH-jdUtPcZRkkg&amp;ust=1416507762215707" TargetMode="Externa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44" y="2057403"/>
            <a:ext cx="7771960" cy="1470025"/>
          </a:xfrm>
        </p:spPr>
        <p:txBody>
          <a:bodyPr/>
          <a:lstStyle/>
          <a:p>
            <a:r>
              <a:rPr lang="en-US" dirty="0" smtClean="0"/>
              <a:t>Chemical (</a:t>
            </a:r>
            <a:r>
              <a:rPr lang="en-US" dirty="0" err="1" smtClean="0"/>
              <a:t>Intramolecular</a:t>
            </a:r>
            <a:r>
              <a:rPr lang="en-US" dirty="0" smtClean="0"/>
              <a:t>)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1061" y="861975"/>
            <a:ext cx="8160411" cy="2667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0" dirty="0" smtClean="0"/>
              <a:t>If the difference in electronegativity is between:</a:t>
            </a:r>
          </a:p>
          <a:p>
            <a:pPr marL="457200" lvl="1" indent="0">
              <a:buNone/>
            </a:pPr>
            <a:r>
              <a:rPr lang="en-US" altLang="en-US" sz="3200" b="0" dirty="0" smtClean="0"/>
              <a:t>1.7 to 4.0:  Ionic</a:t>
            </a:r>
          </a:p>
          <a:p>
            <a:pPr marL="457200" lvl="1" indent="0">
              <a:buNone/>
            </a:pPr>
            <a:r>
              <a:rPr lang="en-US" altLang="en-US" sz="3200" b="0" dirty="0" smtClean="0"/>
              <a:t>0.3 to 1.7:  Polar Covalent</a:t>
            </a:r>
          </a:p>
          <a:p>
            <a:pPr marL="457200" lvl="1" indent="0">
              <a:buNone/>
            </a:pPr>
            <a:r>
              <a:rPr lang="en-US" altLang="en-US" sz="3200" b="0" dirty="0" smtClean="0"/>
              <a:t>0.0 to 0.3:  Non-Polar Covalent</a:t>
            </a:r>
            <a:endParaRPr lang="en-US" altLang="en-US" sz="3200" b="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8730" y="3136527"/>
            <a:ext cx="4925270" cy="3468688"/>
          </a:xfrm>
          <a:prstGeom prst="rect">
            <a:avLst/>
          </a:prstGeom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27730" y="4114801"/>
            <a:ext cx="490228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 b="1">
                <a:solidFill>
                  <a:srgbClr val="FAFD00"/>
                </a:solidFill>
                <a:latin typeface="Arial" charset="0"/>
              </a:defRPr>
            </a:lvl1pPr>
            <a:lvl2pPr>
              <a:defRPr sz="2800" b="1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lvl="1"/>
            <a:r>
              <a:rPr lang="en-US" altLang="en-US" dirty="0">
                <a:solidFill>
                  <a:schemeClr val="tx1"/>
                </a:solidFill>
              </a:rPr>
              <a:t>Example:  </a:t>
            </a:r>
            <a:r>
              <a:rPr lang="en-US" altLang="en-US" dirty="0" smtClean="0">
                <a:solidFill>
                  <a:schemeClr val="tx1"/>
                </a:solidFill>
              </a:rPr>
              <a:t>H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O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= </a:t>
            </a:r>
            <a:r>
              <a:rPr lang="en-US" altLang="en-US" dirty="0" smtClean="0">
                <a:solidFill>
                  <a:schemeClr val="tx1"/>
                </a:solidFill>
              </a:rPr>
              <a:t>2.1</a:t>
            </a:r>
            <a:r>
              <a:rPr lang="en-US" altLang="en-US" dirty="0" smtClean="0">
                <a:solidFill>
                  <a:schemeClr val="tx1"/>
                </a:solidFill>
              </a:rPr>
              <a:t>, O </a:t>
            </a:r>
            <a:r>
              <a:rPr lang="en-US" altLang="en-US" dirty="0">
                <a:solidFill>
                  <a:schemeClr val="tx1"/>
                </a:solidFill>
              </a:rPr>
              <a:t>= </a:t>
            </a:r>
            <a:r>
              <a:rPr lang="en-US" altLang="en-US" dirty="0" smtClean="0">
                <a:solidFill>
                  <a:schemeClr val="tx1"/>
                </a:solidFill>
              </a:rPr>
              <a:t>3.5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Difference is </a:t>
            </a:r>
            <a:r>
              <a:rPr lang="en-US" altLang="en-US" dirty="0" smtClean="0">
                <a:solidFill>
                  <a:schemeClr val="tx1"/>
                </a:solidFill>
              </a:rPr>
              <a:t>1.4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so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this is </a:t>
            </a:r>
            <a:r>
              <a:rPr lang="en-US" altLang="en-US" dirty="0" smtClean="0">
                <a:solidFill>
                  <a:schemeClr val="tx1"/>
                </a:solidFill>
              </a:rPr>
              <a:t>a polar covalent bond!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07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Determining Types of Bonds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2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34" y="1350441"/>
            <a:ext cx="8795126" cy="5410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Draw the </a:t>
            </a:r>
            <a:r>
              <a:rPr lang="en-US" dirty="0" smtClean="0"/>
              <a:t>covalent bonding for the following: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PCl</a:t>
            </a:r>
            <a:r>
              <a:rPr lang="en-US" baseline="-25000" dirty="0" smtClean="0"/>
              <a:t>3</a:t>
            </a:r>
            <a:r>
              <a:rPr lang="en-US" dirty="0" smtClean="0"/>
              <a:t>						SiCl</a:t>
            </a:r>
            <a:r>
              <a:rPr lang="en-US" baseline="-25000" dirty="0" smtClean="0"/>
              <a:t>2</a:t>
            </a:r>
            <a:r>
              <a:rPr lang="en-US" dirty="0" smtClean="0"/>
              <a:t>					H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baseline="-25000" dirty="0"/>
          </a:p>
          <a:p>
            <a:pPr>
              <a:buNone/>
            </a:pP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							SiS</a:t>
            </a:r>
            <a:r>
              <a:rPr lang="en-US" baseline="-25000" dirty="0" smtClean="0"/>
              <a:t>2</a:t>
            </a:r>
            <a:r>
              <a:rPr lang="en-US" dirty="0" smtClean="0"/>
              <a:t>					PH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SCl</a:t>
            </a:r>
            <a:r>
              <a:rPr lang="en-US" baseline="-25000" dirty="0" smtClean="0"/>
              <a:t>2</a:t>
            </a:r>
            <a:r>
              <a:rPr lang="en-US" dirty="0" smtClean="0"/>
              <a:t>						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					NCl</a:t>
            </a:r>
            <a:r>
              <a:rPr lang="en-US" baseline="-25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24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Periodic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933"/>
          <a:stretch/>
        </p:blipFill>
        <p:spPr>
          <a:xfrm>
            <a:off x="-1056882" y="1143000"/>
            <a:ext cx="1189621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2" y="228600"/>
            <a:ext cx="6611004" cy="1143000"/>
          </a:xfrm>
        </p:spPr>
        <p:txBody>
          <a:bodyPr/>
          <a:lstStyle/>
          <a:p>
            <a:r>
              <a:rPr lang="en-US" dirty="0" smtClean="0"/>
              <a:t>Review of Valence Electrons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78" y="152400"/>
            <a:ext cx="8513683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273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2" y="1295400"/>
            <a:ext cx="8161878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3 forms of chemical bonding: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IONIC: </a:t>
            </a:r>
            <a:r>
              <a:rPr lang="en-US" dirty="0" smtClean="0">
                <a:solidFill>
                  <a:srgbClr val="063DE8"/>
                </a:solidFill>
              </a:rPr>
              <a:t>Occurs between a metal and a nonmetal</a:t>
            </a:r>
            <a:br>
              <a:rPr lang="en-US" dirty="0" smtClean="0">
                <a:solidFill>
                  <a:srgbClr val="063DE8"/>
                </a:solidFill>
              </a:rPr>
            </a:br>
            <a:r>
              <a:rPr lang="en-US" dirty="0" smtClean="0"/>
              <a:t>Complete transfer of 1 or more valence electrons from one atom to another </a:t>
            </a:r>
            <a:r>
              <a:rPr lang="en-US" sz="2000" dirty="0" smtClean="0"/>
              <a:t>(One loses electrons that the other gains, forming oppositely charged ions that attract one another)</a:t>
            </a:r>
            <a:br>
              <a:rPr lang="en-US" sz="2000" dirty="0" smtClean="0"/>
            </a:b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COVALENT: </a:t>
            </a:r>
            <a:r>
              <a:rPr lang="en-US" dirty="0" smtClean="0">
                <a:solidFill>
                  <a:srgbClr val="063DE8"/>
                </a:solidFill>
              </a:rPr>
              <a:t>Occurs between two nonmetals</a:t>
            </a:r>
            <a:br>
              <a:rPr lang="en-US" dirty="0" smtClean="0">
                <a:solidFill>
                  <a:srgbClr val="063DE8"/>
                </a:solidFill>
              </a:rPr>
            </a:br>
            <a:r>
              <a:rPr lang="en-US" dirty="0" smtClean="0"/>
              <a:t>Some valence electrons are shared between atoms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METALLIC: </a:t>
            </a:r>
            <a:r>
              <a:rPr lang="en-US" dirty="0" smtClean="0">
                <a:solidFill>
                  <a:srgbClr val="063DE8"/>
                </a:solidFill>
              </a:rPr>
              <a:t>Occurs between two metals</a:t>
            </a:r>
            <a:br>
              <a:rPr lang="en-US" dirty="0" smtClean="0">
                <a:solidFill>
                  <a:srgbClr val="063DE8"/>
                </a:solidFill>
              </a:rPr>
            </a:br>
            <a:r>
              <a:rPr lang="en-US" dirty="0" smtClean="0"/>
              <a:t>A sea of electrons that can hold metals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*Most bonds are somewhere between ionic and covalent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4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Covalent bonds are formed by sharing electrons. Two atoms with strong electronegativity attract the same electron to their nucleus. </a:t>
            </a:r>
            <a:endParaRPr lang="en-US" dirty="0"/>
          </a:p>
        </p:txBody>
      </p:sp>
      <p:pic>
        <p:nvPicPr>
          <p:cNvPr id="4" name="Picture 2" descr="http://t3.gstatic.com/images?q=tbn:ANd9GcTxo4XLvRiNlM1TnXG5mkZm5hcTemS18EzrjwamoXgrzFXgrJxa:upload.wikimedia.org/wikipedia/commons/thumb/1/19/Covalent_bond_hydrogen.svg/2000px-Covalent_bond_hydroge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31" y="3169181"/>
            <a:ext cx="6505288" cy="27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3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34" y="-28036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Covalent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44" y="1600204"/>
            <a:ext cx="4762336" cy="4525963"/>
          </a:xfrm>
        </p:spPr>
        <p:txBody>
          <a:bodyPr>
            <a:normAutofit lnSpcReduction="10000"/>
          </a:bodyPr>
          <a:lstStyle/>
          <a:p>
            <a:pPr marL="457200" lvl="6" indent="-457200">
              <a:buClr>
                <a:srgbClr val="660066"/>
              </a:buClr>
              <a:buFont typeface="Courier New"/>
              <a:buChar char="o"/>
            </a:pPr>
            <a:r>
              <a:rPr lang="en-US" sz="3200" dirty="0" smtClean="0"/>
              <a:t>Low melting and boiling points</a:t>
            </a:r>
          </a:p>
          <a:p>
            <a:pPr marL="457200" lvl="6" indent="-457200">
              <a:buClr>
                <a:srgbClr val="660066"/>
              </a:buClr>
              <a:buFont typeface="Courier New"/>
              <a:buChar char="o"/>
            </a:pPr>
            <a:r>
              <a:rPr lang="en-US" sz="3200" u="sng" dirty="0" smtClean="0"/>
              <a:t>Most</a:t>
            </a:r>
            <a:r>
              <a:rPr lang="en-US" sz="3200" dirty="0" smtClean="0"/>
              <a:t> are liquids or gases at room temperature  </a:t>
            </a:r>
            <a:endParaRPr lang="en-US" sz="3200" dirty="0"/>
          </a:p>
          <a:p>
            <a:pPr marL="457200" lvl="6" indent="-457200">
              <a:buClr>
                <a:srgbClr val="660066"/>
              </a:buClr>
              <a:buFont typeface="Courier New"/>
              <a:buChar char="o"/>
            </a:pPr>
            <a:r>
              <a:rPr lang="en-US" sz="3200" dirty="0" smtClean="0"/>
              <a:t>Do not conduct electricity when molten or dissolved in water</a:t>
            </a:r>
            <a:endParaRPr lang="en-US" sz="3200" dirty="0"/>
          </a:p>
          <a:p>
            <a:pPr marL="457200" lvl="6" indent="-457200">
              <a:buClr>
                <a:srgbClr val="660066"/>
              </a:buClr>
              <a:buFont typeface="Courier New"/>
              <a:buChar char="o"/>
            </a:pPr>
            <a:r>
              <a:rPr lang="en-US" sz="3200" dirty="0" smtClean="0"/>
              <a:t>Generally, weaker bonds than ionic compounds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343" y="1120436"/>
            <a:ext cx="3314554" cy="56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0" y="-162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Lewis Dot Structures: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11" y="891462"/>
            <a:ext cx="7981839" cy="54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Covalent Bonds: </a:t>
            </a:r>
            <a:r>
              <a:rPr lang="en-US" sz="2000" dirty="0" smtClean="0">
                <a:latin typeface="Arial" charset="0"/>
              </a:rPr>
              <a:t>sharing </a:t>
            </a:r>
            <a:r>
              <a:rPr lang="en-US" sz="2000" dirty="0" smtClean="0">
                <a:latin typeface="Arial" charset="0"/>
              </a:rPr>
              <a:t>of </a:t>
            </a:r>
            <a:r>
              <a:rPr lang="en-US" sz="2000" i="1" dirty="0" smtClean="0">
                <a:latin typeface="Arial" charset="0"/>
              </a:rPr>
              <a:t>some</a:t>
            </a:r>
            <a:r>
              <a:rPr lang="en-US" sz="2000" dirty="0" smtClean="0">
                <a:latin typeface="Arial" charset="0"/>
              </a:rPr>
              <a:t> valence e</a:t>
            </a:r>
            <a:r>
              <a:rPr lang="en-US" sz="2000" baseline="30000" dirty="0" smtClean="0">
                <a:latin typeface="Arial" charset="0"/>
              </a:rPr>
              <a:t>- </a:t>
            </a:r>
            <a:r>
              <a:rPr lang="en-US" sz="2000" dirty="0" smtClean="0">
                <a:latin typeface="Arial" charset="0"/>
              </a:rPr>
              <a:t>between nonmetals until 			      all atoms obey the Octet Rule (have 8 valence e</a:t>
            </a:r>
            <a:r>
              <a:rPr lang="en-US" sz="2000" baseline="30000" dirty="0" smtClean="0">
                <a:latin typeface="Arial" charset="0"/>
              </a:rPr>
              <a:t>-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3" y="2492767"/>
            <a:ext cx="6946900" cy="1295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68586" y="1908583"/>
            <a:ext cx="9075414" cy="543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charset="0"/>
              </a:rPr>
              <a:t>Nonpolar Covalent</a:t>
            </a:r>
            <a:r>
              <a:rPr lang="en-US" sz="2400" dirty="0" smtClean="0">
                <a:latin typeface="Arial" charset="0"/>
              </a:rPr>
              <a:t> – </a:t>
            </a:r>
            <a:r>
              <a:rPr lang="en-US" sz="2000" dirty="0" smtClean="0">
                <a:latin typeface="Arial" charset="0"/>
              </a:rPr>
              <a:t>Atoms share electrons equally (no charges)</a:t>
            </a: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</a:rPr>
              <a:t/>
            </a:r>
            <a:br>
              <a:rPr lang="en-US" sz="2400" b="1" dirty="0" smtClean="0">
                <a:latin typeface="Arial" charset="0"/>
              </a:rPr>
            </a:br>
            <a:endParaRPr lang="en-US" sz="2000" dirty="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12175" y="2867457"/>
            <a:ext cx="122899" cy="1092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66633" y="3101783"/>
            <a:ext cx="122899" cy="1092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0528" y="2826492"/>
            <a:ext cx="122899" cy="1092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32723" y="3101787"/>
            <a:ext cx="122899" cy="1092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4590674"/>
            <a:ext cx="3136900" cy="110490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6275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510" y="-162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Lewis Dot Structures: Covalent Bonds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511" y="891462"/>
            <a:ext cx="7981839" cy="54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Covalent Bonds: </a:t>
            </a:r>
            <a:r>
              <a:rPr lang="en-US" sz="2000" dirty="0" smtClean="0">
                <a:latin typeface="Arial" charset="0"/>
              </a:rPr>
              <a:t>sharing </a:t>
            </a:r>
            <a:r>
              <a:rPr lang="en-US" sz="2000" dirty="0" smtClean="0">
                <a:latin typeface="Arial" charset="0"/>
              </a:rPr>
              <a:t>of </a:t>
            </a:r>
            <a:r>
              <a:rPr lang="en-US" sz="2000" i="1" dirty="0" smtClean="0">
                <a:latin typeface="Arial" charset="0"/>
              </a:rPr>
              <a:t>some</a:t>
            </a:r>
            <a:r>
              <a:rPr lang="en-US" sz="2000" dirty="0" smtClean="0">
                <a:latin typeface="Arial" charset="0"/>
              </a:rPr>
              <a:t> valence e</a:t>
            </a:r>
            <a:r>
              <a:rPr lang="en-US" sz="2000" baseline="30000" dirty="0" smtClean="0">
                <a:latin typeface="Arial" charset="0"/>
              </a:rPr>
              <a:t>- </a:t>
            </a:r>
            <a:r>
              <a:rPr lang="en-US" sz="2000" dirty="0" smtClean="0">
                <a:latin typeface="Arial" charset="0"/>
              </a:rPr>
              <a:t>between nonmetals until 			      all atoms obey the Octet Rule (have 8 valence e</a:t>
            </a:r>
            <a:r>
              <a:rPr lang="en-US" sz="2000" baseline="30000" dirty="0" smtClean="0">
                <a:latin typeface="Arial" charset="0"/>
              </a:rPr>
              <a:t>-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78" y="2546273"/>
            <a:ext cx="4477806" cy="18019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984222" y="2546273"/>
            <a:ext cx="1843479" cy="1452935"/>
            <a:chOff x="3348" y="2772"/>
            <a:chExt cx="1375" cy="1326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348" y="2805"/>
              <a:ext cx="33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5pPr>
              <a:lvl6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6pPr>
              <a:lvl7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7pPr>
              <a:lvl8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8pPr>
              <a:lvl9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chemeClr val="accent2"/>
                </a:buClr>
                <a:buFont typeface="Monotype Sorts" charset="0"/>
                <a:buNone/>
              </a:pPr>
              <a:r>
                <a:rPr lang="en-US" sz="3600" b="1" dirty="0">
                  <a:solidFill>
                    <a:srgbClr val="008000"/>
                  </a:solidFill>
                  <a:sym typeface="Symbol" charset="0"/>
                </a:rPr>
                <a:t></a:t>
              </a:r>
              <a:r>
                <a:rPr lang="en-US" sz="3600" b="1" baseline="30000" dirty="0">
                  <a:solidFill>
                    <a:srgbClr val="008000"/>
                  </a:solidFill>
                  <a:sym typeface="Symbol" charset="0"/>
                </a:rPr>
                <a:t>+</a:t>
              </a:r>
              <a:endParaRPr lang="en-US" sz="3600" b="1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392" y="2772"/>
              <a:ext cx="33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5pPr>
              <a:lvl6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6pPr>
              <a:lvl7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7pPr>
              <a:lvl8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8pPr>
              <a:lvl9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chemeClr val="accent2"/>
                </a:buClr>
                <a:buFont typeface="Monotype Sorts" charset="0"/>
                <a:buNone/>
              </a:pPr>
              <a:r>
                <a:rPr lang="en-US" sz="3600" b="1" dirty="0">
                  <a:solidFill>
                    <a:srgbClr val="008000"/>
                  </a:solidFill>
                  <a:sym typeface="Symbol" charset="0"/>
                </a:rPr>
                <a:t></a:t>
              </a:r>
              <a:r>
                <a:rPr lang="en-US" sz="3600" b="1" baseline="30000" dirty="0">
                  <a:solidFill>
                    <a:srgbClr val="008000"/>
                  </a:solidFill>
                  <a:sym typeface="Symbol" charset="0"/>
                </a:rPr>
                <a:t>-</a:t>
              </a:r>
              <a:endParaRPr lang="en-US" sz="3600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392" y="3687"/>
              <a:ext cx="33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5pPr>
              <a:lvl6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6pPr>
              <a:lvl7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7pPr>
              <a:lvl8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8pPr>
              <a:lvl9pPr>
                <a:defRPr kumimoji="1" sz="3200">
                  <a:solidFill>
                    <a:srgbClr val="FFFF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chemeClr val="accent2"/>
                </a:buClr>
                <a:buFont typeface="Monotype Sorts" charset="0"/>
                <a:buNone/>
              </a:pPr>
              <a:r>
                <a:rPr lang="en-US" sz="3600" b="1" dirty="0">
                  <a:solidFill>
                    <a:srgbClr val="008000"/>
                  </a:solidFill>
                  <a:sym typeface="Symbol" charset="0"/>
                </a:rPr>
                <a:t></a:t>
              </a:r>
              <a:r>
                <a:rPr lang="en-US" sz="3600" b="1" baseline="30000" dirty="0">
                  <a:solidFill>
                    <a:srgbClr val="008000"/>
                  </a:solidFill>
                  <a:sym typeface="Symbol" charset="0"/>
                </a:rPr>
                <a:t>+</a:t>
              </a:r>
              <a:endParaRPr lang="en-US" sz="36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68586" y="2007492"/>
            <a:ext cx="9075414" cy="376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charset="0"/>
              </a:rPr>
              <a:t>Polar Covalent</a:t>
            </a:r>
            <a:r>
              <a:rPr lang="en-US" sz="2400" dirty="0" smtClean="0">
                <a:latin typeface="Arial" charset="0"/>
              </a:rPr>
              <a:t> – </a:t>
            </a:r>
            <a:r>
              <a:rPr lang="en-US" sz="2000" dirty="0" smtClean="0">
                <a:latin typeface="Arial" charset="0"/>
              </a:rPr>
              <a:t>Atoms share electrons unequally (partial charges)</a:t>
            </a:r>
            <a:endParaRPr lang="en-US" sz="2000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4726929"/>
            <a:ext cx="1905000" cy="147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388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4" y="1587500"/>
            <a:ext cx="8050473" cy="488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type of bond can also be determined by examining the difference in electronegativity between the </a:t>
            </a:r>
            <a:r>
              <a:rPr lang="en-US" sz="3000" dirty="0" smtClean="0"/>
              <a:t>atoms.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7035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239</Words>
  <Application>Microsoft Macintosh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Chemical (Intramolecular) Bonding</vt:lpstr>
      <vt:lpstr>Review of the Periodic Table</vt:lpstr>
      <vt:lpstr>Review of Valence Electrons</vt:lpstr>
      <vt:lpstr>Types of Chemical Bonds</vt:lpstr>
      <vt:lpstr>Covalent Bonds</vt:lpstr>
      <vt:lpstr>Properties of Covalent Molecules</vt:lpstr>
      <vt:lpstr>Lewis Dot Structures: Covalent Bonds</vt:lpstr>
      <vt:lpstr>Lewis Dot Structures: Covalent Bonds</vt:lpstr>
      <vt:lpstr>The type of bond can also be determined by examining the difference in electronegativity between the atoms.</vt:lpstr>
      <vt:lpstr>Determining Types of Bonds </vt:lpstr>
      <vt:lpstr>Question Time!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(Intramolecular) Bonding</dc:title>
  <dc:creator>Meg Kovach</dc:creator>
  <cp:lastModifiedBy>Meg Kovach</cp:lastModifiedBy>
  <cp:revision>20</cp:revision>
  <dcterms:created xsi:type="dcterms:W3CDTF">2016-09-18T17:18:52Z</dcterms:created>
  <dcterms:modified xsi:type="dcterms:W3CDTF">2016-09-18T17:58:12Z</dcterms:modified>
</cp:coreProperties>
</file>