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2A6D-CD9E-4497-8BE8-E37EF80C8CD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283C1-96E5-462A-AD92-27EA728E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A492-BD9E-43F4-B273-5F7FC9234A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A492-BD9E-43F4-B273-5F7FC9234A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5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A492-BD9E-43F4-B273-5F7FC9234A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0295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16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79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967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45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8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677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878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AF5DA8-2491-449F-A9C1-F6B09522C299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BDC843-7A82-4256-8449-0C6E063B9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3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Notes: Kinetic Molecular Theory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total pressure (in </a:t>
            </a:r>
            <a:r>
              <a:rPr lang="en-US" dirty="0" err="1" smtClean="0"/>
              <a:t>atm</a:t>
            </a:r>
            <a:r>
              <a:rPr lang="en-US" dirty="0" smtClean="0"/>
              <a:t>) of a container that contains Helium gas at 750 </a:t>
            </a:r>
            <a:r>
              <a:rPr lang="en-US" dirty="0" err="1" smtClean="0"/>
              <a:t>torr</a:t>
            </a:r>
            <a:r>
              <a:rPr lang="en-US" dirty="0" smtClean="0"/>
              <a:t>, Oxygen gas at 120 mmHg, and Nitrogen gas at 3.2 </a:t>
            </a:r>
            <a:r>
              <a:rPr lang="en-US" dirty="0" err="1" smtClean="0"/>
              <a:t>atm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9444" y="2889957"/>
            <a:ext cx="5069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/>
              <a:t>P</a:t>
            </a:r>
            <a:r>
              <a:rPr lang="en-US" sz="2600" baseline="-25000" dirty="0" err="1"/>
              <a:t>total</a:t>
            </a:r>
            <a:r>
              <a:rPr lang="en-US" sz="2600" baseline="-25000" dirty="0"/>
              <a:t> </a:t>
            </a:r>
            <a:r>
              <a:rPr lang="en-US" sz="2600" dirty="0"/>
              <a:t> = </a:t>
            </a:r>
            <a:r>
              <a:rPr lang="en-US" sz="2600" dirty="0" err="1"/>
              <a:t>P</a:t>
            </a:r>
            <a:r>
              <a:rPr lang="en-US" sz="2600" baseline="-25000" dirty="0" err="1"/>
              <a:t>Helium</a:t>
            </a:r>
            <a:r>
              <a:rPr lang="en-US" sz="2600" dirty="0"/>
              <a:t>+ </a:t>
            </a:r>
            <a:r>
              <a:rPr lang="en-US" sz="2600" dirty="0" err="1"/>
              <a:t>P</a:t>
            </a:r>
            <a:r>
              <a:rPr lang="en-US" sz="2600" baseline="-25000" dirty="0" err="1"/>
              <a:t>Oxygen</a:t>
            </a:r>
            <a:r>
              <a:rPr lang="en-US" sz="2600" baseline="-25000" dirty="0"/>
              <a:t>  + </a:t>
            </a:r>
            <a:r>
              <a:rPr lang="en-US" sz="2600" dirty="0" err="1"/>
              <a:t>P</a:t>
            </a:r>
            <a:r>
              <a:rPr lang="en-US" sz="2600" baseline="-25000" dirty="0" err="1"/>
              <a:t>Nitrogen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50414" y="3505201"/>
                <a:ext cx="749474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𝑡𝑜𝑡𝑎𝑙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750 </m:t>
                          </m:r>
                          <m:r>
                            <a:rPr lang="en-US" i="1">
                              <a:latin typeface="Cambria Math"/>
                            </a:rPr>
                            <m:t>𝑡𝑜𝑟𝑟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𝑎𝑡𝑚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760 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𝑡𝑜𝑟𝑟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120 </m:t>
                          </m:r>
                          <m:r>
                            <a:rPr lang="en-US" i="1">
                              <a:latin typeface="Cambria Math"/>
                            </a:rPr>
                            <m:t>𝑚𝑚𝐻𝑔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𝑎𝑡𝑚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760 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𝑚𝑚𝐻𝑔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+3.2 </m:t>
                      </m:r>
                      <m:r>
                        <a:rPr lang="en-US" i="1">
                          <a:latin typeface="Cambria Math"/>
                        </a:rPr>
                        <m:t>𝑎𝑡𝑚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414" y="3505200"/>
                <a:ext cx="7494744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4572000"/>
                <a:ext cx="42106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𝑡𝑜𝑡𝑎𝑙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=0.99 </m:t>
                      </m:r>
                      <m:r>
                        <a:rPr lang="en-US" i="1">
                          <a:latin typeface="Cambria Math"/>
                        </a:rPr>
                        <m:t>𝑎𝑡𝑚</m:t>
                      </m:r>
                      <m:r>
                        <a:rPr lang="en-US" i="1">
                          <a:latin typeface="Cambria Math"/>
                        </a:rPr>
                        <m:t>+0.16 </m:t>
                      </m:r>
                      <m:r>
                        <a:rPr lang="en-US" i="1">
                          <a:latin typeface="Cambria Math"/>
                        </a:rPr>
                        <m:t>𝑎𝑡𝑚</m:t>
                      </m:r>
                      <m:r>
                        <a:rPr lang="en-US" i="1">
                          <a:latin typeface="Cambria Math"/>
                        </a:rPr>
                        <m:t>+3.2 </m:t>
                      </m:r>
                      <m:r>
                        <a:rPr lang="en-US" i="1">
                          <a:latin typeface="Cambria Math"/>
                        </a:rPr>
                        <m:t>𝑎𝑡𝑚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572000"/>
                <a:ext cx="421064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15156" y="5193268"/>
            <a:ext cx="15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total</a:t>
            </a:r>
            <a:r>
              <a:rPr lang="en-US" dirty="0"/>
              <a:t> = 4.4 </a:t>
            </a:r>
            <a:r>
              <a:rPr lang="en-US" dirty="0" err="1"/>
              <a:t>atm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Gases consist of tiny particles (atoms or molecules)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2. These particles are so small, compared with the distances between them, that the size of the individual particles can be assumed to be negligible (zero).</a:t>
            </a:r>
          </a:p>
          <a:p>
            <a:pPr marL="990600" lvl="1" indent="-533400"/>
            <a:r>
              <a:rPr lang="en-US" dirty="0"/>
              <a:t>Gases are </a:t>
            </a:r>
            <a:r>
              <a:rPr lang="en-US" dirty="0" smtClean="0"/>
              <a:t>COMPRESSIBLE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3. The particles are in constant random motion, colliding with the walls of the container. </a:t>
            </a:r>
          </a:p>
          <a:p>
            <a:pPr lvl="1"/>
            <a:r>
              <a:rPr lang="en-US" dirty="0"/>
              <a:t>Gases exert Pressure.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" indent="0">
              <a:buNone/>
              <a:defRPr/>
            </a:pPr>
            <a:r>
              <a:rPr lang="en-US" dirty="0"/>
              <a:t>4. The particles are assumed not to attract or to repel each other.</a:t>
            </a:r>
          </a:p>
          <a:p>
            <a:pPr marL="800100" lvl="1" indent="-342900">
              <a:defRPr/>
            </a:pPr>
            <a:r>
              <a:rPr lang="en-US" dirty="0" smtClean="0"/>
              <a:t>Intermolecular </a:t>
            </a:r>
            <a:r>
              <a:rPr lang="en-US" dirty="0"/>
              <a:t>Forces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marL="57150" indent="0">
              <a:buNone/>
              <a:defRPr/>
            </a:pPr>
            <a:r>
              <a:rPr lang="en-US" dirty="0"/>
              <a:t>5. The average kinetic energy of the gas particles is directly proportional to the Kelvin temperature of the gas.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temperature? </a:t>
            </a:r>
            <a:br>
              <a:rPr lang="en-US" dirty="0" smtClean="0"/>
            </a:br>
            <a:r>
              <a:rPr lang="en-US" sz="2200" dirty="0"/>
              <a:t>Hint: Think back to Thermodynamics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is it measured?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6854" y="2342358"/>
            <a:ext cx="762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Temperature is a measure of the average kinetic energy of molecule.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4925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356100" y="1765300"/>
            <a:ext cx="1739900" cy="3416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Times"/>
            </a:endParaRPr>
          </a:p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052" y="246857"/>
            <a:ext cx="7772400" cy="1143000"/>
          </a:xfrm>
        </p:spPr>
        <p:txBody>
          <a:bodyPr/>
          <a:lstStyle/>
          <a:p>
            <a:r>
              <a:rPr lang="en-US" dirty="0" smtClean="0"/>
              <a:t>Temperature Scales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337300" y="1765300"/>
            <a:ext cx="1739900" cy="3416300"/>
          </a:xfrm>
          <a:prstGeom prst="rect">
            <a:avLst/>
          </a:prstGeom>
          <a:solidFill>
            <a:srgbClr val="85D5D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Times"/>
            </a:endParaRPr>
          </a:p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Time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472571" y="5562601"/>
            <a:ext cx="5738621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/>
              <a:t>Notice that 1 </a:t>
            </a:r>
            <a:r>
              <a:rPr lang="en-US" sz="2800" dirty="0"/>
              <a:t>Kelvin </a:t>
            </a:r>
            <a:r>
              <a:rPr lang="en-US" sz="2800" dirty="0"/>
              <a:t>= 1 degree Celsius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00276" y="2152650"/>
            <a:ext cx="2149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" pitchFamily="18" charset="0"/>
              </a:rPr>
              <a:t>Boiling point of water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00276" y="4235451"/>
            <a:ext cx="2149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" pitchFamily="18" charset="0"/>
              </a:rPr>
              <a:t>Freezing point of water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610100" y="1841501"/>
            <a:ext cx="1270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Celsius</a:t>
            </a:r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4640264" y="2527301"/>
            <a:ext cx="1419225" cy="2119313"/>
            <a:chOff x="3443" y="1440"/>
            <a:chExt cx="894" cy="1335"/>
          </a:xfrm>
        </p:grpSpPr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3443" y="1440"/>
              <a:ext cx="74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100 ˚C</a:t>
              </a: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3603" y="2448"/>
              <a:ext cx="52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0 ˚C</a:t>
              </a: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3696" y="1728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648" y="1929"/>
              <a:ext cx="68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100˚C</a:t>
              </a:r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518276" y="1841501"/>
            <a:ext cx="11906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Kelvin</a:t>
            </a: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6518276" y="2527301"/>
            <a:ext cx="1522413" cy="2124075"/>
            <a:chOff x="4626" y="1440"/>
            <a:chExt cx="959" cy="1338"/>
          </a:xfrm>
        </p:grpSpPr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626" y="1440"/>
              <a:ext cx="958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373.15 K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4627" y="2448"/>
              <a:ext cx="958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273.15 K</a:t>
              </a: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4800" y="1728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4752" y="1872"/>
              <a:ext cx="68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100 K</a:t>
              </a:r>
            </a:p>
          </p:txBody>
        </p:sp>
      </p:grp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05800" y="1763713"/>
            <a:ext cx="1739900" cy="3416300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Times"/>
            </a:endParaRPr>
          </a:p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Times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8305801" y="1839914"/>
            <a:ext cx="1719263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Fahrenheit</a:t>
            </a:r>
          </a:p>
        </p:txBody>
      </p:sp>
      <p:grpSp>
        <p:nvGrpSpPr>
          <p:cNvPr id="22" name="Group 17"/>
          <p:cNvGrpSpPr>
            <a:grpSpLocks/>
          </p:cNvGrpSpPr>
          <p:nvPr/>
        </p:nvGrpSpPr>
        <p:grpSpPr bwMode="auto">
          <a:xfrm>
            <a:off x="8486775" y="2527301"/>
            <a:ext cx="1333500" cy="2124075"/>
            <a:chOff x="4626" y="1440"/>
            <a:chExt cx="840" cy="1338"/>
          </a:xfrm>
        </p:grpSpPr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26" y="1440"/>
              <a:ext cx="71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212 ˚F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4627" y="2448"/>
              <a:ext cx="601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32 ˚F</a:t>
              </a: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4800" y="1728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4752" y="1872"/>
              <a:ext cx="714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/>
                </a:rPr>
                <a:t>180 ˚F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95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Conversions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Equation: 	T(°F)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T(°C) + 32</a:t>
                </a:r>
              </a:p>
              <a:p>
                <a:r>
                  <a:rPr lang="en-US" dirty="0" smtClean="0"/>
                  <a:t>Example: A person with hypothermia has a body temperature of 29.1 °C. What is the body temperature in °F?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r="-2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24400" y="3068977"/>
                <a:ext cx="2514600" cy="911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°F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(</a:t>
                </a:r>
                <a:r>
                  <a:rPr lang="en-US" sz="2200" dirty="0"/>
                  <a:t>°</a:t>
                </a:r>
                <a:r>
                  <a:rPr lang="en-US" sz="2200" dirty="0"/>
                  <a:t>C) + 32</a:t>
                </a:r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068977"/>
                <a:ext cx="2514600" cy="911788"/>
              </a:xfrm>
              <a:prstGeom prst="rect">
                <a:avLst/>
              </a:prstGeom>
              <a:blipFill rotWithShape="1">
                <a:blip r:embed="rId3"/>
                <a:stretch>
                  <a:fillRect l="-2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24401" y="3657601"/>
                <a:ext cx="2260555" cy="8502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°F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(°29.1) + 32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657600"/>
                <a:ext cx="2260555" cy="850233"/>
              </a:xfrm>
              <a:prstGeom prst="rect">
                <a:avLst/>
              </a:prstGeom>
              <a:blipFill rotWithShape="1">
                <a:blip r:embed="rId4"/>
                <a:stretch>
                  <a:fillRect l="-3235" r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726387" y="4341509"/>
            <a:ext cx="1789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°F = 52.4 + 32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87471" y="4828784"/>
                <a:ext cx="11344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>
                          <a:latin typeface="Cambria Math"/>
                        </a:rPr>
                        <m:t>84.4</m:t>
                      </m:r>
                      <m:r>
                        <m:rPr>
                          <m:nor/>
                        </m:rPr>
                        <a:rPr lang="en-US" sz="2200" dirty="0"/>
                        <m:t>°</m:t>
                      </m:r>
                      <m:r>
                        <m:rPr>
                          <m:nor/>
                        </m:rPr>
                        <a:rPr lang="en-US" sz="2200" dirty="0"/>
                        <m:t>F</m:t>
                      </m:r>
                      <m:r>
                        <m:rPr>
                          <m:nor/>
                        </m:rPr>
                        <a:rPr lang="en-US" sz="2200" dirty="0"/>
                        <m:t> </m:t>
                      </m:r>
                    </m:oMath>
                  </m:oMathPara>
                </a14:m>
                <a:endParaRPr lang="en-US" sz="2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470" y="4828784"/>
                <a:ext cx="1134413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94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Conversions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calculations for gases require temperature in Kelvins. </a:t>
            </a:r>
          </a:p>
          <a:p>
            <a:r>
              <a:rPr lang="en-US" dirty="0" smtClean="0"/>
              <a:t>Equation: </a:t>
            </a:r>
            <a:r>
              <a:rPr lang="en-US" dirty="0"/>
              <a:t>T (K)  =  T(˚C)  +  </a:t>
            </a:r>
            <a:r>
              <a:rPr lang="en-US" dirty="0"/>
              <a:t>273.15</a:t>
            </a:r>
          </a:p>
          <a:p>
            <a:r>
              <a:rPr lang="en-US" dirty="0" smtClean="0"/>
              <a:t>Example: A </a:t>
            </a:r>
            <a:r>
              <a:rPr lang="en-US" dirty="0"/>
              <a:t>person with hypothermia has a body temperature of 29.1 °C. What is the body temperature in </a:t>
            </a:r>
            <a:r>
              <a:rPr lang="en-US" dirty="0" smtClean="0"/>
              <a:t>K?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1" y="3429001"/>
            <a:ext cx="28296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 (K)  =  T(˚C)  +  273.15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0935" y="3868993"/>
            <a:ext cx="2858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T(K) = 29.1 ˚C + 273.15</a:t>
            </a:r>
          </a:p>
          <a:p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653212" y="4343400"/>
            <a:ext cx="1099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302.3 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47800"/>
            <a:ext cx="8382000" cy="45145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Gases consist of tiny particles (atoms or molecules)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2. These particles are so small, compared with the distances between them, that the size of the individual particles can be assumed to be negligible (zero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    Gases </a:t>
            </a:r>
            <a:r>
              <a:rPr lang="en-US" dirty="0"/>
              <a:t>are COMPRESSIBLE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3. The particles are in constant random motion, colliding with the walls of the </a:t>
            </a:r>
            <a:r>
              <a:rPr lang="en-US" dirty="0" smtClean="0"/>
              <a:t>container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    Gases </a:t>
            </a:r>
            <a:r>
              <a:rPr lang="en-US" dirty="0"/>
              <a:t>exert Pressure.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</a:t>
            </a:r>
            <a:r>
              <a:rPr lang="en-US" dirty="0"/>
              <a:t>. The particles are assumed not to attract or to repel each </a:t>
            </a:r>
            <a:r>
              <a:rPr lang="en-US" dirty="0" smtClean="0"/>
              <a:t>other.</a:t>
            </a:r>
          </a:p>
          <a:p>
            <a:pPr marL="674370" lvl="1" indent="-342900">
              <a:defRPr/>
            </a:pPr>
            <a:r>
              <a:rPr lang="en-US" dirty="0" smtClean="0"/>
              <a:t>  Intermolecular Forces</a:t>
            </a:r>
          </a:p>
          <a:p>
            <a:pPr marL="331470" lvl="1" indent="0"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7150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1470" lvl="1">
              <a:defRPr/>
            </a:pPr>
            <a:r>
              <a:rPr lang="en-US" sz="2400" dirty="0"/>
              <a:t>5. The average kinetic energy of the gas particles is directly proportional to the Kelvin temperature of the gas.</a:t>
            </a:r>
          </a:p>
        </p:txBody>
      </p:sp>
    </p:spTree>
    <p:extLst>
      <p:ext uri="{BB962C8B-B14F-4D97-AF65-F5344CB8AC3E}">
        <p14:creationId xmlns:p14="http://schemas.microsoft.com/office/powerpoint/2010/main" val="271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theory that explains </a:t>
            </a:r>
            <a:r>
              <a:rPr lang="en-US" i="1" dirty="0" smtClean="0"/>
              <a:t>why</a:t>
            </a:r>
            <a:r>
              <a:rPr lang="en-US" dirty="0" smtClean="0"/>
              <a:t> gases behave the way they do and can help you to predict how a gas will behave.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There are five principles of KMT.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Gases </a:t>
            </a:r>
            <a:r>
              <a:rPr lang="en-US" dirty="0"/>
              <a:t>consist of tiny particles (atoms or molecules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2. These </a:t>
            </a:r>
            <a:r>
              <a:rPr lang="en-US" dirty="0"/>
              <a:t>particles are so small, compared with the distances between them, that the size of the individual particles can be assumed to be negligible (zero</a:t>
            </a:r>
            <a:r>
              <a:rPr lang="en-US" dirty="0" smtClean="0"/>
              <a:t>).</a:t>
            </a:r>
          </a:p>
          <a:p>
            <a:pPr marL="990600" lvl="1" indent="-533400"/>
            <a:r>
              <a:rPr lang="en-US" dirty="0" smtClean="0"/>
              <a:t>Gases </a:t>
            </a:r>
            <a:r>
              <a:rPr lang="en-US" dirty="0"/>
              <a:t>are </a:t>
            </a:r>
            <a:r>
              <a:rPr lang="en-US" dirty="0" smtClean="0"/>
              <a:t>COMPRESSIBLE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Molecular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The particles are in constant random motion, colliding with the walls of the container. </a:t>
            </a:r>
          </a:p>
          <a:p>
            <a:pPr lvl="1"/>
            <a:r>
              <a:rPr lang="en-US" dirty="0"/>
              <a:t>Gases exert Pressure.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447800"/>
            <a:ext cx="8610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pressure?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6603565" y="1036007"/>
            <a:ext cx="3314700" cy="4191000"/>
          </a:xfrm>
          <a:prstGeom prst="flowChartMagneticDisk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218384" y="3779207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8775265" y="3131507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182894" y="2750507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flipH="1">
            <a:off x="6603566" y="3075711"/>
            <a:ext cx="635124" cy="4939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5"/>
          </p:cNvCxnSpPr>
          <p:nvPr/>
        </p:nvCxnSpPr>
        <p:spPr>
          <a:xfrm>
            <a:off x="7543588" y="4104411"/>
            <a:ext cx="589196" cy="11225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129909" y="3352671"/>
            <a:ext cx="788356" cy="4265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xplosion 1 22"/>
          <p:cNvSpPr/>
          <p:nvPr/>
        </p:nvSpPr>
        <p:spPr>
          <a:xfrm>
            <a:off x="6330080" y="3352670"/>
            <a:ext cx="419100" cy="4572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xplosion 1 23"/>
          <p:cNvSpPr/>
          <p:nvPr/>
        </p:nvSpPr>
        <p:spPr>
          <a:xfrm>
            <a:off x="7923234" y="4998407"/>
            <a:ext cx="419100" cy="4572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xplosion 1 24"/>
          <p:cNvSpPr/>
          <p:nvPr/>
        </p:nvSpPr>
        <p:spPr>
          <a:xfrm>
            <a:off x="9708715" y="3583749"/>
            <a:ext cx="419100" cy="4572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2276224"/>
            <a:ext cx="3810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Pressure is the force </a:t>
            </a:r>
            <a:r>
              <a:rPr lang="en-US" sz="2600" dirty="0" err="1"/>
              <a:t>extered</a:t>
            </a:r>
            <a:r>
              <a:rPr lang="en-US" sz="2600" dirty="0"/>
              <a:t> by a gas particle on the container, or on another gas particle.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5012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23" grpId="0" animBg="1"/>
      <p:bldP spid="24" grpId="0" animBg="1"/>
      <p:bldP spid="25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it measured?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828801"/>
            <a:ext cx="7505966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/>
              <a:t>mmHg (or </a:t>
            </a:r>
            <a:r>
              <a:rPr lang="en-US" sz="2200" dirty="0" err="1"/>
              <a:t>Torr</a:t>
            </a:r>
            <a:r>
              <a:rPr lang="en-US" sz="22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/>
              <a:t>Atmospheres (</a:t>
            </a:r>
            <a:r>
              <a:rPr lang="en-US" sz="2200" dirty="0" err="1"/>
              <a:t>atm</a:t>
            </a:r>
            <a:r>
              <a:rPr lang="en-US" sz="22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err="1"/>
              <a:t>Pascals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	(used in physics:  1 </a:t>
            </a:r>
            <a:r>
              <a:rPr lang="en-US" sz="2200" dirty="0" err="1"/>
              <a:t>pascal</a:t>
            </a:r>
            <a:r>
              <a:rPr lang="en-US" sz="2200" dirty="0"/>
              <a:t> = 1 newton per square meter)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/>
              <a:t>Pounds Per Square Inch (psi)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553393"/>
            <a:ext cx="5486400" cy="167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endParaRPr lang="en-US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200" b="1" dirty="0"/>
              <a:t>Equivalences (WRITE </a:t>
            </a:r>
            <a:r>
              <a:rPr lang="en-US" sz="2200" b="1" dirty="0"/>
              <a:t>  THESE  </a:t>
            </a:r>
            <a:r>
              <a:rPr lang="en-US" sz="2200" b="1" dirty="0"/>
              <a:t>DOWN):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200" dirty="0"/>
              <a:t>	1 </a:t>
            </a:r>
            <a:r>
              <a:rPr lang="en-US" sz="2200" dirty="0" err="1"/>
              <a:t>atm</a:t>
            </a:r>
            <a:r>
              <a:rPr lang="en-US" sz="2200" dirty="0"/>
              <a:t> = 760 mmHg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2200" dirty="0"/>
              <a:t>	1 </a:t>
            </a:r>
            <a:r>
              <a:rPr lang="en-US" sz="2200" dirty="0" err="1"/>
              <a:t>atm</a:t>
            </a:r>
            <a:r>
              <a:rPr lang="en-US" sz="2200" dirty="0"/>
              <a:t> = 101,325 Pa = 101.325 </a:t>
            </a:r>
            <a:r>
              <a:rPr lang="en-US" sz="2200" dirty="0" err="1"/>
              <a:t>kPa</a:t>
            </a:r>
            <a:endParaRPr lang="en-US" sz="22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200" dirty="0"/>
              <a:t>	1 </a:t>
            </a:r>
            <a:r>
              <a:rPr lang="en-US" sz="2200" dirty="0" err="1"/>
              <a:t>atm</a:t>
            </a:r>
            <a:r>
              <a:rPr lang="en-US" sz="2200" dirty="0"/>
              <a:t> = 14.7 psi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2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447800"/>
            <a:ext cx="3581400" cy="4572000"/>
          </a:xfrm>
        </p:spPr>
        <p:txBody>
          <a:bodyPr/>
          <a:lstStyle/>
          <a:p>
            <a:r>
              <a:rPr lang="en-US" dirty="0" smtClean="0"/>
              <a:t>Atmospheric pressure is measured with a barometer. </a:t>
            </a:r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6894"/>
            <a:ext cx="3670300" cy="631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Calculations 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56148" y="2270342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/>
              <a:t>What is 475 mm Hg expressed in </a:t>
            </a:r>
            <a:r>
              <a:rPr lang="en-US" dirty="0" err="1"/>
              <a:t>atm</a:t>
            </a:r>
            <a:r>
              <a:rPr lang="en-US" dirty="0"/>
              <a:t>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209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86200" y="3276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133600" y="3306764"/>
            <a:ext cx="1616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latin typeface="+mn-lt"/>
              </a:rPr>
              <a:t>475 mm Hg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943600" y="36576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+mn-lt"/>
              </a:rPr>
              <a:t>=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435476" y="3352801"/>
            <a:ext cx="9015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latin typeface="+mn-lt"/>
              </a:rPr>
              <a:t>1 </a:t>
            </a:r>
            <a:r>
              <a:rPr lang="en-US" sz="2400" dirty="0" err="1">
                <a:latin typeface="+mn-lt"/>
              </a:rPr>
              <a:t>atm</a:t>
            </a:r>
            <a:endParaRPr lang="en-US" sz="2400" dirty="0">
              <a:latin typeface="+mn-lt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937000" y="3962401"/>
            <a:ext cx="16161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latin typeface="+mn-lt"/>
              </a:rPr>
              <a:t>760 mm Hg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6537326" y="3657601"/>
            <a:ext cx="1444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latin typeface="+mn-lt"/>
              </a:rPr>
              <a:t>0.625 </a:t>
            </a:r>
            <a:r>
              <a:rPr lang="en-US" sz="2400" dirty="0" err="1">
                <a:latin typeface="+mn-lt"/>
              </a:rPr>
              <a:t>atm</a:t>
            </a:r>
            <a:endParaRPr lang="en-US" sz="2400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209800" y="39624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7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Multiple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Dalton’s Law of Partial Pressures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0738" y="2056770"/>
            <a:ext cx="84462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The total pressure of gas is equal to the sum of the individual pressures. 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2784158"/>
            <a:ext cx="5069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/>
              <a:t>P</a:t>
            </a:r>
            <a:r>
              <a:rPr lang="en-US" sz="2600" baseline="-25000" dirty="0" err="1"/>
              <a:t>total</a:t>
            </a:r>
            <a:r>
              <a:rPr lang="en-US" sz="2600" baseline="-25000" dirty="0"/>
              <a:t> </a:t>
            </a:r>
            <a:r>
              <a:rPr lang="en-US" sz="2600" dirty="0"/>
              <a:t> = </a:t>
            </a:r>
            <a:r>
              <a:rPr lang="en-US" sz="2600" dirty="0" err="1"/>
              <a:t>P</a:t>
            </a:r>
            <a:r>
              <a:rPr lang="en-US" sz="2600" baseline="-25000" dirty="0" err="1"/>
              <a:t>gas</a:t>
            </a:r>
            <a:r>
              <a:rPr lang="en-US" sz="2600" baseline="-25000" dirty="0"/>
              <a:t> A</a:t>
            </a:r>
            <a:r>
              <a:rPr lang="en-US" sz="2600" dirty="0"/>
              <a:t> + </a:t>
            </a:r>
            <a:r>
              <a:rPr lang="en-US" sz="2600" dirty="0" err="1"/>
              <a:t>P</a:t>
            </a:r>
            <a:r>
              <a:rPr lang="en-US" sz="2600" baseline="-25000" dirty="0" err="1"/>
              <a:t>gas</a:t>
            </a:r>
            <a:r>
              <a:rPr lang="en-US" sz="2600" baseline="-25000" dirty="0"/>
              <a:t> </a:t>
            </a:r>
            <a:r>
              <a:rPr lang="en-US" sz="2600" baseline="-25000" dirty="0"/>
              <a:t>B</a:t>
            </a:r>
            <a:r>
              <a:rPr lang="en-US" sz="2600" baseline="-25000" dirty="0"/>
              <a:t> + </a:t>
            </a:r>
            <a:r>
              <a:rPr lang="en-US" sz="2600" dirty="0" err="1"/>
              <a:t>P</a:t>
            </a:r>
            <a:r>
              <a:rPr lang="en-US" sz="2600" baseline="-25000" dirty="0" err="1"/>
              <a:t>gas</a:t>
            </a:r>
            <a:r>
              <a:rPr lang="en-US" sz="2600" baseline="-25000" dirty="0"/>
              <a:t> C</a:t>
            </a:r>
            <a:r>
              <a:rPr lang="en-US" sz="2600" dirty="0"/>
              <a:t> + </a:t>
            </a:r>
            <a:r>
              <a:rPr lang="en-US" sz="2600" dirty="0" err="1"/>
              <a:t>P</a:t>
            </a:r>
            <a:r>
              <a:rPr lang="en-US" sz="2600" baseline="-25000" dirty="0" err="1"/>
              <a:t>gas</a:t>
            </a:r>
            <a:r>
              <a:rPr lang="en-US" sz="2600" baseline="-25000" dirty="0"/>
              <a:t> D</a:t>
            </a:r>
            <a:r>
              <a:rPr lang="en-US" sz="2600" baseline="30000" dirty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030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sesPPT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sesPPTTheme" id="{9E9EBB30-F315-40F5-B10D-7E087AE6AB1C}" vid="{38341A01-4C74-471A-9D2E-312BF953A6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GasesPPTTheme</Template>
  <TotalTime>1</TotalTime>
  <Words>476</Words>
  <Application>Microsoft Office PowerPoint</Application>
  <PresentationFormat>Widescreen</PresentationFormat>
  <Paragraphs>116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Franklin Gothic Book</vt:lpstr>
      <vt:lpstr>Perpetua</vt:lpstr>
      <vt:lpstr>Times</vt:lpstr>
      <vt:lpstr>Wingdings 2</vt:lpstr>
      <vt:lpstr>GasesPPTTheme</vt:lpstr>
      <vt:lpstr>Gas Notes: Kinetic Molecular Theory  </vt:lpstr>
      <vt:lpstr>Kinetic Molecular Theory </vt:lpstr>
      <vt:lpstr>Kinetic Molecular Theory </vt:lpstr>
      <vt:lpstr>Kinetic Molecular Theory </vt:lpstr>
      <vt:lpstr>Pressure </vt:lpstr>
      <vt:lpstr>Pressure </vt:lpstr>
      <vt:lpstr>Pressure </vt:lpstr>
      <vt:lpstr>Pressure Calculations </vt:lpstr>
      <vt:lpstr>Pressure Multiple Gases</vt:lpstr>
      <vt:lpstr>Pressure Calculations </vt:lpstr>
      <vt:lpstr>Kinetic Molecular Theory </vt:lpstr>
      <vt:lpstr>Kinetic Molecular Theory </vt:lpstr>
      <vt:lpstr>Temperature </vt:lpstr>
      <vt:lpstr>Temperature Scales </vt:lpstr>
      <vt:lpstr>Temperature Conversions </vt:lpstr>
      <vt:lpstr>Temperature Conversions </vt:lpstr>
      <vt:lpstr>Kinetic Molecular Theory 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KOVACH</dc:creator>
  <cp:lastModifiedBy>MEGAN KOVACH</cp:lastModifiedBy>
  <cp:revision>3</cp:revision>
  <dcterms:created xsi:type="dcterms:W3CDTF">2015-12-10T22:24:36Z</dcterms:created>
  <dcterms:modified xsi:type="dcterms:W3CDTF">2015-12-10T22:26:28Z</dcterms:modified>
</cp:coreProperties>
</file>