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3" r:id="rId3"/>
    <p:sldId id="274" r:id="rId4"/>
    <p:sldId id="275" r:id="rId5"/>
    <p:sldId id="276" r:id="rId6"/>
    <p:sldId id="257" r:id="rId7"/>
    <p:sldId id="258" r:id="rId8"/>
    <p:sldId id="259" r:id="rId9"/>
    <p:sldId id="260" r:id="rId10"/>
    <p:sldId id="269" r:id="rId11"/>
    <p:sldId id="261" r:id="rId12"/>
    <p:sldId id="270" r:id="rId13"/>
    <p:sldId id="271" r:id="rId14"/>
    <p:sldId id="266" r:id="rId15"/>
    <p:sldId id="267" r:id="rId16"/>
    <p:sldId id="262" r:id="rId17"/>
    <p:sldId id="263" r:id="rId18"/>
    <p:sldId id="26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A918-8C0F-41E7-994A-F485622E2774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F1FB7-AF3D-4E17-AC9F-BA4247736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A918-8C0F-41E7-994A-F485622E2774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F1FB7-AF3D-4E17-AC9F-BA4247736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A918-8C0F-41E7-994A-F485622E2774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F1FB7-AF3D-4E17-AC9F-BA4247736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A918-8C0F-41E7-994A-F485622E2774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F1FB7-AF3D-4E17-AC9F-BA4247736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A918-8C0F-41E7-994A-F485622E2774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F1FB7-AF3D-4E17-AC9F-BA4247736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A918-8C0F-41E7-994A-F485622E2774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F1FB7-AF3D-4E17-AC9F-BA4247736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A918-8C0F-41E7-994A-F485622E2774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F1FB7-AF3D-4E17-AC9F-BA4247736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A918-8C0F-41E7-994A-F485622E2774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F1FB7-AF3D-4E17-AC9F-BA4247736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A918-8C0F-41E7-994A-F485622E2774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F1FB7-AF3D-4E17-AC9F-BA4247736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A918-8C0F-41E7-994A-F485622E2774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F1FB7-AF3D-4E17-AC9F-BA4247736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A918-8C0F-41E7-994A-F485622E2774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F1FB7-AF3D-4E17-AC9F-BA4247736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CA918-8C0F-41E7-994A-F485622E2774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F1FB7-AF3D-4E17-AC9F-BA4247736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iodictable.com/Items/017.3/index.html" TargetMode="External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Relationship Id="rId3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Ions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902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600200"/>
            <a:ext cx="3733800" cy="3733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8200" y="1524000"/>
            <a:ext cx="44196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smtClean="0"/>
              <a:t>Li</a:t>
            </a:r>
            <a:r>
              <a:rPr lang="en-US" sz="19900" baseline="30000" dirty="0" smtClean="0"/>
              <a:t>+1</a:t>
            </a:r>
            <a:endParaRPr lang="en-US" sz="19900" dirty="0"/>
          </a:p>
        </p:txBody>
      </p:sp>
      <p:sp>
        <p:nvSpPr>
          <p:cNvPr id="8" name="Oval 7"/>
          <p:cNvSpPr/>
          <p:nvPr/>
        </p:nvSpPr>
        <p:spPr>
          <a:xfrm>
            <a:off x="2590800" y="1981200"/>
            <a:ext cx="1905000" cy="16764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286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7100" dirty="0" smtClean="0">
                <a:solidFill>
                  <a:srgbClr val="FF0000"/>
                </a:solidFill>
              </a:rPr>
              <a:t> 				   </a:t>
            </a:r>
            <a:r>
              <a:rPr lang="en-US" sz="6600" dirty="0" smtClean="0">
                <a:solidFill>
                  <a:srgbClr val="008000"/>
                </a:solidFill>
              </a:rPr>
              <a:t>+ </a:t>
            </a:r>
            <a:r>
              <a:rPr lang="en-US" sz="6600" dirty="0">
                <a:solidFill>
                  <a:srgbClr val="008000"/>
                </a:solidFill>
              </a:rPr>
              <a:t>+ +</a:t>
            </a:r>
            <a:endParaRPr lang="en-US" sz="2400" dirty="0">
              <a:solidFill>
                <a:srgbClr val="008000"/>
              </a:solidFill>
            </a:endParaRPr>
          </a:p>
          <a:p>
            <a:r>
              <a:rPr lang="en-US" dirty="0" smtClean="0"/>
              <a:t>What if the atom gained an extra electron to become stable.</a:t>
            </a:r>
          </a:p>
          <a:p>
            <a:pPr algn="ctr">
              <a:buNone/>
            </a:pPr>
            <a:r>
              <a:rPr lang="en-US" sz="4300" dirty="0" smtClean="0">
                <a:solidFill>
                  <a:srgbClr val="FFFF00"/>
                </a:solidFill>
              </a:rPr>
              <a:t> </a:t>
            </a:r>
            <a:r>
              <a:rPr lang="en-US" sz="6500" dirty="0">
                <a:solidFill>
                  <a:srgbClr val="FF0000"/>
                </a:solidFill>
              </a:rPr>
              <a:t>- </a:t>
            </a:r>
            <a:r>
              <a:rPr lang="en-US" sz="6500" dirty="0" smtClean="0">
                <a:solidFill>
                  <a:srgbClr val="FF0000"/>
                </a:solidFill>
              </a:rPr>
              <a:t>- - -</a:t>
            </a:r>
            <a:r>
              <a:rPr lang="en-US" sz="5200" dirty="0" smtClean="0">
                <a:solidFill>
                  <a:srgbClr val="FF0000"/>
                </a:solidFill>
              </a:rPr>
              <a:t> </a:t>
            </a:r>
            <a:endParaRPr lang="en-US" sz="4300" dirty="0" smtClean="0">
              <a:solidFill>
                <a:srgbClr val="FFFF00"/>
              </a:solidFill>
            </a:endParaRPr>
          </a:p>
          <a:p>
            <a:r>
              <a:rPr lang="en-US" sz="3600" dirty="0" smtClean="0"/>
              <a:t>Is the atom still neutral?</a:t>
            </a:r>
          </a:p>
          <a:p>
            <a:r>
              <a:rPr lang="en-US" sz="3600" dirty="0" smtClean="0"/>
              <a:t>What would be the charge of this atom now?</a:t>
            </a:r>
          </a:p>
          <a:p>
            <a:pPr>
              <a:buNone/>
            </a:pPr>
            <a:r>
              <a:rPr lang="en-US" sz="4800" dirty="0" smtClean="0">
                <a:solidFill>
                  <a:srgbClr val="FFFF00"/>
                </a:solidFill>
              </a:rPr>
              <a:t> 					</a:t>
            </a:r>
            <a:r>
              <a:rPr lang="en-US" sz="4800" dirty="0" smtClean="0">
                <a:solidFill>
                  <a:srgbClr val="FF0000"/>
                </a:solidFill>
              </a:rPr>
              <a:t>-1</a:t>
            </a:r>
            <a:endParaRPr lang="en-US" sz="4300" dirty="0" smtClean="0">
              <a:solidFill>
                <a:srgbClr val="FF0000"/>
              </a:solidFill>
            </a:endParaRPr>
          </a:p>
          <a:p>
            <a:endParaRPr lang="en-US" dirty="0" smtClean="0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4876800" y="5410200"/>
            <a:ext cx="1447800" cy="76200"/>
          </a:xfrm>
          <a:prstGeom prst="straightConnector1">
            <a:avLst/>
          </a:prstGeom>
          <a:ln w="5715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324600" y="5105400"/>
            <a:ext cx="1905000" cy="646331"/>
          </a:xfrm>
          <a:prstGeom prst="rect">
            <a:avLst/>
          </a:prstGeom>
          <a:noFill/>
          <a:ln w="57150" cmpd="sng"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This is called an oxidation number.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200" y="0"/>
            <a:ext cx="69460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76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193675" y="1219200"/>
            <a:ext cx="9413875" cy="5410200"/>
          </a:xfrm>
          <a:noFill/>
        </p:spPr>
      </p:pic>
      <p:sp>
        <p:nvSpPr>
          <p:cNvPr id="5" name="TextBox 4"/>
          <p:cNvSpPr txBox="1"/>
          <p:nvPr/>
        </p:nvSpPr>
        <p:spPr>
          <a:xfrm>
            <a:off x="1752600" y="304800"/>
            <a:ext cx="56691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Trends in Oxidation Numbers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87202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487363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Atoms of elements and Ions of elements are different</a:t>
            </a:r>
          </a:p>
        </p:txBody>
      </p:sp>
      <p:pic>
        <p:nvPicPr>
          <p:cNvPr id="11267" name="Picture 12" descr="s9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" y="1295400"/>
            <a:ext cx="3962400" cy="3962400"/>
          </a:xfrm>
          <a:noFill/>
        </p:spPr>
      </p:pic>
      <p:pic>
        <p:nvPicPr>
          <p:cNvPr id="11268" name="Picture 14" descr="Chlorine 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1295400"/>
            <a:ext cx="396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Text Box 15"/>
          <p:cNvSpPr txBox="1">
            <a:spLocks noChangeArrowheads="1"/>
          </p:cNvSpPr>
          <p:nvPr/>
        </p:nvSpPr>
        <p:spPr bwMode="auto">
          <a:xfrm>
            <a:off x="4800600" y="5334000"/>
            <a:ext cx="39624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 pale yellow-green gas, chlorine killed soldiers in WWI. Today it mainly purifies drinking water and swimming pools. </a:t>
            </a:r>
            <a:br>
              <a:rPr lang="en-US" b="1">
                <a:solidFill>
                  <a:srgbClr val="FF0000"/>
                </a:solidFill>
              </a:rPr>
            </a:b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1270" name="Text Box 16"/>
          <p:cNvSpPr txBox="1">
            <a:spLocks noChangeArrowheads="1"/>
          </p:cNvSpPr>
          <p:nvPr/>
        </p:nvSpPr>
        <p:spPr bwMode="auto">
          <a:xfrm>
            <a:off x="228600" y="5334000"/>
            <a:ext cx="4648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Sodium is a soft, silvery highly reactive metal.  It is used in making light bulbs and for heat exchange in nuclear reactors.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Ions of elements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457200" y="4495800"/>
            <a:ext cx="8458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Combined together sodium and chlorine make common table salt and are thus essential to life.  Table salt consists of sodium ions (Na</a:t>
            </a:r>
            <a:r>
              <a:rPr lang="en-US" sz="2400" b="1" baseline="30000">
                <a:solidFill>
                  <a:srgbClr val="FF0000"/>
                </a:solidFill>
              </a:rPr>
              <a:t>+</a:t>
            </a:r>
            <a:r>
              <a:rPr lang="en-US" sz="2400" b="1">
                <a:solidFill>
                  <a:srgbClr val="FF0000"/>
                </a:solidFill>
              </a:rPr>
              <a:t>) and chloride ions (Cl</a:t>
            </a:r>
            <a:r>
              <a:rPr lang="en-US" sz="2400" b="1" baseline="30000">
                <a:solidFill>
                  <a:srgbClr val="FF0000"/>
                </a:solidFill>
              </a:rPr>
              <a:t>-</a:t>
            </a:r>
            <a:r>
              <a:rPr lang="en-US" sz="2400" b="1">
                <a:solidFill>
                  <a:srgbClr val="FF0000"/>
                </a:solidFill>
              </a:rPr>
              <a:t>) </a:t>
            </a:r>
            <a:br>
              <a:rPr lang="en-US" sz="2400" b="1">
                <a:solidFill>
                  <a:srgbClr val="FF0000"/>
                </a:solidFill>
              </a:rPr>
            </a:br>
            <a:endParaRPr lang="en-US" sz="2400" b="1">
              <a:solidFill>
                <a:srgbClr val="FF0000"/>
              </a:solidFill>
            </a:endParaRPr>
          </a:p>
        </p:txBody>
      </p:sp>
      <p:pic>
        <p:nvPicPr>
          <p:cNvPr id="12292" name="Picture 6" descr="jun2106-saltshaker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62200" y="1066800"/>
            <a:ext cx="4343400" cy="3257550"/>
          </a:xfr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 review….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Autofit/>
          </a:bodyPr>
          <a:lstStyle/>
          <a:p>
            <a:r>
              <a:rPr lang="en-US" sz="3600" u="sng" dirty="0" smtClean="0"/>
              <a:t>If an atom loses electrons, the overall charge of the atom becomes positive. </a:t>
            </a:r>
            <a:r>
              <a:rPr lang="en-US" sz="3600" dirty="0" smtClean="0"/>
              <a:t>Positive because there will be more protons than electrons. </a:t>
            </a:r>
          </a:p>
          <a:p>
            <a:endParaRPr lang="en-US" sz="2000" dirty="0" smtClean="0"/>
          </a:p>
          <a:p>
            <a:r>
              <a:rPr lang="en-US" sz="3600" u="sng" dirty="0" smtClean="0"/>
              <a:t>If an atom gains extra electrons, the overall charge of the atom becomes negative. </a:t>
            </a:r>
            <a:r>
              <a:rPr lang="en-US" sz="3600" dirty="0" smtClean="0"/>
              <a:t>Negative because there will be more electrons than protons. </a:t>
            </a:r>
          </a:p>
        </p:txBody>
      </p:sp>
      <p:pic>
        <p:nvPicPr>
          <p:cNvPr id="17412" name="Picture 2" descr="C:\Documents and Settings\JASON_SOX\Local Settings\Temporary Internet Files\Content.IE5\NDGC0IEB\MM90036516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81000"/>
            <a:ext cx="9906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3" descr="C:\Documents and Settings\JASON_SOX\Local Settings\Temporary Internet Files\Content.IE5\ZL2SGNXJ\MC90036632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57200"/>
            <a:ext cx="10683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So what if you see this?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4525963"/>
          </a:xfrm>
        </p:spPr>
        <p:txBody>
          <a:bodyPr>
            <a:noAutofit/>
          </a:bodyPr>
          <a:lstStyle/>
          <a:p>
            <a:r>
              <a:rPr lang="en-US" sz="3600" dirty="0" smtClean="0"/>
              <a:t>An ion of Nitrogen has a -3 charge. </a:t>
            </a:r>
          </a:p>
          <a:p>
            <a:pPr lvl="1"/>
            <a:r>
              <a:rPr lang="en-US" dirty="0" smtClean="0"/>
              <a:t>What happened?</a:t>
            </a:r>
          </a:p>
          <a:p>
            <a:pPr lvl="1"/>
            <a:r>
              <a:rPr lang="en-US" dirty="0" smtClean="0"/>
              <a:t>How many total electrons does this ion have?</a:t>
            </a:r>
          </a:p>
          <a:p>
            <a:endParaRPr lang="en-US" sz="2400" dirty="0" smtClean="0"/>
          </a:p>
          <a:p>
            <a:r>
              <a:rPr lang="en-US" sz="3600" dirty="0" smtClean="0"/>
              <a:t>An ion of Magnesium has a +2 charge.</a:t>
            </a:r>
          </a:p>
          <a:p>
            <a:pPr lvl="1"/>
            <a:r>
              <a:rPr lang="en-US" dirty="0" smtClean="0"/>
              <a:t>What happened?</a:t>
            </a:r>
          </a:p>
          <a:p>
            <a:pPr lvl="1"/>
            <a:r>
              <a:rPr lang="en-US" dirty="0" smtClean="0"/>
              <a:t>How many total electrons does this ion have?</a:t>
            </a:r>
          </a:p>
        </p:txBody>
      </p:sp>
      <p:sp>
        <p:nvSpPr>
          <p:cNvPr id="1037" name="Comment 13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6800850" y="29473525"/>
            <a:ext cx="0" cy="0"/>
          </a:xfrm>
          <a:custGeom>
            <a:avLst/>
            <a:gdLst>
              <a:gd name="T0" fmla="+- 0 3492 3492"/>
              <a:gd name="T1" fmla="*/ T0 w 1"/>
              <a:gd name="T2" fmla="+- 0 15134 15134"/>
              <a:gd name="T3" fmla="*/ 15134 h 1"/>
              <a:gd name="T4" fmla="+- 0 3492 3492"/>
              <a:gd name="T5" fmla="*/ T4 w 1"/>
              <a:gd name="T6" fmla="+- 0 15134 15134"/>
              <a:gd name="T7" fmla="*/ 15134 h 1"/>
            </a:gdLst>
            <a:ahLst/>
            <a:cxnLst>
              <a:cxn ang="0">
                <a:pos x="T1" y="T3"/>
              </a:cxn>
              <a:cxn ang="0">
                <a:pos x="T5" y="T7"/>
              </a:cxn>
            </a:cxnLst>
            <a:rect l="0" t="0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6000" dirty="0" smtClean="0">
                <a:latin typeface="Times New Roman" pitchFamily="18" charset="0"/>
              </a:rPr>
              <a:t>Ion Vocabulary Review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/>
              <a:t>An </a:t>
            </a:r>
            <a:r>
              <a:rPr lang="en-US" b="1" dirty="0" smtClean="0">
                <a:solidFill>
                  <a:srgbClr val="FF0000"/>
                </a:solidFill>
              </a:rPr>
              <a:t>ion</a:t>
            </a:r>
            <a:r>
              <a:rPr lang="en-US" dirty="0" smtClean="0"/>
              <a:t> is an atom or group of atoms that have a charge.  </a:t>
            </a:r>
          </a:p>
          <a:p>
            <a:r>
              <a:rPr lang="en-US" dirty="0" smtClean="0"/>
              <a:t>The charge on the atom is called an </a:t>
            </a:r>
            <a:r>
              <a:rPr lang="en-US" b="1" dirty="0" smtClean="0">
                <a:solidFill>
                  <a:srgbClr val="FF0000"/>
                </a:solidFill>
              </a:rPr>
              <a:t>oxidation number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A </a:t>
            </a:r>
            <a:r>
              <a:rPr lang="en-US" b="1" dirty="0" smtClean="0">
                <a:solidFill>
                  <a:srgbClr val="FF0000"/>
                </a:solidFill>
              </a:rPr>
              <a:t>monatomic ion</a:t>
            </a:r>
            <a:r>
              <a:rPr lang="en-US" dirty="0" smtClean="0"/>
              <a:t> is an atom with a charge.  </a:t>
            </a:r>
          </a:p>
          <a:p>
            <a:pPr eaLnBrk="1" hangingPunct="1"/>
            <a:r>
              <a:rPr lang="en-US" dirty="0" smtClean="0"/>
              <a:t>A </a:t>
            </a:r>
            <a:r>
              <a:rPr lang="en-US" b="1" dirty="0" smtClean="0">
                <a:solidFill>
                  <a:srgbClr val="FF0000"/>
                </a:solidFill>
              </a:rPr>
              <a:t>polyatomic ion</a:t>
            </a:r>
            <a:r>
              <a:rPr lang="en-US" dirty="0" smtClean="0"/>
              <a:t> is a group of atoms with a charge.</a:t>
            </a:r>
          </a:p>
          <a:p>
            <a:pPr eaLnBrk="1" hangingPunct="1"/>
            <a:r>
              <a:rPr lang="en-US" dirty="0" smtClean="0"/>
              <a:t>A </a:t>
            </a:r>
            <a:r>
              <a:rPr lang="en-US" b="1" dirty="0" err="1" smtClean="0">
                <a:solidFill>
                  <a:srgbClr val="FF0000"/>
                </a:solidFill>
              </a:rPr>
              <a:t>cation</a:t>
            </a:r>
            <a:r>
              <a:rPr lang="en-US" dirty="0" smtClean="0"/>
              <a:t> is a positive ion.</a:t>
            </a:r>
          </a:p>
          <a:p>
            <a:pPr eaLnBrk="1" hangingPunct="1"/>
            <a:r>
              <a:rPr lang="en-US" dirty="0" smtClean="0"/>
              <a:t>An </a:t>
            </a:r>
            <a:r>
              <a:rPr lang="en-US" b="1" dirty="0" smtClean="0">
                <a:solidFill>
                  <a:srgbClr val="FF0000"/>
                </a:solidFill>
              </a:rPr>
              <a:t>anion</a:t>
            </a:r>
            <a:r>
              <a:rPr lang="en-US" dirty="0" smtClean="0"/>
              <a:t> is a negative 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Quick Review of Electron Configuration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8768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/>
              <a:t>Electrons are found in the electron cloud, but they’re not just placed anywhere.</a:t>
            </a:r>
          </a:p>
          <a:p>
            <a:pPr eaLnBrk="1" hangingPunct="1"/>
            <a:r>
              <a:rPr lang="en-US" dirty="0" smtClean="0"/>
              <a:t>Electrons are found on different energy levels around the nucleus, and each energy level has a maximum number of electrons that it can hold</a:t>
            </a:r>
          </a:p>
          <a:p>
            <a:pPr eaLnBrk="1" hangingPunct="1"/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level = 2			2</a:t>
            </a:r>
            <a:r>
              <a:rPr lang="en-US" b="1" baseline="30000" dirty="0" smtClean="0"/>
              <a:t>nd</a:t>
            </a:r>
            <a:r>
              <a:rPr lang="en-US" b="1" dirty="0" smtClean="0"/>
              <a:t> level = 8</a:t>
            </a:r>
          </a:p>
          <a:p>
            <a:pPr eaLnBrk="1" hangingPunct="1"/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level = 18			4</a:t>
            </a:r>
            <a:r>
              <a:rPr lang="en-US" b="1" baseline="30000" dirty="0" smtClean="0"/>
              <a:t>th</a:t>
            </a:r>
            <a:r>
              <a:rPr lang="en-US" b="1" dirty="0" smtClean="0"/>
              <a:t> level = 32</a:t>
            </a:r>
          </a:p>
          <a:p>
            <a:pPr eaLnBrk="1" hangingPunct="1"/>
            <a:r>
              <a:rPr lang="en-US" dirty="0" smtClean="0"/>
              <a:t>Keep in mind, these are the maximum they can hold and not always the most stable configuration.</a:t>
            </a:r>
          </a:p>
        </p:txBody>
      </p:sp>
    </p:spTree>
    <p:extLst>
      <p:ext uri="{BB962C8B-B14F-4D97-AF65-F5344CB8AC3E}">
        <p14:creationId xmlns:p14="http://schemas.microsoft.com/office/powerpoint/2010/main" val="1704591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33400"/>
            <a:ext cx="5791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6172200" y="427038"/>
            <a:ext cx="2819400" cy="582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3200"/>
              <a:t>Take the element </a:t>
            </a:r>
            <a:r>
              <a:rPr lang="en-US" sz="3200" b="1"/>
              <a:t>Boron!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3200"/>
              <a:t>How many Protons?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3200"/>
              <a:t>How many Neutrons?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3200"/>
              <a:t>How many Electrons?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3200"/>
              <a:t>Where will they go?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743200" y="263525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/>
              <a:t>5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2743200" y="350520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/>
              <a:t>6</a:t>
            </a:r>
          </a:p>
        </p:txBody>
      </p:sp>
      <p:sp>
        <p:nvSpPr>
          <p:cNvPr id="13323" name="Oval 11"/>
          <p:cNvSpPr>
            <a:spLocks noChangeArrowheads="1"/>
          </p:cNvSpPr>
          <p:nvPr/>
        </p:nvSpPr>
        <p:spPr bwMode="auto">
          <a:xfrm>
            <a:off x="8229600" y="6858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Oval 12"/>
          <p:cNvSpPr>
            <a:spLocks noChangeArrowheads="1"/>
          </p:cNvSpPr>
          <p:nvPr/>
        </p:nvSpPr>
        <p:spPr bwMode="auto">
          <a:xfrm>
            <a:off x="6858000" y="807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Oval 13"/>
          <p:cNvSpPr>
            <a:spLocks noChangeArrowheads="1"/>
          </p:cNvSpPr>
          <p:nvPr/>
        </p:nvSpPr>
        <p:spPr bwMode="auto">
          <a:xfrm rot="2834745">
            <a:off x="5867400" y="8153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Oval 14"/>
          <p:cNvSpPr>
            <a:spLocks noChangeArrowheads="1"/>
          </p:cNvSpPr>
          <p:nvPr/>
        </p:nvSpPr>
        <p:spPr bwMode="auto">
          <a:xfrm rot="2834745">
            <a:off x="5486400" y="7696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Oval 15"/>
          <p:cNvSpPr>
            <a:spLocks noChangeArrowheads="1"/>
          </p:cNvSpPr>
          <p:nvPr/>
        </p:nvSpPr>
        <p:spPr bwMode="auto">
          <a:xfrm rot="5400000">
            <a:off x="4495800" y="7772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70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632 -0.077 C 0.11024 -0.07977 0.10781 -0.08046 0.10208 -0.08786 C 0.09983 -0.09041 0.09844 -0.09434 0.09566 -0.09642 C 0.09115 -0.09919 0.08559 -0.09873 0.08142 -0.10243 C 0.07378 -0.10937 0.06649 -0.11746 0.05764 -0.12139 C 0.04931 -0.13249 0.04549 -0.13503 0.03854 -0.1489 C 0.03646 -0.15306 0.03212 -0.16162 0.03212 -0.16162 C 0.02847 -0.17688 0.01684 -0.18728 0.01146 -0.20185 C 0.00451 -0.22035 -0.00365 -0.23515 -0.01233 -0.25249 C -0.01701 -0.26174 -0.01979 -0.27122 -0.025 -0.28 C -0.02969 -0.30798 -0.03767 -0.33295 -0.04722 -0.35815 C -0.04948 -0.37249 -0.05052 -0.38012 -0.05521 -0.39214 C -0.0566 -0.41572 -0.05955 -0.43861 -0.06302 -0.46174 C -0.06493 -0.49642 -0.06823 -0.53041 -0.06944 -0.56532 C -0.06892 -0.6259 -0.06875 -0.68671 -0.06788 -0.74728 C -0.06736 -0.78636 -0.06146 -0.80856 -0.03299 -0.82127 C -0.02604 -0.81896 -0.02517 -0.81688 -0.02014 -0.81064 C -0.01962 -0.80856 -0.01927 -0.80648 -0.01858 -0.80439 C -0.01771 -0.80208 -0.01615 -0.80023 -0.01545 -0.79792 C -0.01267 -0.78913 -0.01215 -0.78382 -0.01076 -0.7748 C -0.01215 -0.72925 -0.01233 -0.69156 -0.025 -0.64994 C -0.02795 -0.62983 -0.0375 -0.61202 -0.04566 -0.59491 C -0.05434 -0.57665 -0.04757 -0.58382 -0.05677 -0.57596 C -0.07309 -0.54682 -0.05191 -0.58127 -0.06632 -0.56532 C -0.0684 -0.56301 -0.0691 -0.55954 -0.07101 -0.557 C -0.08628 -0.53665 -0.0717 -0.55908 -0.08681 -0.5422 C -0.09809 -0.52948 -0.09983 -0.52278 -0.11233 -0.51468 C -0.11736 -0.50775 -0.12326 -0.50058 -0.12969 -0.49572 C -0.13264 -0.49341 -0.13628 -0.49341 -0.13924 -0.49133 C -0.15417 -0.48023 -0.14288 -0.48463 -0.15677 -0.48093 C -0.17639 -0.46705 -0.19983 -0.46174 -0.22187 -0.45757 C -0.23819 -0.45041 -0.25382 -0.44717 -0.27101 -0.44486 C -0.30434 -0.44624 -0.33681 -0.44694 -0.36944 -0.45549 C -0.38038 -0.45827 -0.39045 -0.46474 -0.40122 -0.46821 C -0.40833 -0.47445 -0.4158 -0.47422 -0.42344 -0.47885 C -0.44201 -0.49017 -0.43003 -0.48439 -0.4408 -0.48925 C -0.4434 -0.49272 -0.44514 -0.49827 -0.44878 -0.49989 C -0.45191 -0.50127 -0.45833 -0.50405 -0.45833 -0.50382 " pathEditMode="relative" rAng="0" ptsTypes="fffffffffffffffffffffffffffffffffffffA">
                                      <p:cBhvr>
                                        <p:cTn id="44" dur="2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00" y="-3720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132 -0.13248 C 0.18524 -0.13526 0.18281 -0.13595 0.17708 -0.14312 C 0.17483 -0.14589 0.17344 -0.14983 0.17066 -0.15168 C 0.16615 -0.15468 0.16059 -0.15422 0.15642 -0.15792 C 0.14878 -0.16485 0.14149 -0.17295 0.13264 -0.17688 C 0.12431 -0.18798 0.12049 -0.19052 0.11354 -0.20439 C 0.11146 -0.20855 0.10712 -0.21711 0.10712 -0.21688 C 0.10347 -0.23237 0.09184 -0.24277 0.08646 -0.25734 C 0.07951 -0.27584 0.07135 -0.29063 0.06267 -0.30798 C 0.05799 -0.31722 0.05521 -0.3267 0.05 -0.33549 C 0.04531 -0.36347 0.03733 -0.38844 0.02778 -0.41364 C 0.02552 -0.42798 0.02448 -0.43561 0.01979 -0.44763 C 0.0184 -0.47121 0.01545 -0.4941 0.01198 -0.51722 C 0.01007 -0.55191 0.00677 -0.58589 0.00556 -0.62081 C 0.00608 -0.68139 0.00625 -0.7422 0.00712 -0.80277 C 0.00764 -0.84185 0.01354 -0.86405 0.04201 -0.87676 C 0.04896 -0.87445 0.04983 -0.87237 0.05486 -0.86613 C 0.05538 -0.86405 0.05573 -0.86196 0.05642 -0.85988 C 0.05729 -0.85757 0.05885 -0.85572 0.05955 -0.85341 C 0.06233 -0.84462 0.06285 -0.83931 0.06424 -0.83029 C 0.06285 -0.78474 0.06267 -0.74705 0.05 -0.70543 C 0.04705 -0.68532 0.0375 -0.66751 0.02934 -0.6504 C 0.02066 -0.63214 0.02743 -0.63931 0.01823 -0.63144 C 0.00191 -0.60231 0.02309 -0.63676 0.00868 -0.62081 C 0.0066 -0.6185 0.0059 -0.61503 0.00399 -0.61248 C -0.01128 -0.59214 0.0033 -0.61457 -0.01181 -0.59769 C -0.02309 -0.58497 -0.02483 -0.57826 -0.03733 -0.57017 C -0.04236 -0.56324 -0.04826 -0.55607 -0.05469 -0.55121 C -0.05764 -0.5489 -0.06128 -0.5489 -0.06424 -0.54682 C -0.07917 -0.53572 -0.06788 -0.54011 -0.08177 -0.53642 C -0.10139 -0.52254 -0.12483 -0.51722 -0.14687 -0.51306 C -0.16319 -0.50589 -0.17882 -0.50266 -0.19601 -0.50035 C -0.22934 -0.50173 -0.26181 -0.50243 -0.29444 -0.51098 C -0.30538 -0.51376 -0.31545 -0.52023 -0.32622 -0.5237 C -0.33333 -0.52994 -0.3408 -0.52971 -0.34844 -0.53433 C -0.36701 -0.54566 -0.35503 -0.53988 -0.3658 -0.54474 C -0.3684 -0.54821 -0.37014 -0.55376 -0.37378 -0.55537 C -0.37691 -0.55676 -0.38333 -0.55954 -0.38333 -0.55931 " pathEditMode="relative" rAng="0" ptsTypes="fffffffffffffffffffffffffffffffffffffA">
                                      <p:cBhvr>
                                        <p:cTn id="46" dur="2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00" y="-37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667 2.08092E-6 C -0.11077 -0.03561 -0.10122 -0.06983 -0.08559 -0.10405 C -0.07535 -0.19307 -0.08629 -0.31723 -0.02986 -0.40116 C -0.02032 -0.45642 -0.00539 -0.51006 0.01371 -0.56324 C 0.01909 -0.57804 0.02725 -0.59283 0.03264 -0.60786 C 0.03541 -0.61526 0.03611 -0.62359 0.03889 -0.63075 C 0.0401 -0.63515 0.05121 -0.6437 0.04496 -0.6437 C 0.03125 -0.6437 0.03264 -0.63214 0.03264 -0.62659 " pathEditMode="relative" rAng="0" ptsTypes="fffffffA">
                                      <p:cBhvr>
                                        <p:cTn id="50" dur="2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0" y="-3220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788 0.0222 C -0.07726 -0.03121 -0.09184 -0.08208 -0.1158 -0.13295 C -0.13142 -0.26682 -0.11476 -0.45295 -0.20122 -0.57919 C -0.2158 -0.66197 -0.23872 -0.74243 -0.26788 -0.82243 C -0.27622 -0.84439 -0.28872 -0.86659 -0.29705 -0.88948 C -0.30122 -0.90058 -0.30226 -0.91237 -0.30642 -0.92347 C -0.30851 -0.93017 -0.325 -0.94335 -0.3158 -0.94335 C -0.29497 -0.94335 -0.29705 -0.92578 -0.29705 -0.91676 " pathEditMode="relative" rAng="0" ptsTypes="fffffffA">
                                      <p:cBhvr>
                                        <p:cTn id="52" dur="2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00" y="-4830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06 7.51445E-7 C -0.08716 -0.04416 -0.11667 -0.08624 -0.16545 -0.12856 C -0.1974 -0.23908 -0.16337 -0.3933 -0.33959 -0.4978 C -0.3691 -0.56624 -0.4158 -0.63283 -0.47518 -0.69896 C -0.49202 -0.71723 -0.51754 -0.73572 -0.53455 -0.75445 C -0.54306 -0.7637 -0.54514 -0.77341 -0.55365 -0.78266 C -0.55782 -0.78821 -0.59167 -0.79908 -0.57275 -0.79908 C -0.53021 -0.79908 -0.53455 -0.78451 -0.53455 -0.77711 " pathEditMode="relative" rAng="0" ptsTypes="fffffffA">
                                      <p:cBhvr>
                                        <p:cTn id="54" dur="2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00" y="-4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/>
      <p:bldP spid="13322" grpId="0"/>
      <p:bldP spid="13323" grpId="0" animBg="1"/>
      <p:bldP spid="13324" grpId="0" animBg="1"/>
      <p:bldP spid="13325" grpId="0" animBg="1"/>
      <p:bldP spid="13326" grpId="0" animBg="1"/>
      <p:bldP spid="133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33400"/>
            <a:ext cx="5791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172200" y="427038"/>
            <a:ext cx="2819400" cy="582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3200"/>
              <a:t>Take the element </a:t>
            </a:r>
            <a:r>
              <a:rPr lang="en-US" sz="3200" b="1"/>
              <a:t>Neon!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3200"/>
              <a:t>How many Protons?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3200"/>
              <a:t>How many Neutrons?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3200"/>
              <a:t>How many Electrons?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3200"/>
              <a:t>Where will they go?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514600" y="266700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/>
              <a:t>10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514600" y="350520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/>
              <a:t>10</a:t>
            </a:r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533400" y="7239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Oval 11"/>
          <p:cNvSpPr>
            <a:spLocks noChangeArrowheads="1"/>
          </p:cNvSpPr>
          <p:nvPr/>
        </p:nvSpPr>
        <p:spPr bwMode="auto">
          <a:xfrm>
            <a:off x="685800" y="7391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Oval 12"/>
          <p:cNvSpPr>
            <a:spLocks noChangeArrowheads="1"/>
          </p:cNvSpPr>
          <p:nvPr/>
        </p:nvSpPr>
        <p:spPr bwMode="auto">
          <a:xfrm>
            <a:off x="838200" y="7543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Oval 13"/>
          <p:cNvSpPr>
            <a:spLocks noChangeArrowheads="1"/>
          </p:cNvSpPr>
          <p:nvPr/>
        </p:nvSpPr>
        <p:spPr bwMode="auto">
          <a:xfrm>
            <a:off x="990600" y="7696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Oval 14"/>
          <p:cNvSpPr>
            <a:spLocks noChangeArrowheads="1"/>
          </p:cNvSpPr>
          <p:nvPr/>
        </p:nvSpPr>
        <p:spPr bwMode="auto">
          <a:xfrm>
            <a:off x="1143000" y="784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Oval 15"/>
          <p:cNvSpPr>
            <a:spLocks noChangeArrowheads="1"/>
          </p:cNvSpPr>
          <p:nvPr/>
        </p:nvSpPr>
        <p:spPr bwMode="auto">
          <a:xfrm>
            <a:off x="1295400" y="800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Oval 16"/>
          <p:cNvSpPr>
            <a:spLocks noChangeArrowheads="1"/>
          </p:cNvSpPr>
          <p:nvPr/>
        </p:nvSpPr>
        <p:spPr bwMode="auto">
          <a:xfrm>
            <a:off x="1447800" y="8153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Oval 17"/>
          <p:cNvSpPr>
            <a:spLocks noChangeArrowheads="1"/>
          </p:cNvSpPr>
          <p:nvPr/>
        </p:nvSpPr>
        <p:spPr bwMode="auto">
          <a:xfrm>
            <a:off x="2286000" y="8153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Oval 18"/>
          <p:cNvSpPr>
            <a:spLocks noChangeArrowheads="1"/>
          </p:cNvSpPr>
          <p:nvPr/>
        </p:nvSpPr>
        <p:spPr bwMode="auto">
          <a:xfrm>
            <a:off x="3200400" y="8229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Oval 19"/>
          <p:cNvSpPr>
            <a:spLocks noChangeArrowheads="1"/>
          </p:cNvSpPr>
          <p:nvPr/>
        </p:nvSpPr>
        <p:spPr bwMode="auto">
          <a:xfrm>
            <a:off x="2590800" y="8458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Oval 20"/>
          <p:cNvSpPr>
            <a:spLocks noChangeArrowheads="1"/>
          </p:cNvSpPr>
          <p:nvPr/>
        </p:nvSpPr>
        <p:spPr bwMode="auto">
          <a:xfrm>
            <a:off x="2057400" y="8763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86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05556E-6 1.6185E-6 C -0.00173 -0.00463 -0.00381 -0.00971 -0.00486 -0.0148 C -0.00607 -0.02035 -0.00798 -0.03191 -0.00798 -0.03191 C -0.00989 -0.0622 -0.01284 -0.09087 -0.01597 -0.1207 C -0.01857 -0.1452 -0.0184 -0.17272 -0.02378 -0.19676 C -0.02864 -0.21827 -0.02881 -0.2185 -0.03333 -0.2474 C -0.03628 -0.26659 -0.03732 -0.28555 -0.04131 -0.30474 C -0.05017 -0.39376 -0.04062 -0.48578 -0.03333 -0.57503 C -0.03124 -0.63237 -0.02343 -0.69087 -0.01267 -0.74636 C -0.01058 -0.76925 -0.00503 -0.78913 -0.00156 -0.81179 C 0.01112 -0.89295 -0.00156 -0.82544 0.00955 -0.86682 C 0.01511 -0.88717 0.01893 -0.91376 0.03334 -0.92601 C 0.03855 -0.92393 0.0448 -0.92439 0.04914 -0.91977 C 0.05435 -0.91422 0.05608 -0.90312 0.06025 -0.89642 C 0.06928 -0.88162 0.07692 -0.8652 0.08577 -0.84994 C 0.08924 -0.83584 0.09549 -0.82497 0.10001 -0.81179 C 0.10417 -0.8 0.10521 -0.78544 0.10955 -0.77387 C 0.11077 -0.77064 0.11303 -0.76833 0.11424 -0.76532 C 0.11928 -0.75283 0.12205 -0.74174 0.12848 -0.72948 C 0.13855 -0.71006 0.15035 -0.69041 0.16181 -0.67237 C 0.16355 -0.67006 0.16685 -0.66682 0.16823 -0.66382 C 0.16945 -0.66127 0.16997 -0.65827 0.17136 -0.65549 C 0.1731 -0.65226 0.17587 -0.64994 0.17778 -0.64694 C 0.179 -0.64532 0.17987 -0.64301 0.18091 -0.6407 C 0.2066 -0.66266 0.23455 -0.67214 0.26355 -0.68509 C 0.27657 -0.69087 0.29028 -0.69526 0.30313 -0.70197 C 0.31337 -0.70728 0.30608 -0.70613 0.3191 -0.71029 C 0.32865 -0.7133 0.33664 -0.71468 0.34601 -0.71885 C 0.354 -0.71815 0.36216 -0.71931 0.3698 -0.71676 C 0.3731 -0.71561 0.37101 -0.7052 0.36823 -0.69781 C 0.36094 -0.67815 0.36181 -0.67792 0.34914 -0.65989 C 0.32084 -0.61942 0.27448 -0.60671 0.23646 -0.59422 C 0.20087 -0.57017 0.2441 -0.59815 0.21268 -0.5815 C 0.16858 -0.55838 0.19271 -0.56671 0.17292 -0.56023 C 0.16546 -0.55515 0.16181 -0.557 0.15712 -0.54752 C 0.15226 -0.51561 0.16823 -0.47584 0.18247 -0.45041 C 0.18351 -0.44856 0.19393 -0.43145 0.19688 -0.42913 C 0.2099 -0.41873 0.23872 -0.40833 0.2507 -0.40393 C 0.28664 -0.39052 0.26442 -0.39838 0.29046 -0.39353 C 0.30365 -0.39075 0.33021 -0.38474 0.33021 -0.38474 C 0.33594 -0.38567 0.34185 -0.38567 0.34757 -0.38705 C 0.36129 -0.39098 0.37049 -0.41202 0.37935 -0.42497 C 0.39671 -0.45017 0.41268 -0.47422 0.42692 -0.50312 C 0.43421 -0.51769 0.43768 -0.53596 0.44289 -0.55191 C 0.44497 -0.57457 0.45521 -0.59954 0.44914 -0.6215 C 0.44723 -0.62844 0.42987 -0.63515 0.42535 -0.6363 C 0.41268 -0.64532 0.39792 -0.64463 0.38403 -0.64694 C 0.35139 -0.64532 0.33369 -0.64324 0.30313 -0.62798 C 0.28698 -0.61989 0.27067 -0.60393 0.25556 -0.59422 C 0.22136 -0.57249 0.18421 -0.54659 0.14757 -0.53272 C 0.13612 -0.52833 0.12136 -0.52809 0.10955 -0.52648 C 0.079 -0.53364 0.05157 -0.53411 0.02692 -0.55815 C 0.02553 -0.56393 0.02223 -0.56902 0.02223 -0.57503 C 0.02223 -0.61156 0.04202 -0.62174 0.06181 -0.63861 C 0.079 -0.65318 0.08768 -0.66613 0.10626 -0.67237 C 0.11164 -0.67168 0.11719 -0.67283 0.12223 -0.67029 C 0.13421 -0.66497 0.13959 -0.65318 0.1507 -0.64694 C 0.15695 -0.63861 0.16181 -0.63145 0.16667 -0.6215 C 0.18178 -0.55006 0.2132 -0.49202 0.25244 -0.43977 C 0.27813 -0.40555 0.28594 -0.3852 0.32223 -0.3785 C 0.34532 -0.38127 0.35469 -0.37549 0.36823 -0.39353 C 0.37744 -0.4185 0.38577 -0.44439 0.39202 -0.47145 C 0.39428 -0.48116 0.39844 -0.50104 0.39844 -0.50104 C 0.40261 -0.54104 0.39549 -0.58104 0.38733 -0.61942 C 0.38646 -0.62359 0.38698 -0.62844 0.38577 -0.63237 C 0.38369 -0.63954 0.38073 -0.64648 0.37778 -0.65341 C 0.3731 -0.66497 0.36702 -0.67515 0.36355 -0.68717 C 0.35643 -0.71214 0.34445 -0.74544 0.32379 -0.75468 C 0.31528 -0.76278 0.30521 -0.76624 0.29514 -0.76948 C 0.28889 -0.76879 0.28195 -0.77087 0.27622 -0.7674 C 0.27275 -0.76532 0.27188 -0.75885 0.2698 -0.75468 C 0.26876 -0.7526 0.26667 -0.74844 0.26667 -0.74844 " pathEditMode="relative" ptsTypes="fffffffffffffffffffffffffffffffffffffffffffffffffffffffffffffffffffffffA">
                                      <p:cBhvr>
                                        <p:cTn id="44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22543E-6 C 0.00278 -0.01827 0.01198 -0.04417 0.02049 -0.0592 C 0.02448 -0.077 0.02934 -0.08972 0.0349 -0.1059 C 0.03785 -0.11469 0.03872 -0.1244 0.04115 -0.13319 C 0.04549 -0.14891 0.05104 -0.16417 0.05556 -0.17989 C 0.05643 -0.18313 0.05625 -0.18706 0.05712 -0.1903 C 0.05782 -0.19261 0.05938 -0.19446 0.06025 -0.19677 C 0.06146 -0.20001 0.0625 -0.20371 0.06337 -0.20717 C 0.0691 -0.23168 0.0717 -0.25735 0.07934 -0.28116 C 0.08177 -0.29804 0.08629 -0.31376 0.09045 -0.32995 C 0.09462 -0.36371 0.10782 -0.39376 0.11268 -0.42706 C 0.11632 -0.45226 0.12309 -0.47654 0.12847 -0.50105 C 0.13247 -0.51908 0.13368 -0.5385 0.13802 -0.55608 C 0.13403 -0.57203 0.1342 -0.55214 0.1316 -0.54544 " pathEditMode="relative" ptsTypes="fffffffffffffA">
                                      <p:cBhvr>
                                        <p:cTn id="46" dur="2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16185E-6 C -0.00243 -0.01248 -0.00469 -0.0252 -0.00642 -0.03792 C -0.01111 -0.10682 -0.01094 -0.17618 -0.00469 -0.24508 C -0.00364 -0.27792 -0.00156 -0.30982 1.11111E-6 -0.34242 C -0.00156 -0.43306 -0.00521 -0.52485 0.00313 -0.61503 C 0.00486 -0.66936 0.01181 -0.72023 0.0191 -0.77364 C 0.02535 -0.82034 0.03108 -0.86728 0.04132 -0.91306 C 0.04271 -0.92693 0.04913 -0.9556 0.05868 -0.96393 C 0.06771 -0.95237 0.06823 -0.93202 0.07309 -0.91745 C 0.07361 -0.9156 0.07604 -0.91514 0.07622 -0.91306 C 0.07726 -0.89271 0.07622 -0.87213 0.07622 -0.85179 " pathEditMode="relative" ptsTypes="ffffffffffA">
                                      <p:cBhvr>
                                        <p:cTn id="50" dur="2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31214E-7 C 0.00209 -0.00856 0.00487 -0.00995 0.01112 -0.01272 C 0.02066 -0.02544 0.03004 -0.03584 0.03976 -0.04856 C 0.04167 -0.0511 0.04254 -0.0548 0.04445 -0.05711 C 0.06077 -0.077 0.05053 -0.05827 0.06355 -0.07815 C 0.0665 -0.08278 0.06841 -0.08833 0.07136 -0.09295 C 0.07691 -0.10174 0.08351 -0.1096 0.08889 -0.11839 C 0.09566 -0.12948 0.10296 -0.14058 0.10955 -0.15214 C 0.11337 -0.15885 0.12223 -0.17133 0.12223 -0.17133 C 0.12518 -0.18336 0.13421 -0.19076 0.13976 -0.20093 C 0.14653 -0.21295 0.154 -0.22428 0.16025 -0.237 C 0.16303 -0.24232 0.16563 -0.24833 0.16823 -0.25365 C 0.17066 -0.25896 0.17778 -0.26636 0.17778 -0.26636 C 0.18629 -0.28995 0.175 -0.26104 0.18577 -0.28139 C 0.19341 -0.29526 0.20087 -0.31076 0.20799 -0.32578 C 0.22223 -0.35515 0.20695 -0.31515 0.2191 -0.34243 C 0.22466 -0.35515 0.22709 -0.36578 0.2349 -0.37642 C 0.24219 -0.40047 0.23247 -0.37018 0.24601 -0.4037 C 0.25678 -0.43052 0.24271 -0.40208 0.25244 -0.42081 C 0.25521 -0.43214 0.25851 -0.4407 0.26355 -0.45041 C 0.26667 -0.46729 0.26719 -0.48902 0.27466 -0.50312 C 0.28837 -0.57781 0.27761 -0.51607 0.27466 -0.71677 C 0.27448 -0.72948 0.26875 -0.74567 0.26198 -0.75469 C 0.25712 -0.77272 0.25157 -0.79006 0.24601 -0.80763 C 0.24237 -0.81919 0.24688 -0.80856 0.24289 -0.82451 C 0.24046 -0.83469 0.23507 -0.84717 0.23178 -0.85619 C 0.22952 -0.8622 0.22865 -0.86891 0.22691 -0.87515 C 0.22327 -0.90521 0.22535 -0.88347 0.22535 -0.94081 " pathEditMode="relative" ptsTypes="fffffffffffffffffffffffffffA">
                                      <p:cBhvr>
                                        <p:cTn id="52" dur="2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91329E-6 C -0.00417 -0.00833 -0.00868 -0.01503 -0.01268 -0.02312 C -0.01719 -0.04116 -0.01545 -0.03145 -0.01736 -0.05272 C -0.01823 -0.10451 -0.01667 -0.14474 -0.02535 -0.19237 C -0.02656 -0.20809 -0.02639 -0.22266 -0.03177 -0.23677 C -0.03455 -0.25873 -0.03889 -0.28046 -0.04288 -0.3022 C -0.04618 -0.32046 -0.04757 -0.33804 -0.05399 -0.35515 C -0.05695 -0.36278 -0.06146 -0.36902 -0.06511 -0.37619 C -0.0717 -0.42151 -0.07396 -0.46844 -0.08733 -0.51145 C -0.09045 -0.54035 -0.09913 -0.57203 -0.10625 -0.60023 C -0.11163 -0.62197 -0.11059 -0.6444 -0.1158 -0.6659 C -0.11684 -0.68185 -0.11875 -0.6948 -0.12066 -0.71029 C -0.12205 -0.74359 -0.12379 -0.76208 -0.12066 -0.79677 C -0.12014 -0.80208 -0.1132 -0.80717 -0.11111 -0.80948 C -0.10608 -0.81503 -0.10139 -0.82243 -0.09688 -0.82867 C -0.08247 -0.82359 -0.07344 -0.80416 -0.06181 -0.7926 C -0.05729 -0.78798 -0.05156 -0.7852 -0.04757 -0.77989 C -0.04167 -0.77203 -0.04497 -0.77457 -0.03802 -0.77156 C -0.03212 -0.76324 -0.02813 -0.76509 -0.0191 -0.76509 " pathEditMode="relative" ptsTypes="ffffffffffffffffffA">
                                      <p:cBhvr>
                                        <p:cTn id="54" dur="2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05556E-6 -1.15607E-6 C 0.00869 -0.00786 0.01094 -0.00948 0.02067 -0.01272 C 0.03056 -0.0215 0.04185 -0.02497 0.05244 -0.03168 C 0.06042 -0.03653 0.06858 -0.04092 0.07622 -0.04647 C 0.09514 -0.06012 0.08178 -0.05526 0.09688 -0.05919 C 0.10105 -0.06196 0.10573 -0.06405 0.10955 -0.06775 C 0.11164 -0.06983 0.11355 -0.07237 0.1158 -0.07399 C 0.12101 -0.07792 0.12639 -0.08116 0.13178 -0.08462 C 0.13438 -0.08624 0.13716 -0.08694 0.13959 -0.08879 C 0.15105 -0.09711 0.16685 -0.11283 0.17935 -0.11838 C 0.1882 -0.12694 0.2073 -0.14474 0.21737 -0.14798 C 0.22935 -0.15861 0.2415 -0.16809 0.254 -0.17757 C 0.25955 -0.18173 0.26355 -0.18751 0.2698 -0.19029 C 0.27952 -0.20046 0.29011 -0.20809 0.30001 -0.2178 C 0.30539 -0.22312 0.31042 -0.22913 0.3158 -0.23468 C 0.31789 -0.23676 0.32223 -0.24092 0.32223 -0.24092 C 0.33178 -0.26058 0.31702 -0.23191 0.33178 -0.25364 C 0.34046 -0.26636 0.34914 -0.28231 0.35712 -0.29595 C 0.36928 -0.31676 0.37952 -0.34682 0.38889 -0.36994 C 0.39775 -0.39168 0.40938 -0.41295 0.41737 -0.43538 C 0.42049 -0.44416 0.42223 -0.4541 0.42535 -0.46289 C 0.42987 -0.47584 0.43733 -0.48763 0.44132 -0.50104 C 0.44254 -0.5052 0.44323 -0.50959 0.44445 -0.51376 C 0.44705 -0.52301 0.45244 -0.54127 0.45244 -0.54127 C 0.45348 -0.55445 0.45487 -0.56277 0.45712 -0.57503 C 0.45608 -0.60046 0.45973 -0.61087 0.4507 -0.62775 C 0.44723 -0.64208 0.44132 -0.65272 0.43646 -0.6659 C 0.43212 -0.67792 0.43039 -0.6837 0.42223 -0.69133 C 0.41823 -0.69919 0.41198 -0.71006 0.40469 -0.71237 C 0.40053 -0.71376 0.39202 -0.71653 0.39202 -0.71653 C 0.38317 -0.72277 0.37327 -0.72555 0.36355 -0.72925 C 0.35487 -0.73249 0.34653 -0.73757 0.33803 -0.74196 C 0.33334 -0.74451 0.3283 -0.74543 0.32379 -0.74844 C 0.31789 -0.7526 0.31702 -0.75746 0.31268 -0.76324 C 0.31025 -0.76647 0.30712 -0.76855 0.30469 -0.77156 C 0.30573 -0.80393 0.3073 -0.82381 0.30955 -0.8541 C 0.31042 -0.8659 0.31077 -0.87792 0.3158 -0.88786 C 0.31771 -0.89803 0.31632 -0.89387 0.3191 -0.90058 " pathEditMode="relative" ptsTypes="fffffffffffffffffffffffffffffffffffffA">
                                      <p:cBhvr>
                                        <p:cTn id="56" dur="2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08092E-6 C 0.00278 -0.01156 0.01406 -0.01549 0.02222 -0.01896 C 0.02552 -0.02035 0.02865 -0.02289 0.0316 -0.02544 C 0.03281 -0.02659 0.03351 -0.02867 0.0349 -0.0296 C 0.03924 -0.03284 0.04427 -0.03445 0.04913 -0.03607 C 0.06094 -0.04648 0.07292 -0.05295 0.08559 -0.06127 C 0.10486 -0.07399 0.1224 -0.08995 0.14115 -0.10359 C 0.14844 -0.1089 0.15625 -0.11284 0.16337 -0.11838 C 0.19184 -0.14012 0.21823 -0.16648 0.24757 -0.18613 C 0.22934 -0.19399 0.25018 -0.1859 0.20313 -0.18613 C 0.1132 -0.18682 0.02327 -0.1889 -0.06667 -0.19029 C -0.1 -0.19561 -0.13351 -0.19885 -0.16667 -0.20509 C -0.17917 -0.2074 -0.17673 -0.20625 -0.18889 -0.21133 C -0.19219 -0.21272 -0.19844 -0.21573 -0.19844 -0.21573 C -0.19566 -0.23052 -0.19878 -0.22451 -0.18107 -0.22844 C -0.16232 -0.2326 -0.14271 -0.23792 -0.12396 -0.24093 C -0.08212 -0.25526 -0.03906 -0.25966 0.00313 -0.27052 C 0.02674 -0.27653 0.0507 -0.28532 0.07448 -0.28971 C 0.0875 -0.29619 0.10104 -0.29873 0.11424 -0.30451 C 0.0849 -0.30937 0.0559 -0.3163 0.02691 -0.32347 C 0.01372 -0.32671 0.00226 -0.33226 -0.01111 -0.33411 C -0.03021 -0.34035 -0.05052 -0.3422 -0.0684 -0.35307 C -0.07309 -0.35584 -0.0776 -0.35954 -0.08264 -0.36162 C -0.11198 -0.37364 -0.15555 -0.37827 -0.17465 -0.41642 C -0.1651 -0.41804 -0.15712 -0.42081 -0.14774 -0.42289 C -0.12639 -0.43399 -0.10226 -0.44231 -0.07951 -0.44601 C -0.06024 -0.45318 -0.03976 -0.4548 -0.02066 -0.46289 C -0.0151 -0.46821 -0.01771 -0.46613 -0.01285 -0.46937 " pathEditMode="relative" ptsTypes="fffffffffffffffffffffffffffA">
                                      <p:cBhvr>
                                        <p:cTn id="58" dur="2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5.49133E-6 C 0.04497 -0.00232 0.08993 -0.00579 0.1349 -0.01064 C 0.14132 -0.01134 0.14757 -0.01203 0.15399 -0.01272 C 0.16077 -0.01342 0.17448 -0.0148 0.17448 -0.0148 C 0.19167 -0.01989 0.20938 -0.0222 0.22691 -0.02544 C 0.23507 -0.02706 0.24271 -0.03145 0.2507 -0.034 C 0.25816 -0.03631 0.26545 -0.03839 0.27292 -0.04024 C 0.28021 -0.04209 0.29514 -0.0444 0.29514 -0.0444 C 0.31181 -0.05203 0.33021 -0.05781 0.34757 -0.06151 C 0.37396 -0.07307 0.36024 -0.06729 0.38889 -0.07839 C 0.39236 -0.07978 0.39514 -0.08301 0.39844 -0.08463 C 0.41667 -0.09388 0.43559 -0.10197 0.45399 -0.11006 C 0.46406 -0.11446 0.47413 -0.12301 0.48403 -0.12694 C 0.50729 -0.13596 0.52778 -0.14845 0.54913 -0.16278 C 0.55625 -0.17272 0.54722 -0.16163 0.55868 -0.16926 C 0.58993 -0.18983 0.5684 -0.17989 0.58247 -0.18613 C 0.59045 -0.19376 0.59792 -0.20024 0.60469 -0.20949 C 0.60643 -0.21665 0.60886 -0.22105 0.61268 -0.22637 C 0.61459 -0.23423 0.6184 -0.23978 0.62066 -0.24741 C 0.62483 -0.26082 0.62761 -0.27307 0.63334 -0.28556 C 0.63247 -0.3059 0.6349 -0.32047 0.62691 -0.33619 C 0.625 -0.34382 0.62257 -0.34706 0.61893 -0.35307 C 0.61771 -0.35515 0.61667 -0.35723 0.6158 -0.35954 C 0.61511 -0.36163 0.61528 -0.36417 0.61424 -0.36579 C 0.61302 -0.36764 0.61094 -0.36833 0.60955 -0.36995 C 0.60243 -0.37781 0.59618 -0.38937 0.58733 -0.3933 C 0.58021 -0.40232 0.57639 -0.4044 0.56667 -0.4081 C 0.5507 -0.42845 0.51007 -0.44856 0.49202 -0.45874 C 0.4375 -0.48972 0.38056 -0.51585 0.32379 -0.5392 C 0.29879 -0.54937 0.27014 -0.55954 0.24427 -0.56671 C 0.23611 -0.56902 0.21893 -0.57087 0.21893 -0.57087 C 0.18351 -0.58243 0.21111 -0.57434 0.13646 -0.58151 C 0.12952 -0.5822 0.1158 -0.58359 0.1158 -0.58359 C 0.10799 -0.57665 0.09774 -0.57272 0.08889 -0.56879 C 0.01163 -0.57111 -0.06562 -0.57272 -0.14288 -0.57712 C -0.16441 -0.58452 -0.16666 -0.58405 -0.19531 -0.58567 C -0.20052 -0.58798 -0.19844 -0.58775 -0.20156 -0.58775 " pathEditMode="relative" ptsTypes="ffffffffffffffffffffffffffffffffffffA">
                                      <p:cBhvr>
                                        <p:cTn id="60" dur="2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6.06936E-6 C -0.01302 -0.00648 -0.02534 -0.01874 -0.03784 -0.02544 C -0.04253 -0.02775 -0.04757 -0.02799 -0.05243 -0.0296 C -0.06111 -0.03585 -0.071 -0.04116 -0.08073 -0.0444 C -0.0868 -0.04856 -0.09236 -0.05296 -0.09843 -0.05712 C -0.10746 -0.06359 -0.09843 -0.05319 -0.10955 -0.06359 C -0.11927 -0.07307 -0.10833 -0.06799 -0.12048 -0.07192 C -0.13229 -0.08255 -0.12621 -0.07955 -0.13784 -0.08255 C -0.14948 -0.09273 -0.16024 -0.10082 -0.17274 -0.10799 C -0.18055 -0.1177 -0.17031 -0.10614 -0.18715 -0.11631 C -0.18854 -0.11723 -0.18906 -0.11978 -0.19027 -0.1207 C -0.19218 -0.12209 -0.19461 -0.12209 -0.1967 -0.12278 C -0.20798 -0.13273 -0.20937 -0.13781 -0.21736 -0.15238 C -0.22274 -0.16232 -0.22309 -0.17481 -0.23003 -0.18405 C -0.23732 -0.19353 -0.23385 -0.18822 -0.24132 -0.20301 C -0.24236 -0.2051 -0.2434 -0.20741 -0.24427 -0.20949 C -0.24531 -0.21157 -0.24739 -0.21573 -0.24739 -0.21573 C -0.25156 -0.23538 -0.25434 -0.25619 -0.26007 -0.27492 C -0.26336 -0.28602 -0.26475 -0.29666 -0.26961 -0.3066 C -0.28507 -0.39053 -0.27864 -0.47931 -0.26961 -0.56463 C -0.26909 -0.57735 -0.26909 -0.59007 -0.26805 -0.60255 C -0.26701 -0.61411 -0.26302 -0.62475 -0.26163 -0.63631 C -0.2592 -0.65619 -0.25746 -0.67608 -0.25382 -0.6955 C -0.25156 -0.70775 -0.25017 -0.71908 -0.24896 -0.73157 C -0.24843 -0.73642 -0.24826 -0.74151 -0.24739 -0.74637 C -0.2467 -0.75076 -0.24427 -0.75908 -0.24427 -0.75908 C -0.24288 -0.77596 -0.23993 -0.78752 -0.23628 -0.80348 C -0.23507 -0.82036 -0.23437 -0.83677 -0.2283 -0.85203 C -0.22621 -0.86313 -0.22048 -0.88047 -0.21562 -0.89018 C -0.21145 -0.9066 -0.21736 -0.88556 -0.21111 -0.90267 C -0.20833 -0.90984 -0.20625 -0.91955 -0.20312 -0.92602 C -0.19427 -0.94313 -0.17899 -0.95446 -0.1651 -0.96186 C -0.15833 -0.97088 -0.14739 -0.9755 -0.13784 -0.97897 C -0.12986 -0.98614 -0.1217 -0.99053 -0.11267 -0.99377 C -0.10347 -1.00209 -0.09236 -1.00348 -0.08246 -1.00856 C -0.06597 -1.01689 -0.05746 -1.01689 -0.03784 -1.01897 C -0.021 -1.02059 -0.00416 -1.02498 0.01268 -1.02752 C 0.04618 -1.02683 0.07952 -1.02683 0.11268 -1.02544 C 0.12101 -1.02521 0.13664 -1.01897 0.13664 -1.01897 C 0.14306 -1.01342 0.14983 -1.01111 0.15712 -1.00856 C 0.16667 -1.00093 0.17101 -0.994 0.17934 -0.98521 C 0.18542 -0.97874 0.19358 -0.97434 0.2 -0.96833 C 0.20504 -0.96348 0.20955 -0.95677 0.21441 -0.95145 C 0.22049 -0.94429 0.22761 -0.93943 0.23334 -0.93226 C 0.23733 -0.92764 0.24028 -0.92116 0.24445 -0.91747 C 0.24618 -0.91608 0.24775 -0.91492 0.24931 -0.9133 C 0.25886 -0.9029 0.25 -0.91145 0.2573 -0.90059 C 0.26806 -0.8844 0.27882 -0.86914 0.28907 -0.85203 C 0.29167 -0.84093 0.28889 -0.84995 0.29532 -0.83931 C 0.29966 -0.83238 0.3033 -0.82244 0.30799 -0.81619 C 0.31754 -0.80371 0.31389 -0.80972 0.3191 -0.79908 C 0.31493 -0.78221 0.32136 -0.80232 0.31268 -0.79076 C 0.31007 -0.78729 0.30955 -0.78082 0.30643 -0.77804 C 0.30504 -0.77666 0.30157 -0.77388 0.30157 -0.77388 " pathEditMode="relative" ptsTypes="fffffffffffffffffffffffffffffffffffffffffffffffffffffA">
                                      <p:cBhvr>
                                        <p:cTn id="62" dur="2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93064E-6 C 0.00573 -0.0733 0.0151 -0.15029 0.02847 -0.22197 C 0.03437 -0.30197 0.03125 -0.38382 0.03958 -0.46312 C 0.04826 -0.63075 0.04375 -0.79168 0.04444 -0.96416 C 0.04705 -0.9533 0.04913 -0.94266 0.05243 -0.93226 C 0.05642 -0.90544 0.06632 -0.88185 0.07292 -0.85619 C 0.07621 -0.84301 0.07743 -0.82913 0.0809 -0.81619 C 0.08837 -0.78798 0.08021 -0.82636 0.08576 -0.79908 C 0.08628 -0.75607 0.08646 -0.7133 0.08733 -0.67029 C 0.08802 -0.63838 0.08646 -0.64624 0.09045 -0.63006 C 0.09271 -0.60347 0.09861 -0.57919 0.10469 -0.55399 C 0.10642 -0.54705 0.10798 -0.53989 0.10955 -0.53272 C 0.11024 -0.52994 0.10955 -0.52624 0.11111 -0.52439 C 0.11545 -0.51954 0.12048 -0.52023 0.12535 -0.52023 " pathEditMode="relative" ptsTypes="fffffffffffffA">
                                      <p:cBhvr>
                                        <p:cTn id="64" dur="2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  <p:bldP spid="14342" grpId="0" animBg="1"/>
      <p:bldP spid="14347" grpId="0" animBg="1"/>
      <p:bldP spid="14349" grpId="0" animBg="1"/>
      <p:bldP spid="14350" grpId="0" animBg="1"/>
      <p:bldP spid="14351" grpId="0" animBg="1"/>
      <p:bldP spid="14352" grpId="0" animBg="1"/>
      <p:bldP spid="14353" grpId="0" animBg="1"/>
      <p:bldP spid="14354" grpId="0" animBg="1"/>
      <p:bldP spid="14355" grpId="0" animBg="1"/>
      <p:bldP spid="143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33400"/>
            <a:ext cx="5791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172200" y="46038"/>
            <a:ext cx="2819400" cy="582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3200" dirty="0"/>
              <a:t>Take the element </a:t>
            </a:r>
            <a:r>
              <a:rPr lang="en-US" sz="3200" b="1" dirty="0"/>
              <a:t>Neon!</a:t>
            </a:r>
          </a:p>
          <a:p>
            <a:pPr algn="l">
              <a:spcBef>
                <a:spcPct val="20000"/>
              </a:spcBef>
            </a:pPr>
            <a:endParaRPr lang="en-US" sz="3200" dirty="0"/>
          </a:p>
          <a:p>
            <a:pPr algn="l">
              <a:spcBef>
                <a:spcPct val="20000"/>
              </a:spcBef>
            </a:pPr>
            <a:r>
              <a:rPr lang="en-US" sz="3200" dirty="0" smtClean="0"/>
              <a:t>What are the electrons in the outermost shell called?</a:t>
            </a:r>
          </a:p>
          <a:p>
            <a:pPr algn="l">
              <a:spcBef>
                <a:spcPct val="20000"/>
              </a:spcBef>
            </a:pPr>
            <a:endParaRPr lang="en-US" sz="3200" dirty="0"/>
          </a:p>
          <a:p>
            <a:pPr algn="l">
              <a:spcBef>
                <a:spcPct val="20000"/>
              </a:spcBef>
            </a:pPr>
            <a:r>
              <a:rPr lang="en-US" sz="3200" dirty="0" smtClean="0"/>
              <a:t>What is the “ideal” amount to have? </a:t>
            </a:r>
            <a:endParaRPr lang="en-US" sz="32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14600" y="266700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/>
              <a:t>10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514600" y="350520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/>
              <a:t>10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533400" y="7239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11"/>
          <p:cNvSpPr>
            <a:spLocks noChangeArrowheads="1"/>
          </p:cNvSpPr>
          <p:nvPr/>
        </p:nvSpPr>
        <p:spPr bwMode="auto">
          <a:xfrm>
            <a:off x="685800" y="7391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838200" y="7543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990600" y="7696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1143000" y="784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15"/>
          <p:cNvSpPr>
            <a:spLocks noChangeArrowheads="1"/>
          </p:cNvSpPr>
          <p:nvPr/>
        </p:nvSpPr>
        <p:spPr bwMode="auto">
          <a:xfrm>
            <a:off x="1295400" y="800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6"/>
          <p:cNvSpPr>
            <a:spLocks noChangeArrowheads="1"/>
          </p:cNvSpPr>
          <p:nvPr/>
        </p:nvSpPr>
        <p:spPr bwMode="auto">
          <a:xfrm>
            <a:off x="1447800" y="8153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7"/>
          <p:cNvSpPr>
            <a:spLocks noChangeArrowheads="1"/>
          </p:cNvSpPr>
          <p:nvPr/>
        </p:nvSpPr>
        <p:spPr bwMode="auto">
          <a:xfrm>
            <a:off x="2286000" y="8153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8"/>
          <p:cNvSpPr>
            <a:spLocks noChangeArrowheads="1"/>
          </p:cNvSpPr>
          <p:nvPr/>
        </p:nvSpPr>
        <p:spPr bwMode="auto">
          <a:xfrm>
            <a:off x="3200400" y="8229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9"/>
          <p:cNvSpPr>
            <a:spLocks noChangeArrowheads="1"/>
          </p:cNvSpPr>
          <p:nvPr/>
        </p:nvSpPr>
        <p:spPr bwMode="auto">
          <a:xfrm>
            <a:off x="2590800" y="8458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20"/>
          <p:cNvSpPr>
            <a:spLocks noChangeArrowheads="1"/>
          </p:cNvSpPr>
          <p:nvPr/>
        </p:nvSpPr>
        <p:spPr bwMode="auto">
          <a:xfrm>
            <a:off x="2057400" y="8763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94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05556E-6 1.6185E-6 C -0.00173 -0.00463 -0.00381 -0.00971 -0.00486 -0.0148 C -0.00607 -0.02035 -0.00798 -0.03191 -0.00798 -0.03191 C -0.00989 -0.0622 -0.01284 -0.09087 -0.01597 -0.1207 C -0.01857 -0.1452 -0.0184 -0.17272 -0.02378 -0.19676 C -0.02864 -0.21827 -0.02881 -0.2185 -0.03333 -0.2474 C -0.03628 -0.26659 -0.03732 -0.28555 -0.04131 -0.30474 C -0.05017 -0.39376 -0.04062 -0.48578 -0.03333 -0.57503 C -0.03124 -0.63237 -0.02343 -0.69087 -0.01267 -0.74636 C -0.01058 -0.76925 -0.00503 -0.78913 -0.00156 -0.81179 C 0.01112 -0.89295 -0.00156 -0.82544 0.00955 -0.86682 C 0.01511 -0.88717 0.01893 -0.91376 0.03334 -0.92601 C 0.03855 -0.92393 0.0448 -0.92439 0.04914 -0.91977 C 0.05435 -0.91422 0.05608 -0.90312 0.06025 -0.89642 C 0.06928 -0.88162 0.07692 -0.8652 0.08577 -0.84994 C 0.08924 -0.83584 0.09549 -0.82497 0.10001 -0.81179 C 0.10417 -0.8 0.10521 -0.78544 0.10955 -0.77387 C 0.11077 -0.77064 0.11303 -0.76833 0.11424 -0.76532 C 0.11928 -0.75283 0.12205 -0.74174 0.12848 -0.72948 C 0.13855 -0.71006 0.15035 -0.69041 0.16181 -0.67237 C 0.16355 -0.67006 0.16685 -0.66682 0.16823 -0.66382 C 0.16945 -0.66127 0.16997 -0.65827 0.17136 -0.65549 C 0.1731 -0.65226 0.17587 -0.64994 0.17778 -0.64694 C 0.179 -0.64532 0.17987 -0.64301 0.18091 -0.6407 C 0.2066 -0.66266 0.23455 -0.67214 0.26355 -0.68509 C 0.27657 -0.69087 0.29028 -0.69526 0.30313 -0.70197 C 0.31337 -0.70728 0.30608 -0.70613 0.3191 -0.71029 C 0.32865 -0.7133 0.33664 -0.71468 0.34601 -0.71885 C 0.354 -0.71815 0.36216 -0.71931 0.3698 -0.71676 C 0.3731 -0.71561 0.37101 -0.7052 0.36823 -0.69781 C 0.36094 -0.67815 0.36181 -0.67792 0.34914 -0.65989 C 0.32084 -0.61942 0.27448 -0.60671 0.23646 -0.59422 C 0.20087 -0.57017 0.2441 -0.59815 0.21268 -0.5815 C 0.16858 -0.55838 0.19271 -0.56671 0.17292 -0.56023 C 0.16546 -0.55515 0.16181 -0.557 0.15712 -0.54752 C 0.15226 -0.51561 0.16823 -0.47584 0.18247 -0.45041 C 0.18351 -0.44856 0.19393 -0.43145 0.19688 -0.42913 C 0.2099 -0.41873 0.23872 -0.40833 0.2507 -0.40393 C 0.28664 -0.39052 0.26442 -0.39838 0.29046 -0.39353 C 0.30365 -0.39075 0.33021 -0.38474 0.33021 -0.38474 C 0.33594 -0.38567 0.34185 -0.38567 0.34757 -0.38705 C 0.36129 -0.39098 0.37049 -0.41202 0.37935 -0.42497 C 0.39671 -0.45017 0.41268 -0.47422 0.42692 -0.50312 C 0.43421 -0.51769 0.43768 -0.53596 0.44289 -0.55191 C 0.44497 -0.57457 0.45521 -0.59954 0.44914 -0.6215 C 0.44723 -0.62844 0.42987 -0.63515 0.42535 -0.6363 C 0.41268 -0.64532 0.39792 -0.64463 0.38403 -0.64694 C 0.35139 -0.64532 0.33369 -0.64324 0.30313 -0.62798 C 0.28698 -0.61989 0.27067 -0.60393 0.25556 -0.59422 C 0.22136 -0.57249 0.18421 -0.54659 0.14757 -0.53272 C 0.13612 -0.52833 0.12136 -0.52809 0.10955 -0.52648 C 0.079 -0.53364 0.05157 -0.53411 0.02692 -0.55815 C 0.02553 -0.56393 0.02223 -0.56902 0.02223 -0.57503 C 0.02223 -0.61156 0.04202 -0.62174 0.06181 -0.63861 C 0.079 -0.65318 0.08768 -0.66613 0.10626 -0.67237 C 0.11164 -0.67168 0.11719 -0.67283 0.12223 -0.67029 C 0.13421 -0.66497 0.13959 -0.65318 0.1507 -0.64694 C 0.15695 -0.63861 0.16181 -0.63145 0.16667 -0.6215 C 0.18178 -0.55006 0.2132 -0.49202 0.25244 -0.43977 C 0.27813 -0.40555 0.28594 -0.3852 0.32223 -0.3785 C 0.34532 -0.38127 0.35469 -0.37549 0.36823 -0.39353 C 0.37744 -0.4185 0.38577 -0.44439 0.39202 -0.47145 C 0.39428 -0.48116 0.39844 -0.50104 0.39844 -0.50104 C 0.40261 -0.54104 0.39549 -0.58104 0.38733 -0.61942 C 0.38646 -0.62359 0.38698 -0.62844 0.38577 -0.63237 C 0.38369 -0.63954 0.38073 -0.64648 0.37778 -0.65341 C 0.3731 -0.66497 0.36702 -0.67515 0.36355 -0.68717 C 0.35643 -0.71214 0.34445 -0.74544 0.32379 -0.75468 C 0.31528 -0.76278 0.30521 -0.76624 0.29514 -0.76948 C 0.28889 -0.76879 0.28195 -0.77087 0.27622 -0.7674 C 0.27275 -0.76532 0.27188 -0.75885 0.2698 -0.75468 C 0.26876 -0.7526 0.26667 -0.74844 0.26667 -0.74844 " pathEditMode="relative" ptsTypes="fffffffffffffffffffffffffffffffffffffffffffffffffffffffffffffffffffffffA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22543E-6 C 0.00278 -0.01827 0.01198 -0.04417 0.02049 -0.0592 C 0.02448 -0.077 0.02934 -0.08972 0.0349 -0.1059 C 0.03785 -0.11469 0.03872 -0.1244 0.04115 -0.13319 C 0.04549 -0.14891 0.05104 -0.16417 0.05556 -0.17989 C 0.05643 -0.18313 0.05625 -0.18706 0.05712 -0.1903 C 0.05782 -0.19261 0.05938 -0.19446 0.06025 -0.19677 C 0.06146 -0.20001 0.0625 -0.20371 0.06337 -0.20717 C 0.0691 -0.23168 0.0717 -0.25735 0.07934 -0.28116 C 0.08177 -0.29804 0.08629 -0.31376 0.09045 -0.32995 C 0.09462 -0.36371 0.10782 -0.39376 0.11268 -0.42706 C 0.11632 -0.45226 0.12309 -0.47654 0.12847 -0.50105 C 0.13247 -0.51908 0.13368 -0.5385 0.13802 -0.55608 C 0.13403 -0.57203 0.1342 -0.55214 0.1316 -0.54544 " pathEditMode="relative" ptsTypes="fffffffffffffA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16185E-6 C -0.00243 -0.01248 -0.00469 -0.0252 -0.00642 -0.03792 C -0.01111 -0.10682 -0.01094 -0.17618 -0.00469 -0.24508 C -0.00364 -0.27792 -0.00156 -0.30982 1.11111E-6 -0.34242 C -0.00156 -0.43306 -0.00521 -0.52485 0.00313 -0.61503 C 0.00486 -0.66936 0.01181 -0.72023 0.0191 -0.77364 C 0.02535 -0.82034 0.03108 -0.86728 0.04132 -0.91306 C 0.04271 -0.92693 0.04913 -0.9556 0.05868 -0.96393 C 0.06771 -0.95237 0.06823 -0.93202 0.07309 -0.91745 C 0.07361 -0.9156 0.07604 -0.91514 0.07622 -0.91306 C 0.07726 -0.89271 0.07622 -0.87213 0.07622 -0.85179 " pathEditMode="relative" ptsTypes="ffffffffffA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31214E-7 C 0.00209 -0.00856 0.00487 -0.00995 0.01112 -0.01272 C 0.02066 -0.02544 0.03004 -0.03584 0.03976 -0.04856 C 0.04167 -0.0511 0.04254 -0.0548 0.04445 -0.05711 C 0.06077 -0.077 0.05053 -0.05827 0.06355 -0.07815 C 0.0665 -0.08278 0.06841 -0.08833 0.07136 -0.09295 C 0.07691 -0.10174 0.08351 -0.1096 0.08889 -0.11839 C 0.09566 -0.12948 0.10296 -0.14058 0.10955 -0.15214 C 0.11337 -0.15885 0.12223 -0.17133 0.12223 -0.17133 C 0.12518 -0.18336 0.13421 -0.19076 0.13976 -0.20093 C 0.14653 -0.21295 0.154 -0.22428 0.16025 -0.237 C 0.16303 -0.24232 0.16563 -0.24833 0.16823 -0.25365 C 0.17066 -0.25896 0.17778 -0.26636 0.17778 -0.26636 C 0.18629 -0.28995 0.175 -0.26104 0.18577 -0.28139 C 0.19341 -0.29526 0.20087 -0.31076 0.20799 -0.32578 C 0.22223 -0.35515 0.20695 -0.31515 0.2191 -0.34243 C 0.22466 -0.35515 0.22709 -0.36578 0.2349 -0.37642 C 0.24219 -0.40047 0.23247 -0.37018 0.24601 -0.4037 C 0.25678 -0.43052 0.24271 -0.40208 0.25244 -0.42081 C 0.25521 -0.43214 0.25851 -0.4407 0.26355 -0.45041 C 0.26667 -0.46729 0.26719 -0.48902 0.27466 -0.50312 C 0.28837 -0.57781 0.27761 -0.51607 0.27466 -0.71677 C 0.27448 -0.72948 0.26875 -0.74567 0.26198 -0.75469 C 0.25712 -0.77272 0.25157 -0.79006 0.24601 -0.80763 C 0.24237 -0.81919 0.24688 -0.80856 0.24289 -0.82451 C 0.24046 -0.83469 0.23507 -0.84717 0.23178 -0.85619 C 0.22952 -0.8622 0.22865 -0.86891 0.22691 -0.87515 C 0.22327 -0.90521 0.22535 -0.88347 0.22535 -0.94081 " pathEditMode="relative" ptsTypes="fffffffffffffffffffffffffffA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91329E-6 C -0.00417 -0.00833 -0.00868 -0.01503 -0.01268 -0.02312 C -0.01719 -0.04116 -0.01545 -0.03145 -0.01736 -0.05272 C -0.01823 -0.10451 -0.01667 -0.14474 -0.02535 -0.19237 C -0.02656 -0.20809 -0.02639 -0.22266 -0.03177 -0.23677 C -0.03455 -0.25873 -0.03889 -0.28046 -0.04288 -0.3022 C -0.04618 -0.32046 -0.04757 -0.33804 -0.05399 -0.35515 C -0.05695 -0.36278 -0.06146 -0.36902 -0.06511 -0.37619 C -0.0717 -0.42151 -0.07396 -0.46844 -0.08733 -0.51145 C -0.09045 -0.54035 -0.09913 -0.57203 -0.10625 -0.60023 C -0.11163 -0.62197 -0.11059 -0.6444 -0.1158 -0.6659 C -0.11684 -0.68185 -0.11875 -0.6948 -0.12066 -0.71029 C -0.12205 -0.74359 -0.12379 -0.76208 -0.12066 -0.79677 C -0.12014 -0.80208 -0.1132 -0.80717 -0.11111 -0.80948 C -0.10608 -0.81503 -0.10139 -0.82243 -0.09688 -0.82867 C -0.08247 -0.82359 -0.07344 -0.80416 -0.06181 -0.7926 C -0.05729 -0.78798 -0.05156 -0.7852 -0.04757 -0.77989 C -0.04167 -0.77203 -0.04497 -0.77457 -0.03802 -0.77156 C -0.03212 -0.76324 -0.02813 -0.76509 -0.0191 -0.76509 " pathEditMode="relative" ptsTypes="ffffffffffffffffffA"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05556E-6 -1.15607E-6 C 0.00869 -0.00786 0.01094 -0.00948 0.02067 -0.01272 C 0.03056 -0.0215 0.04185 -0.02497 0.05244 -0.03168 C 0.06042 -0.03653 0.06858 -0.04092 0.07622 -0.04647 C 0.09514 -0.06012 0.08178 -0.05526 0.09688 -0.05919 C 0.10105 -0.06196 0.10573 -0.06405 0.10955 -0.06775 C 0.11164 -0.06983 0.11355 -0.07237 0.1158 -0.07399 C 0.12101 -0.07792 0.12639 -0.08116 0.13178 -0.08462 C 0.13438 -0.08624 0.13716 -0.08694 0.13959 -0.08879 C 0.15105 -0.09711 0.16685 -0.11283 0.17935 -0.11838 C 0.1882 -0.12694 0.2073 -0.14474 0.21737 -0.14798 C 0.22935 -0.15861 0.2415 -0.16809 0.254 -0.17757 C 0.25955 -0.18173 0.26355 -0.18751 0.2698 -0.19029 C 0.27952 -0.20046 0.29011 -0.20809 0.30001 -0.2178 C 0.30539 -0.22312 0.31042 -0.22913 0.3158 -0.23468 C 0.31789 -0.23676 0.32223 -0.24092 0.32223 -0.24092 C 0.33178 -0.26058 0.31702 -0.23191 0.33178 -0.25364 C 0.34046 -0.26636 0.34914 -0.28231 0.35712 -0.29595 C 0.36928 -0.31676 0.37952 -0.34682 0.38889 -0.36994 C 0.39775 -0.39168 0.40938 -0.41295 0.41737 -0.43538 C 0.42049 -0.44416 0.42223 -0.4541 0.42535 -0.46289 C 0.42987 -0.47584 0.43733 -0.48763 0.44132 -0.50104 C 0.44254 -0.5052 0.44323 -0.50959 0.44445 -0.51376 C 0.44705 -0.52301 0.45244 -0.54127 0.45244 -0.54127 C 0.45348 -0.55445 0.45487 -0.56277 0.45712 -0.57503 C 0.45608 -0.60046 0.45973 -0.61087 0.4507 -0.62775 C 0.44723 -0.64208 0.44132 -0.65272 0.43646 -0.6659 C 0.43212 -0.67792 0.43039 -0.6837 0.42223 -0.69133 C 0.41823 -0.69919 0.41198 -0.71006 0.40469 -0.71237 C 0.40053 -0.71376 0.39202 -0.71653 0.39202 -0.71653 C 0.38317 -0.72277 0.37327 -0.72555 0.36355 -0.72925 C 0.35487 -0.73249 0.34653 -0.73757 0.33803 -0.74196 C 0.33334 -0.74451 0.3283 -0.74543 0.32379 -0.74844 C 0.31789 -0.7526 0.31702 -0.75746 0.31268 -0.76324 C 0.31025 -0.76647 0.30712 -0.76855 0.30469 -0.77156 C 0.30573 -0.80393 0.3073 -0.82381 0.30955 -0.8541 C 0.31042 -0.8659 0.31077 -0.87792 0.3158 -0.88786 C 0.31771 -0.89803 0.31632 -0.89387 0.3191 -0.90058 " pathEditMode="relative" ptsTypes="fffffffffffffffffffffffffffffffffffffA">
                                      <p:cBhvr>
                                        <p:cTn id="4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08092E-6 C 0.00278 -0.01156 0.01406 -0.01549 0.02222 -0.01896 C 0.02552 -0.02035 0.02865 -0.02289 0.0316 -0.02544 C 0.03281 -0.02659 0.03351 -0.02867 0.0349 -0.0296 C 0.03924 -0.03284 0.04427 -0.03445 0.04913 -0.03607 C 0.06094 -0.04648 0.07292 -0.05295 0.08559 -0.06127 C 0.10486 -0.07399 0.1224 -0.08995 0.14115 -0.10359 C 0.14844 -0.1089 0.15625 -0.11284 0.16337 -0.11838 C 0.19184 -0.14012 0.21823 -0.16648 0.24757 -0.18613 C 0.22934 -0.19399 0.25018 -0.1859 0.20313 -0.18613 C 0.1132 -0.18682 0.02327 -0.1889 -0.06667 -0.19029 C -0.1 -0.19561 -0.13351 -0.19885 -0.16667 -0.20509 C -0.17917 -0.2074 -0.17673 -0.20625 -0.18889 -0.21133 C -0.19219 -0.21272 -0.19844 -0.21573 -0.19844 -0.21573 C -0.19566 -0.23052 -0.19878 -0.22451 -0.18107 -0.22844 C -0.16232 -0.2326 -0.14271 -0.23792 -0.12396 -0.24093 C -0.08212 -0.25526 -0.03906 -0.25966 0.00313 -0.27052 C 0.02674 -0.27653 0.0507 -0.28532 0.07448 -0.28971 C 0.0875 -0.29619 0.10104 -0.29873 0.11424 -0.30451 C 0.0849 -0.30937 0.0559 -0.3163 0.02691 -0.32347 C 0.01372 -0.32671 0.00226 -0.33226 -0.01111 -0.33411 C -0.03021 -0.34035 -0.05052 -0.3422 -0.0684 -0.35307 C -0.07309 -0.35584 -0.0776 -0.35954 -0.08264 -0.36162 C -0.11198 -0.37364 -0.15555 -0.37827 -0.17465 -0.41642 C -0.1651 -0.41804 -0.15712 -0.42081 -0.14774 -0.42289 C -0.12639 -0.43399 -0.10226 -0.44231 -0.07951 -0.44601 C -0.06024 -0.45318 -0.03976 -0.4548 -0.02066 -0.46289 C -0.0151 -0.46821 -0.01771 -0.46613 -0.01285 -0.46937 " pathEditMode="relative" ptsTypes="fffffffffffffffffffffffffffA"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5.49133E-6 C 0.04497 -0.00232 0.08993 -0.00579 0.1349 -0.01064 C 0.14132 -0.01134 0.14757 -0.01203 0.15399 -0.01272 C 0.16077 -0.01342 0.17448 -0.0148 0.17448 -0.0148 C 0.19167 -0.01989 0.20938 -0.0222 0.22691 -0.02544 C 0.23507 -0.02706 0.24271 -0.03145 0.2507 -0.034 C 0.25816 -0.03631 0.26545 -0.03839 0.27292 -0.04024 C 0.28021 -0.04209 0.29514 -0.0444 0.29514 -0.0444 C 0.31181 -0.05203 0.33021 -0.05781 0.34757 -0.06151 C 0.37396 -0.07307 0.36024 -0.06729 0.38889 -0.07839 C 0.39236 -0.07978 0.39514 -0.08301 0.39844 -0.08463 C 0.41667 -0.09388 0.43559 -0.10197 0.45399 -0.11006 C 0.46406 -0.11446 0.47413 -0.12301 0.48403 -0.12694 C 0.50729 -0.13596 0.52778 -0.14845 0.54913 -0.16278 C 0.55625 -0.17272 0.54722 -0.16163 0.55868 -0.16926 C 0.58993 -0.18983 0.5684 -0.17989 0.58247 -0.18613 C 0.59045 -0.19376 0.59792 -0.20024 0.60469 -0.20949 C 0.60643 -0.21665 0.60886 -0.22105 0.61268 -0.22637 C 0.61459 -0.23423 0.6184 -0.23978 0.62066 -0.24741 C 0.62483 -0.26082 0.62761 -0.27307 0.63334 -0.28556 C 0.63247 -0.3059 0.6349 -0.32047 0.62691 -0.33619 C 0.625 -0.34382 0.62257 -0.34706 0.61893 -0.35307 C 0.61771 -0.35515 0.61667 -0.35723 0.6158 -0.35954 C 0.61511 -0.36163 0.61528 -0.36417 0.61424 -0.36579 C 0.61302 -0.36764 0.61094 -0.36833 0.60955 -0.36995 C 0.60243 -0.37781 0.59618 -0.38937 0.58733 -0.3933 C 0.58021 -0.40232 0.57639 -0.4044 0.56667 -0.4081 C 0.5507 -0.42845 0.51007 -0.44856 0.49202 -0.45874 C 0.4375 -0.48972 0.38056 -0.51585 0.32379 -0.5392 C 0.29879 -0.54937 0.27014 -0.55954 0.24427 -0.56671 C 0.23611 -0.56902 0.21893 -0.57087 0.21893 -0.57087 C 0.18351 -0.58243 0.21111 -0.57434 0.13646 -0.58151 C 0.12952 -0.5822 0.1158 -0.58359 0.1158 -0.58359 C 0.10799 -0.57665 0.09774 -0.57272 0.08889 -0.56879 C 0.01163 -0.57111 -0.06562 -0.57272 -0.14288 -0.57712 C -0.16441 -0.58452 -0.16666 -0.58405 -0.19531 -0.58567 C -0.20052 -0.58798 -0.19844 -0.58775 -0.20156 -0.58775 " pathEditMode="relative" ptsTypes="ffffffffffffffffffffffffffffffffffffA">
                                      <p:cBhvr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6.06936E-6 C -0.01302 -0.00648 -0.02534 -0.01874 -0.03784 -0.02544 C -0.04253 -0.02775 -0.04757 -0.02799 -0.05243 -0.0296 C -0.06111 -0.03585 -0.071 -0.04116 -0.08073 -0.0444 C -0.0868 -0.04856 -0.09236 -0.05296 -0.09843 -0.05712 C -0.10746 -0.06359 -0.09843 -0.05319 -0.10955 -0.06359 C -0.11927 -0.07307 -0.10833 -0.06799 -0.12048 -0.07192 C -0.13229 -0.08255 -0.12621 -0.07955 -0.13784 -0.08255 C -0.14948 -0.09273 -0.16024 -0.10082 -0.17274 -0.10799 C -0.18055 -0.1177 -0.17031 -0.10614 -0.18715 -0.11631 C -0.18854 -0.11723 -0.18906 -0.11978 -0.19027 -0.1207 C -0.19218 -0.12209 -0.19461 -0.12209 -0.1967 -0.12278 C -0.20798 -0.13273 -0.20937 -0.13781 -0.21736 -0.15238 C -0.22274 -0.16232 -0.22309 -0.17481 -0.23003 -0.18405 C -0.23732 -0.19353 -0.23385 -0.18822 -0.24132 -0.20301 C -0.24236 -0.2051 -0.2434 -0.20741 -0.24427 -0.20949 C -0.24531 -0.21157 -0.24739 -0.21573 -0.24739 -0.21573 C -0.25156 -0.23538 -0.25434 -0.25619 -0.26007 -0.27492 C -0.26336 -0.28602 -0.26475 -0.29666 -0.26961 -0.3066 C -0.28507 -0.39053 -0.27864 -0.47931 -0.26961 -0.56463 C -0.26909 -0.57735 -0.26909 -0.59007 -0.26805 -0.60255 C -0.26701 -0.61411 -0.26302 -0.62475 -0.26163 -0.63631 C -0.2592 -0.65619 -0.25746 -0.67608 -0.25382 -0.6955 C -0.25156 -0.70775 -0.25017 -0.71908 -0.24896 -0.73157 C -0.24843 -0.73642 -0.24826 -0.74151 -0.24739 -0.74637 C -0.2467 -0.75076 -0.24427 -0.75908 -0.24427 -0.75908 C -0.24288 -0.77596 -0.23993 -0.78752 -0.23628 -0.80348 C -0.23507 -0.82036 -0.23437 -0.83677 -0.2283 -0.85203 C -0.22621 -0.86313 -0.22048 -0.88047 -0.21562 -0.89018 C -0.21145 -0.9066 -0.21736 -0.88556 -0.21111 -0.90267 C -0.20833 -0.90984 -0.20625 -0.91955 -0.20312 -0.92602 C -0.19427 -0.94313 -0.17899 -0.95446 -0.1651 -0.96186 C -0.15833 -0.97088 -0.14739 -0.9755 -0.13784 -0.97897 C -0.12986 -0.98614 -0.1217 -0.99053 -0.11267 -0.99377 C -0.10347 -1.00209 -0.09236 -1.00348 -0.08246 -1.00856 C -0.06597 -1.01689 -0.05746 -1.01689 -0.03784 -1.01897 C -0.021 -1.02059 -0.00416 -1.02498 0.01268 -1.02752 C 0.04618 -1.02683 0.07952 -1.02683 0.11268 -1.02544 C 0.12101 -1.02521 0.13664 -1.01897 0.13664 -1.01897 C 0.14306 -1.01342 0.14983 -1.01111 0.15712 -1.00856 C 0.16667 -1.00093 0.17101 -0.994 0.17934 -0.98521 C 0.18542 -0.97874 0.19358 -0.97434 0.2 -0.96833 C 0.20504 -0.96348 0.20955 -0.95677 0.21441 -0.95145 C 0.22049 -0.94429 0.22761 -0.93943 0.23334 -0.93226 C 0.23733 -0.92764 0.24028 -0.92116 0.24445 -0.91747 C 0.24618 -0.91608 0.24775 -0.91492 0.24931 -0.9133 C 0.25886 -0.9029 0.25 -0.91145 0.2573 -0.90059 C 0.26806 -0.8844 0.27882 -0.86914 0.28907 -0.85203 C 0.29167 -0.84093 0.28889 -0.84995 0.29532 -0.83931 C 0.29966 -0.83238 0.3033 -0.82244 0.30799 -0.81619 C 0.31754 -0.80371 0.31389 -0.80972 0.3191 -0.79908 C 0.31493 -0.78221 0.32136 -0.80232 0.31268 -0.79076 C 0.31007 -0.78729 0.30955 -0.78082 0.30643 -0.77804 C 0.30504 -0.77666 0.30157 -0.77388 0.30157 -0.77388 " pathEditMode="relative" ptsTypes="fffffffffffffffffffffffffffffffffffffffffffffffffffffA">
                                      <p:cBhvr>
                                        <p:cTn id="5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93064E-6 C 0.00573 -0.0733 0.0151 -0.15029 0.02847 -0.22197 C 0.03437 -0.30197 0.03125 -0.38382 0.03958 -0.46312 C 0.04826 -0.63075 0.04375 -0.79168 0.04444 -0.96416 C 0.04705 -0.9533 0.04913 -0.94266 0.05243 -0.93226 C 0.05642 -0.90544 0.06632 -0.88185 0.07292 -0.85619 C 0.07621 -0.84301 0.07743 -0.82913 0.0809 -0.81619 C 0.08837 -0.78798 0.08021 -0.82636 0.08576 -0.79908 C 0.08628 -0.75607 0.08646 -0.7133 0.08733 -0.67029 C 0.08802 -0.63838 0.08646 -0.64624 0.09045 -0.63006 C 0.09271 -0.60347 0.09861 -0.57919 0.10469 -0.55399 C 0.10642 -0.54705 0.10798 -0.53989 0.10955 -0.53272 C 0.11024 -0.52994 0.10955 -0.52624 0.11111 -0.52439 C 0.11545 -0.51954 0.12048 -0.52023 0.12535 -0.52023 " pathEditMode="relative" ptsTypes="fffffffffffffA">
                                      <p:cBhvr>
                                        <p:cTn id="5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6868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Atoms are identified by which particle?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Different Isotopes have different?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So, which particle do you think identifies Ions???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Ions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Ions form when an atom gains or loses electrons. </a:t>
            </a:r>
          </a:p>
          <a:p>
            <a:r>
              <a:rPr lang="en-US" sz="4000" dirty="0" smtClean="0"/>
              <a:t>Why do they do that?</a:t>
            </a:r>
          </a:p>
          <a:p>
            <a:pPr marL="457200" lvl="1" indent="0">
              <a:buNone/>
            </a:pPr>
            <a:r>
              <a:rPr lang="en-US" sz="3600" dirty="0" smtClean="0"/>
              <a:t>Atoms gain or lose electrons in order to reach a </a:t>
            </a:r>
            <a:r>
              <a:rPr lang="en-US" sz="3600" u="sng" dirty="0" smtClean="0"/>
              <a:t>stable configuration</a:t>
            </a:r>
            <a:r>
              <a:rPr lang="en-US" sz="3600" dirty="0" smtClean="0"/>
              <a:t>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Let’s look at a normal atom of Lithium.</a:t>
            </a:r>
          </a:p>
          <a:p>
            <a:r>
              <a:rPr lang="en-US" dirty="0" smtClean="0"/>
              <a:t>Protons?</a:t>
            </a:r>
          </a:p>
          <a:p>
            <a:pPr>
              <a:buNone/>
            </a:pPr>
            <a:r>
              <a:rPr lang="en-US" sz="8000" dirty="0" smtClean="0">
                <a:solidFill>
                  <a:srgbClr val="FF0000"/>
                </a:solidFill>
              </a:rPr>
              <a:t>         </a:t>
            </a:r>
            <a:r>
              <a:rPr lang="en-US" sz="8000" dirty="0" smtClean="0">
                <a:solidFill>
                  <a:srgbClr val="008000"/>
                </a:solidFill>
              </a:rPr>
              <a:t> </a:t>
            </a:r>
            <a:r>
              <a:rPr lang="en-US" sz="8800" dirty="0" smtClean="0">
                <a:solidFill>
                  <a:srgbClr val="008000"/>
                </a:solidFill>
              </a:rPr>
              <a:t>+ + +</a:t>
            </a:r>
            <a:endParaRPr lang="en-US" sz="3600" dirty="0" smtClean="0">
              <a:solidFill>
                <a:srgbClr val="008000"/>
              </a:solidFill>
            </a:endParaRPr>
          </a:p>
          <a:p>
            <a:r>
              <a:rPr lang="en-US" sz="3600" dirty="0" smtClean="0"/>
              <a:t>If the atom is neutral, how many electrons?</a:t>
            </a:r>
          </a:p>
          <a:p>
            <a:pPr>
              <a:buNone/>
            </a:pPr>
            <a:r>
              <a:rPr lang="en-US" sz="4000" dirty="0" smtClean="0"/>
              <a:t>                     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  </a:t>
            </a:r>
            <a:r>
              <a:rPr lang="en-US" sz="8600" dirty="0" smtClean="0">
                <a:solidFill>
                  <a:srgbClr val="FF0000"/>
                </a:solidFill>
              </a:rPr>
              <a:t>- - -</a:t>
            </a:r>
            <a:endParaRPr lang="en-US" sz="71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Can we ever change the number of protons and still have a Lithium Atom?</a:t>
            </a:r>
          </a:p>
          <a:p>
            <a:pPr>
              <a:buNone/>
            </a:pPr>
            <a:r>
              <a:rPr lang="en-US" sz="7100" dirty="0" smtClean="0">
                <a:solidFill>
                  <a:srgbClr val="FF0000"/>
                </a:solidFill>
              </a:rPr>
              <a:t> 				   </a:t>
            </a:r>
            <a:r>
              <a:rPr lang="en-US" sz="7200" dirty="0" smtClean="0">
                <a:solidFill>
                  <a:srgbClr val="008000"/>
                </a:solidFill>
              </a:rPr>
              <a:t>+ </a:t>
            </a:r>
            <a:r>
              <a:rPr lang="en-US" sz="7200" dirty="0">
                <a:solidFill>
                  <a:srgbClr val="008000"/>
                </a:solidFill>
              </a:rPr>
              <a:t>+ +</a:t>
            </a:r>
            <a:endParaRPr lang="en-US" sz="2800" dirty="0">
              <a:solidFill>
                <a:srgbClr val="008000"/>
              </a:solidFill>
            </a:endParaRPr>
          </a:p>
          <a:p>
            <a:r>
              <a:rPr lang="en-US" dirty="0" smtClean="0"/>
              <a:t>What if the atom lost an electron to become stable.</a:t>
            </a:r>
            <a:br>
              <a:rPr lang="en-US" dirty="0" smtClean="0"/>
            </a:br>
            <a:r>
              <a:rPr lang="en-US" sz="4300" dirty="0" smtClean="0">
                <a:solidFill>
                  <a:srgbClr val="FFFF00"/>
                </a:solidFill>
              </a:rPr>
              <a:t>			</a:t>
            </a:r>
            <a:r>
              <a:rPr lang="en-US" sz="4300" dirty="0">
                <a:solidFill>
                  <a:srgbClr val="FFFF00"/>
                </a:solidFill>
              </a:rPr>
              <a:t> </a:t>
            </a:r>
            <a:r>
              <a:rPr lang="en-US" sz="4300" dirty="0" smtClean="0">
                <a:solidFill>
                  <a:srgbClr val="FFFF00"/>
                </a:solidFill>
              </a:rPr>
              <a:t>   </a:t>
            </a:r>
            <a:r>
              <a:rPr lang="en-US" sz="7800" dirty="0" smtClean="0">
                <a:solidFill>
                  <a:srgbClr val="FFFF00"/>
                </a:solidFill>
              </a:rPr>
              <a:t> </a:t>
            </a:r>
            <a:r>
              <a:rPr lang="en-US" sz="7800" dirty="0">
                <a:solidFill>
                  <a:srgbClr val="FF0000"/>
                </a:solidFill>
              </a:rPr>
              <a:t>- - </a:t>
            </a:r>
            <a:endParaRPr lang="en-US" sz="6500" dirty="0">
              <a:solidFill>
                <a:srgbClr val="FF0000"/>
              </a:solidFill>
            </a:endParaRPr>
          </a:p>
          <a:p>
            <a:r>
              <a:rPr lang="en-US" sz="3600" dirty="0" smtClean="0"/>
              <a:t>Is the atom still neutral?</a:t>
            </a:r>
          </a:p>
          <a:p>
            <a:r>
              <a:rPr lang="en-US" sz="3600" dirty="0" smtClean="0"/>
              <a:t>What would be the charge of this atom now?</a:t>
            </a:r>
          </a:p>
          <a:p>
            <a:pPr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					</a:t>
            </a:r>
            <a:r>
              <a:rPr lang="en-US" sz="4800" dirty="0" smtClean="0">
                <a:solidFill>
                  <a:srgbClr val="008000"/>
                </a:solidFill>
              </a:rPr>
              <a:t>+1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5029200" y="5867400"/>
            <a:ext cx="1447800" cy="76200"/>
          </a:xfrm>
          <a:prstGeom prst="straightConnector1">
            <a:avLst/>
          </a:prstGeom>
          <a:ln w="5715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477000" y="5562600"/>
            <a:ext cx="1905000" cy="646331"/>
          </a:xfrm>
          <a:prstGeom prst="rect">
            <a:avLst/>
          </a:prstGeom>
          <a:noFill/>
          <a:ln w="57150" cmpd="sng"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This is called an oxidation number.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494</Words>
  <Application>Microsoft Macintosh PowerPoint</Application>
  <PresentationFormat>On-screen Show (4:3)</PresentationFormat>
  <Paragraphs>82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Ions</vt:lpstr>
      <vt:lpstr>Quick Review of Electron Configuration</vt:lpstr>
      <vt:lpstr>PowerPoint Presentation</vt:lpstr>
      <vt:lpstr>PowerPoint Presentation</vt:lpstr>
      <vt:lpstr>PowerPoint Presentation</vt:lpstr>
      <vt:lpstr>Ions</vt:lpstr>
      <vt:lpstr>Ions</vt:lpstr>
      <vt:lpstr>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Atoms of elements and Ions of elements are different</vt:lpstr>
      <vt:lpstr>Ions of elements</vt:lpstr>
      <vt:lpstr>In review….</vt:lpstr>
      <vt:lpstr>So what if you see this?</vt:lpstr>
      <vt:lpstr>Ion Vocabulary Review</vt:lpstr>
    </vt:vector>
  </TitlesOfParts>
  <Company>CCSD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Ions</dc:title>
  <dc:creator>JASON_SOX</dc:creator>
  <cp:lastModifiedBy>Meg Kovach</cp:lastModifiedBy>
  <cp:revision>27</cp:revision>
  <dcterms:created xsi:type="dcterms:W3CDTF">2013-09-03T00:17:28Z</dcterms:created>
  <dcterms:modified xsi:type="dcterms:W3CDTF">2016-08-30T23:15:24Z</dcterms:modified>
</cp:coreProperties>
</file>