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7"/>
  </p:notesMasterIdLst>
  <p:sldIdLst>
    <p:sldId id="287" r:id="rId2"/>
    <p:sldId id="272" r:id="rId3"/>
    <p:sldId id="260" r:id="rId4"/>
    <p:sldId id="319" r:id="rId5"/>
    <p:sldId id="320" r:id="rId6"/>
    <p:sldId id="32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76" autoAdjust="0"/>
    <p:restoredTop sz="94434" autoAdjust="0"/>
  </p:normalViewPr>
  <p:slideViewPr>
    <p:cSldViewPr snapToGrid="0">
      <p:cViewPr varScale="1">
        <p:scale>
          <a:sx n="28" d="100"/>
          <a:sy n="28" d="100"/>
        </p:scale>
        <p:origin x="60" y="9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8FDDD-E986-4072-A7D9-1091C21E9D52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7B504-0278-4CB1-8EC4-AA6440E9D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68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BA17-76C0-4384-AB30-053DA861908B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3E14-567B-4007-8701-87C9D5B85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6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BA17-76C0-4384-AB30-053DA861908B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3E14-567B-4007-8701-87C9D5B85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3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BA17-76C0-4384-AB30-053DA861908B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3E14-567B-4007-8701-87C9D5B85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9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BA17-76C0-4384-AB30-053DA861908B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3E14-567B-4007-8701-87C9D5B85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2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BA17-76C0-4384-AB30-053DA861908B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3E14-567B-4007-8701-87C9D5B85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5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BA17-76C0-4384-AB30-053DA861908B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3E14-567B-4007-8701-87C9D5B85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7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BA17-76C0-4384-AB30-053DA861908B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3E14-567B-4007-8701-87C9D5B85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7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BA17-76C0-4384-AB30-053DA861908B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3E14-567B-4007-8701-87C9D5B85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63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BA17-76C0-4384-AB30-053DA861908B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3E14-567B-4007-8701-87C9D5B85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56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BA17-76C0-4384-AB30-053DA861908B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3E14-567B-4007-8701-87C9D5B85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1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BA17-76C0-4384-AB30-053DA861908B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3E14-567B-4007-8701-87C9D5B85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1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2BA17-76C0-4384-AB30-053DA861908B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73E14-567B-4007-8701-87C9D5B85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6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9799" y="4126486"/>
            <a:ext cx="7766936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THERMOCHEMISTRY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790" y="3029587"/>
            <a:ext cx="11874320" cy="10968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States of Matter</a:t>
            </a:r>
          </a:p>
          <a:p>
            <a:r>
              <a:rPr lang="en-US" dirty="0" smtClean="0"/>
              <a:t>Heating and Cooling Curves</a:t>
            </a:r>
          </a:p>
          <a:p>
            <a:r>
              <a:rPr lang="en-US" dirty="0" smtClean="0"/>
              <a:t>Phase 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98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4000" b="1" dirty="0"/>
              <a:t>Learning Check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981200"/>
            <a:ext cx="8305800" cy="45720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b="1" dirty="0"/>
              <a:t>	A.  Water </a:t>
            </a:r>
            <a:r>
              <a:rPr lang="en-US" altLang="en-US" b="1" u="sng" dirty="0"/>
              <a:t>condenses</a:t>
            </a:r>
            <a:r>
              <a:rPr lang="en-US" altLang="en-US" b="1" dirty="0"/>
              <a:t> at a temperature of</a:t>
            </a:r>
          </a:p>
          <a:p>
            <a:pPr>
              <a:buFontTx/>
              <a:buNone/>
            </a:pPr>
            <a:r>
              <a:rPr lang="en-US" altLang="en-US" b="1" dirty="0">
                <a:solidFill>
                  <a:schemeClr val="accent1"/>
                </a:solidFill>
              </a:rPr>
              <a:t>	1)	0°C		2)  50°C	    3) </a:t>
            </a:r>
            <a:r>
              <a:rPr lang="en-US" altLang="en-US" b="1" dirty="0" smtClean="0">
                <a:solidFill>
                  <a:schemeClr val="accent1"/>
                </a:solidFill>
              </a:rPr>
              <a:t>100°C</a:t>
            </a:r>
            <a:br>
              <a:rPr lang="en-US" altLang="en-US" b="1" dirty="0" smtClean="0">
                <a:solidFill>
                  <a:schemeClr val="accent1"/>
                </a:solidFill>
              </a:rPr>
            </a:br>
            <a:endParaRPr lang="en-US" altLang="en-US" b="1" dirty="0">
              <a:solidFill>
                <a:schemeClr val="accent1"/>
              </a:solidFill>
            </a:endParaRPr>
          </a:p>
          <a:p>
            <a:pPr>
              <a:buFontTx/>
              <a:buNone/>
            </a:pPr>
            <a:r>
              <a:rPr lang="en-US" altLang="en-US" b="1" dirty="0"/>
              <a:t>	B.  When a gas condenses, energy </a:t>
            </a:r>
            <a:r>
              <a:rPr lang="en-US" altLang="en-US" b="1" dirty="0" smtClean="0"/>
              <a:t>is ___________. </a:t>
            </a:r>
            <a:endParaRPr lang="en-US" altLang="en-US" b="1" dirty="0"/>
          </a:p>
          <a:p>
            <a:pPr>
              <a:buFontTx/>
              <a:buNone/>
            </a:pPr>
            <a:r>
              <a:rPr lang="en-US" altLang="en-US" b="1" dirty="0"/>
              <a:t>	</a:t>
            </a:r>
            <a:r>
              <a:rPr lang="en-US" altLang="en-US" b="1" dirty="0">
                <a:solidFill>
                  <a:schemeClr val="accent1"/>
                </a:solidFill>
              </a:rPr>
              <a:t>1) released		2) </a:t>
            </a:r>
            <a:r>
              <a:rPr lang="en-US" altLang="en-US" b="1" dirty="0" smtClean="0">
                <a:solidFill>
                  <a:schemeClr val="accent1"/>
                </a:solidFill>
              </a:rPr>
              <a:t>absorbed</a:t>
            </a:r>
            <a:br>
              <a:rPr lang="en-US" altLang="en-US" b="1" dirty="0" smtClean="0">
                <a:solidFill>
                  <a:schemeClr val="accent1"/>
                </a:solidFill>
              </a:rPr>
            </a:br>
            <a:endParaRPr lang="en-US" altLang="en-US" b="1" dirty="0">
              <a:solidFill>
                <a:schemeClr val="accent1"/>
              </a:solidFill>
            </a:endParaRPr>
          </a:p>
          <a:p>
            <a:pPr>
              <a:buFontTx/>
              <a:buNone/>
            </a:pPr>
            <a:r>
              <a:rPr lang="en-US" altLang="en-US" b="1" dirty="0"/>
              <a:t>	C.  </a:t>
            </a:r>
            <a:r>
              <a:rPr lang="en-US" altLang="en-US" b="1" dirty="0" smtClean="0"/>
              <a:t>The process of melting is____________.</a:t>
            </a:r>
            <a:endParaRPr lang="en-US" altLang="en-US" b="1" dirty="0"/>
          </a:p>
          <a:p>
            <a:pPr>
              <a:buFontTx/>
              <a:buNone/>
            </a:pPr>
            <a:r>
              <a:rPr lang="en-US" altLang="en-US" b="1" dirty="0"/>
              <a:t>	</a:t>
            </a:r>
            <a:r>
              <a:rPr lang="en-US" altLang="en-US" b="1" dirty="0">
                <a:solidFill>
                  <a:schemeClr val="accent1"/>
                </a:solidFill>
              </a:rPr>
              <a:t>1) endothermic		2) exothermic</a:t>
            </a:r>
            <a:r>
              <a:rPr lang="en-US" altLang="en-US" b="1" dirty="0"/>
              <a:t>  </a:t>
            </a:r>
            <a:endParaRPr lang="en-US" altLang="en-US" b="1" dirty="0">
              <a:solidFill>
                <a:schemeClr val="accent1"/>
              </a:solidFill>
            </a:endParaRPr>
          </a:p>
          <a:p>
            <a:pPr>
              <a:buFontTx/>
              <a:buNone/>
            </a:pPr>
            <a:endParaRPr lang="en-US" altLang="en-US" b="1" dirty="0">
              <a:solidFill>
                <a:schemeClr val="accent1"/>
              </a:solidFill>
            </a:endParaRPr>
          </a:p>
          <a:p>
            <a:pPr>
              <a:buFontTx/>
              <a:buNone/>
            </a:pPr>
            <a:r>
              <a:rPr lang="en-US" altLang="en-US" b="1" dirty="0">
                <a:solidFill>
                  <a:schemeClr val="accent1"/>
                </a:solidFill>
              </a:rPr>
              <a:t>	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778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4000" b="1" dirty="0"/>
              <a:t>Learning Check </a:t>
            </a:r>
            <a:endParaRPr lang="en-US" altLang="en-US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905000"/>
            <a:ext cx="8839200" cy="4495800"/>
          </a:xfrm>
        </p:spPr>
        <p:txBody>
          <a:bodyPr/>
          <a:lstStyle/>
          <a:p>
            <a:pPr>
              <a:lnSpc>
                <a:spcPct val="140000"/>
              </a:lnSpc>
              <a:buFontTx/>
              <a:buNone/>
            </a:pPr>
            <a:r>
              <a:rPr lang="en-US" altLang="en-US" sz="2400" b="1" dirty="0"/>
              <a:t>	Is energy </a:t>
            </a:r>
            <a:r>
              <a:rPr lang="en-US" altLang="en-US" sz="2400" b="1" dirty="0">
                <a:solidFill>
                  <a:schemeClr val="accent1"/>
                </a:solidFill>
              </a:rPr>
              <a:t>absorbed (1) or released (2)</a:t>
            </a:r>
            <a:r>
              <a:rPr lang="en-US" altLang="en-US" sz="2400" b="1" dirty="0"/>
              <a:t> in each of the following: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400" b="1" dirty="0"/>
              <a:t>	____A.   Ice to liquid water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400" b="1" dirty="0"/>
              <a:t>	____B.   Water vapor to rain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400" b="1" dirty="0"/>
              <a:t>  	____C.   Water to ice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400" b="1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b="1" dirty="0"/>
              <a:t>	Something to think about: </a:t>
            </a:r>
            <a:r>
              <a:rPr lang="en-US" altLang="en-US" sz="2400" dirty="0"/>
              <a:t>W</a:t>
            </a:r>
            <a:r>
              <a:rPr lang="en-US" altLang="en-US" sz="2600" dirty="0"/>
              <a:t>hy do drops of liquid water form on a glass of iced tea 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/>
          </a:p>
        </p:txBody>
      </p:sp>
      <p:graphicFrame>
        <p:nvGraphicFramePr>
          <p:cNvPr id="91140" name="Object 4"/>
          <p:cNvGraphicFramePr>
            <a:graphicFrameLocks noChangeAspect="1"/>
          </p:cNvGraphicFramePr>
          <p:nvPr/>
        </p:nvGraphicFramePr>
        <p:xfrm>
          <a:off x="7162800" y="2590800"/>
          <a:ext cx="2921000" cy="195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Clip" r:id="rId3" imgW="1268640" imgH="849240" progId="MS_ClipArt_Gallery.2">
                  <p:embed/>
                </p:oleObj>
              </mc:Choice>
              <mc:Fallback>
                <p:oleObj name="Clip" r:id="rId3" imgW="1268640" imgH="8492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590800"/>
                        <a:ext cx="2921000" cy="195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791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230" y="1088265"/>
            <a:ext cx="5181600" cy="518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>
          <a:xfrm>
            <a:off x="3103807" y="57429"/>
            <a:ext cx="5911403" cy="1143001"/>
          </a:xfrm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/>
              <a:t>Honors: </a:t>
            </a:r>
            <a:r>
              <a:rPr lang="en-US" altLang="en-US" dirty="0" smtClean="0"/>
              <a:t>Phase Diagrams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294534" y="1463173"/>
            <a:ext cx="617066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dirty="0" smtClean="0"/>
              <a:t>This is the phase diagram for water. ----------------------------&gt;</a:t>
            </a:r>
            <a:br>
              <a:rPr lang="en-US" altLang="en-US" sz="1800" dirty="0" smtClean="0"/>
            </a:br>
            <a:endParaRPr lang="en-US" altLang="en-US" sz="1800" dirty="0" smtClean="0"/>
          </a:p>
          <a:p>
            <a:pPr eaLnBrk="1" hangingPunct="1"/>
            <a:r>
              <a:rPr lang="en-US" altLang="en-US" sz="1800" dirty="0" smtClean="0"/>
              <a:t>At standard pressure, what temperature does water melt and boil?</a:t>
            </a:r>
            <a:br>
              <a:rPr lang="en-US" altLang="en-US" sz="1800" dirty="0" smtClean="0"/>
            </a:b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endParaRPr lang="en-US" altLang="en-US" sz="1800" dirty="0" smtClean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The </a:t>
            </a:r>
            <a:r>
              <a:rPr lang="en-US" altLang="en-US" sz="1800" dirty="0"/>
              <a:t>temperature at which a phase change happens can change depending on the pressure. </a:t>
            </a: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endParaRPr lang="en-US" altLang="en-US" sz="1800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800" dirty="0"/>
              <a:t>A phase diagram shows the temperatures and pressures necessary for each state of matter to exist</a:t>
            </a:r>
            <a:r>
              <a:rPr lang="en-US" altLang="en-US" sz="1800" dirty="0" smtClean="0"/>
              <a:t>.</a:t>
            </a:r>
            <a:br>
              <a:rPr lang="en-US" altLang="en-US" sz="1800" dirty="0" smtClean="0"/>
            </a:br>
            <a:endParaRPr lang="en-US" altLang="en-US" sz="1800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This </a:t>
            </a:r>
            <a:r>
              <a:rPr lang="en-US" altLang="en-US" sz="1800" dirty="0"/>
              <a:t>is why there are different cooking directions for “high </a:t>
            </a:r>
            <a:r>
              <a:rPr lang="en-US" altLang="en-US" sz="1800" dirty="0" smtClean="0"/>
              <a:t>altitudes.”</a:t>
            </a:r>
            <a:br>
              <a:rPr lang="en-US" altLang="en-US" sz="1800" dirty="0" smtClean="0"/>
            </a:br>
            <a:endParaRPr lang="en-US" altLang="en-US" sz="1800" dirty="0"/>
          </a:p>
          <a:p>
            <a:pPr algn="l" eaLnBrk="1" hangingPunct="1"/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14078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>
          <a:xfrm>
            <a:off x="1884218" y="228601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dirty="0"/>
              <a:t>Each black line represents the conditions when a phase change occurs. 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218" y="1371601"/>
            <a:ext cx="8699500" cy="520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5153891" y="5056909"/>
            <a:ext cx="1939636" cy="512618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578436" y="2445327"/>
            <a:ext cx="1939636" cy="935181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3183" y="6400800"/>
            <a:ext cx="1405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Honors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39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484910" y="754293"/>
            <a:ext cx="581286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 dirty="0">
                <a:solidFill>
                  <a:srgbClr val="FF3300"/>
                </a:solidFill>
              </a:rPr>
              <a:t>Triple Point</a:t>
            </a:r>
            <a:r>
              <a:rPr lang="en-US" altLang="en-US" sz="2800" dirty="0"/>
              <a:t> – point that exist when all three states of matter are present at the same time</a:t>
            </a:r>
          </a:p>
          <a:p>
            <a:pPr algn="l" eaLnBrk="1" hangingPunct="1"/>
            <a:endParaRPr lang="en-US" altLang="en-US" sz="2800" dirty="0"/>
          </a:p>
          <a:p>
            <a:pPr algn="l" eaLnBrk="1" hangingPunct="1"/>
            <a:r>
              <a:rPr lang="en-US" altLang="en-US" sz="2800" dirty="0">
                <a:solidFill>
                  <a:srgbClr val="FF0000"/>
                </a:solidFill>
              </a:rPr>
              <a:t>Critical Point </a:t>
            </a:r>
            <a:r>
              <a:rPr lang="en-US" altLang="en-US" sz="2800" dirty="0"/>
              <a:t>– point on a phase diagram where the liquid phase has the same density as the gas phase and are indistinguishable</a:t>
            </a:r>
            <a:r>
              <a:rPr lang="en-US" altLang="en-US" sz="2800" dirty="0" smtClean="0"/>
              <a:t>.</a:t>
            </a:r>
          </a:p>
          <a:p>
            <a:pPr algn="l" eaLnBrk="1" hangingPunct="1"/>
            <a:endParaRPr lang="en-US" altLang="en-US" sz="2800" dirty="0"/>
          </a:p>
          <a:p>
            <a:pPr algn="l" eaLnBrk="1" hangingPunct="1"/>
            <a:r>
              <a:rPr lang="en-US" altLang="en-US" sz="2800" dirty="0" smtClean="0"/>
              <a:t>No </a:t>
            </a:r>
            <a:r>
              <a:rPr lang="en-US" altLang="en-US" sz="2800" dirty="0"/>
              <a:t>matter what pressure is applied, it cannot condense into a liquid.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8941" y="6439437"/>
            <a:ext cx="1405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Honors ONLY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733" y="840286"/>
            <a:ext cx="5460185" cy="52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8512935" y="4584879"/>
            <a:ext cx="1249251" cy="43788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107770" y="2019837"/>
            <a:ext cx="1135488" cy="80063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9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30" y="1219200"/>
            <a:ext cx="6553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Box 2"/>
          <p:cNvSpPr txBox="1">
            <a:spLocks noChangeArrowheads="1"/>
          </p:cNvSpPr>
          <p:nvPr/>
        </p:nvSpPr>
        <p:spPr bwMode="auto">
          <a:xfrm>
            <a:off x="6897714" y="1863142"/>
            <a:ext cx="508793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3200" dirty="0"/>
              <a:t>1) What phase would it be at a pressure of 0.75 and a temp of 0?</a:t>
            </a:r>
          </a:p>
        </p:txBody>
      </p:sp>
      <p:sp>
        <p:nvSpPr>
          <p:cNvPr id="23557" name="TextBox 2"/>
          <p:cNvSpPr txBox="1">
            <a:spLocks noChangeArrowheads="1"/>
          </p:cNvSpPr>
          <p:nvPr/>
        </p:nvSpPr>
        <p:spPr bwMode="auto">
          <a:xfrm>
            <a:off x="6973914" y="4047111"/>
            <a:ext cx="501173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3200" dirty="0"/>
              <a:t>2) What phase would it be at 0.75 </a:t>
            </a:r>
            <a:r>
              <a:rPr lang="en-US" altLang="en-US" sz="3200" dirty="0" err="1"/>
              <a:t>atm</a:t>
            </a:r>
            <a:r>
              <a:rPr lang="en-US" altLang="en-US" sz="3200" dirty="0"/>
              <a:t> and temp of 200?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4546" y="6310648"/>
            <a:ext cx="1405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Honors ONLY</a:t>
            </a:r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38200" y="365125"/>
            <a:ext cx="10515600" cy="676055"/>
          </a:xfrm>
          <a:prstGeom prst="rect">
            <a:avLst/>
          </a:prstGeo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4000" b="1" smtClean="0"/>
              <a:t>Learning Check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0267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Thermochemistry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460" y="1690688"/>
            <a:ext cx="11383740" cy="460597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Most simply, it means “chemistry of heat” but we broaden it to mean energy in general</a:t>
            </a:r>
          </a:p>
          <a:p>
            <a:endParaRPr lang="en-US" sz="2800" dirty="0" smtClean="0"/>
          </a:p>
          <a:p>
            <a:r>
              <a:rPr lang="en-US" sz="2800" dirty="0" smtClean="0"/>
              <a:t>Every physical and chemical change involves some sort of change in energy. </a:t>
            </a:r>
          </a:p>
          <a:p>
            <a:r>
              <a:rPr lang="en-US" sz="2800" dirty="0" smtClean="0"/>
              <a:t>Every time a bond is made or broken, energy is required. </a:t>
            </a:r>
          </a:p>
          <a:p>
            <a:pPr lvl="1"/>
            <a:r>
              <a:rPr lang="en-US" sz="2400" dirty="0" smtClean="0"/>
              <a:t>Breaking bonds requires energy</a:t>
            </a:r>
          </a:p>
          <a:p>
            <a:pPr lvl="1"/>
            <a:r>
              <a:rPr lang="en-US" sz="2400" dirty="0" smtClean="0"/>
              <a:t>Forming bonds releases energy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708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2" descr="Protons and electrons in plasma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57877" y="1026552"/>
            <a:ext cx="1304925" cy="1158875"/>
          </a:xfrm>
          <a:noFill/>
        </p:spPr>
      </p:pic>
      <p:sp>
        <p:nvSpPr>
          <p:cNvPr id="13314" name="Rectangle 23"/>
          <p:cNvSpPr>
            <a:spLocks noGrp="1" noChangeArrowheads="1"/>
          </p:cNvSpPr>
          <p:nvPr>
            <p:ph type="title" idx="4294967295"/>
          </p:nvPr>
        </p:nvSpPr>
        <p:spPr>
          <a:xfrm>
            <a:off x="901515" y="222250"/>
            <a:ext cx="10661650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000" dirty="0" smtClean="0">
                <a:solidFill>
                  <a:schemeClr val="tx1"/>
                </a:solidFill>
              </a:rPr>
              <a:t>STATES OF MATTER: 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2190478" y="4188852"/>
            <a:ext cx="1495425" cy="565150"/>
          </a:xfrm>
          <a:prstGeom prst="wedgeRoundRectCallout">
            <a:avLst>
              <a:gd name="adj1" fmla="val -14648"/>
              <a:gd name="adj2" fmla="val -130898"/>
              <a:gd name="adj3" fmla="val 16667"/>
            </a:avLst>
          </a:prstGeom>
          <a:solidFill>
            <a:schemeClr val="accent1">
              <a:alpha val="2313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/>
              <a:t>SOLID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4095478" y="4112652"/>
            <a:ext cx="1495425" cy="565150"/>
          </a:xfrm>
          <a:prstGeom prst="wedgeRoundRectCallout">
            <a:avLst>
              <a:gd name="adj1" fmla="val 12421"/>
              <a:gd name="adj2" fmla="val -120787"/>
              <a:gd name="adj3" fmla="val 16667"/>
            </a:avLst>
          </a:prstGeom>
          <a:solidFill>
            <a:schemeClr val="accent1">
              <a:alpha val="2313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/>
              <a:t>LIQUID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6076678" y="4188852"/>
            <a:ext cx="1495425" cy="565150"/>
          </a:xfrm>
          <a:prstGeom prst="wedgeRoundRectCallout">
            <a:avLst>
              <a:gd name="adj1" fmla="val -5944"/>
              <a:gd name="adj2" fmla="val -131181"/>
              <a:gd name="adj3" fmla="val 16667"/>
            </a:avLst>
          </a:prstGeom>
          <a:solidFill>
            <a:schemeClr val="accent1">
              <a:alpha val="2313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/>
              <a:t>GAS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8286478" y="4112652"/>
            <a:ext cx="1495425" cy="565150"/>
          </a:xfrm>
          <a:prstGeom prst="wedgeRoundRectCallout">
            <a:avLst>
              <a:gd name="adj1" fmla="val -17514"/>
              <a:gd name="adj2" fmla="val -125843"/>
              <a:gd name="adj3" fmla="val 16667"/>
            </a:avLst>
          </a:prstGeom>
          <a:solidFill>
            <a:schemeClr val="accent1">
              <a:alpha val="2313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/>
              <a:t>PLASMA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2038077" y="5234190"/>
            <a:ext cx="1797050" cy="15557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Tightly packed, in a regular pattern</a:t>
            </a:r>
          </a:p>
          <a:p>
            <a:pPr eaLnBrk="1" hangingPunct="1"/>
            <a:r>
              <a:rPr lang="en-US" altLang="en-US" sz="1400"/>
              <a:t>Vibrate, but do not move from place to place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4019277" y="5234190"/>
            <a:ext cx="1797050" cy="15557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Close together with no regular arrangement.</a:t>
            </a:r>
          </a:p>
          <a:p>
            <a:pPr eaLnBrk="1" hangingPunct="1"/>
            <a:r>
              <a:rPr lang="en-US" altLang="en-US" sz="1400"/>
              <a:t>Vibrate, move about, and slide past each other</a:t>
            </a:r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6000477" y="5234190"/>
            <a:ext cx="1797050" cy="15700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Well separated with no regular arrangement.</a:t>
            </a:r>
          </a:p>
          <a:p>
            <a:pPr eaLnBrk="1" hangingPunct="1"/>
            <a:r>
              <a:rPr lang="en-US" altLang="en-US" sz="1400"/>
              <a:t>Vibrate and move freely at high speeds</a:t>
            </a:r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8057877" y="5310390"/>
            <a:ext cx="1797050" cy="13604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Has no definite volume or shape and is composed of electrical charged particles</a:t>
            </a:r>
            <a:endParaRPr lang="en-US" altLang="en-US" sz="1800"/>
          </a:p>
        </p:txBody>
      </p:sp>
      <p:sp>
        <p:nvSpPr>
          <p:cNvPr id="13324" name="AutoShape 12"/>
          <p:cNvSpPr>
            <a:spLocks noChangeArrowheads="1"/>
          </p:cNvSpPr>
          <p:nvPr/>
        </p:nvSpPr>
        <p:spPr bwMode="auto">
          <a:xfrm>
            <a:off x="2952478" y="4722253"/>
            <a:ext cx="174625" cy="288925"/>
          </a:xfrm>
          <a:prstGeom prst="downArrow">
            <a:avLst>
              <a:gd name="adj1" fmla="val 50000"/>
              <a:gd name="adj2" fmla="val 413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en-US" altLang="en-US" sz="1800"/>
          </a:p>
        </p:txBody>
      </p:sp>
      <p:sp>
        <p:nvSpPr>
          <p:cNvPr id="13325" name="AutoShape 13"/>
          <p:cNvSpPr>
            <a:spLocks noChangeArrowheads="1"/>
          </p:cNvSpPr>
          <p:nvPr/>
        </p:nvSpPr>
        <p:spPr bwMode="auto">
          <a:xfrm>
            <a:off x="4781278" y="4722253"/>
            <a:ext cx="174625" cy="288925"/>
          </a:xfrm>
          <a:prstGeom prst="downArrow">
            <a:avLst>
              <a:gd name="adj1" fmla="val 50000"/>
              <a:gd name="adj2" fmla="val 413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en-US" altLang="en-US" sz="1800"/>
          </a:p>
        </p:txBody>
      </p:sp>
      <p:sp>
        <p:nvSpPr>
          <p:cNvPr id="13326" name="AutoShape 14"/>
          <p:cNvSpPr>
            <a:spLocks noChangeArrowheads="1"/>
          </p:cNvSpPr>
          <p:nvPr/>
        </p:nvSpPr>
        <p:spPr bwMode="auto">
          <a:xfrm>
            <a:off x="6838678" y="4786648"/>
            <a:ext cx="174625" cy="288925"/>
          </a:xfrm>
          <a:prstGeom prst="downArrow">
            <a:avLst>
              <a:gd name="adj1" fmla="val 50000"/>
              <a:gd name="adj2" fmla="val 413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en-US" altLang="en-US" sz="1800"/>
          </a:p>
        </p:txBody>
      </p:sp>
      <p:sp>
        <p:nvSpPr>
          <p:cNvPr id="13327" name="AutoShape 15"/>
          <p:cNvSpPr>
            <a:spLocks noChangeArrowheads="1"/>
          </p:cNvSpPr>
          <p:nvPr/>
        </p:nvSpPr>
        <p:spPr bwMode="auto">
          <a:xfrm>
            <a:off x="8896078" y="4722253"/>
            <a:ext cx="174625" cy="288925"/>
          </a:xfrm>
          <a:prstGeom prst="downArrow">
            <a:avLst>
              <a:gd name="adj1" fmla="val 50000"/>
              <a:gd name="adj2" fmla="val 413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en-US" altLang="en-US" sz="1800"/>
          </a:p>
        </p:txBody>
      </p:sp>
      <p:pic>
        <p:nvPicPr>
          <p:cNvPr id="13328" name="Picture 16" descr="Microscopic view of a liquid.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795" y="1178415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9" name="Picture 17" descr="Microscopic view of a ga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795" y="1178415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0" name="Picture 18" descr="Microscopic view of a solid.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795" y="1178415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1" name="Picture 21" descr="matter_states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678" y="2283853"/>
            <a:ext cx="452437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2" name="Picture 22" descr="Addition of Energy changes stat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878" y="2207653"/>
            <a:ext cx="7065963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01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7796" y="120202"/>
            <a:ext cx="8596668" cy="1320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PHASE CHANGES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AutoShape 2" descr="Image result for frozen ice c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775" y="2276825"/>
            <a:ext cx="2058421" cy="1942579"/>
          </a:xfrm>
          <a:prstGeom prst="rect">
            <a:avLst/>
          </a:prstGeom>
        </p:spPr>
      </p:pic>
      <p:pic>
        <p:nvPicPr>
          <p:cNvPr id="2052" name="Picture 4" descr="Image result for wa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442" y="2376576"/>
            <a:ext cx="2619375" cy="174307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 descr="Image result for water vapo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4071" y="2376577"/>
            <a:ext cx="2619375" cy="174307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2833352" y="2599389"/>
            <a:ext cx="167425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544882" y="2599389"/>
            <a:ext cx="167425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7544883" y="3550281"/>
            <a:ext cx="1674252" cy="428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777546" y="3548134"/>
            <a:ext cx="1674252" cy="428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736957" y="1971348"/>
            <a:ext cx="171484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Melt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7504294" y="1971348"/>
            <a:ext cx="171484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Vaporize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7544882" y="3596432"/>
            <a:ext cx="171484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Condense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792764" y="3586534"/>
            <a:ext cx="171484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Freeze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641985" y="1674254"/>
            <a:ext cx="9051773" cy="1287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1641986" y="5022477"/>
            <a:ext cx="8918690" cy="943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310450" y="1209958"/>
            <a:ext cx="171484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Sublimation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5366204" y="5022477"/>
            <a:ext cx="171484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Deposition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275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8" grpId="0"/>
      <p:bldP spid="19" grpId="0"/>
      <p:bldP spid="20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Heating Curves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If we had to graph this... what would it look like?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9010" y="2519362"/>
            <a:ext cx="8089542" cy="44738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05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7796" y="120202"/>
            <a:ext cx="8596668" cy="1320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PHASE CHANGES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AutoShape 2" descr="Image result for frozen ice c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775" y="2276825"/>
            <a:ext cx="2058421" cy="1942579"/>
          </a:xfrm>
          <a:prstGeom prst="rect">
            <a:avLst/>
          </a:prstGeom>
        </p:spPr>
      </p:pic>
      <p:pic>
        <p:nvPicPr>
          <p:cNvPr id="7" name="Picture 4" descr="Image result for wa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442" y="2376576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6" descr="Image result for water vapo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4071" y="2376577"/>
            <a:ext cx="2619375" cy="174307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2833352" y="2599389"/>
            <a:ext cx="1674253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544882" y="2599389"/>
            <a:ext cx="1674253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7544883" y="3550281"/>
            <a:ext cx="1674252" cy="4288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777546" y="3548134"/>
            <a:ext cx="1674252" cy="4288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36957" y="1971348"/>
            <a:ext cx="1714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Melt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04294" y="1971348"/>
            <a:ext cx="1714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Vaporize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44882" y="3596432"/>
            <a:ext cx="1714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Condense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92764" y="3586534"/>
            <a:ext cx="1714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Freeze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641985" y="1674254"/>
            <a:ext cx="9051773" cy="1287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1641986" y="5022477"/>
            <a:ext cx="8918690" cy="9432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10450" y="1209958"/>
            <a:ext cx="1714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Sublimation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82115" y="5022477"/>
            <a:ext cx="1714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Deposition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5575" y="5821522"/>
            <a:ext cx="5795493" cy="5847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Endothermic: Requires energy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95058" y="5808642"/>
            <a:ext cx="5417900" cy="584775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Exothermic</a:t>
            </a:r>
            <a:r>
              <a:rPr lang="en-US" sz="2800" dirty="0" smtClean="0">
                <a:solidFill>
                  <a:schemeClr val="accent1"/>
                </a:solidFill>
              </a:rPr>
              <a:t>: Releases energy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70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  <p:bldP spid="16" grpId="0"/>
      <p:bldP spid="17" grpId="0"/>
      <p:bldP spid="20" grpId="0"/>
      <p:bldP spid="21" grpId="0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67434" y="241479"/>
            <a:ext cx="8458200" cy="9906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en-US" altLang="en-US" sz="4000" b="1" dirty="0" smtClean="0"/>
              <a:t>Heating </a:t>
            </a:r>
            <a:r>
              <a:rPr lang="en-US" altLang="en-US" sz="4000" b="1" dirty="0"/>
              <a:t>Curve for </a:t>
            </a:r>
            <a:r>
              <a:rPr lang="en-US" altLang="en-US" sz="4000" b="1" dirty="0" smtClean="0"/>
              <a:t>Water</a:t>
            </a:r>
            <a:endParaRPr lang="en-US" altLang="en-US" sz="4000" b="1" dirty="0"/>
          </a:p>
        </p:txBody>
      </p:sp>
      <p:pic>
        <p:nvPicPr>
          <p:cNvPr id="153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18571" y="1295400"/>
            <a:ext cx="7924800" cy="3886200"/>
          </a:xfrm>
          <a:noFill/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934234" y="35814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00B0F0"/>
                </a:solidFill>
              </a:rPr>
              <a:t>Solid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067834" y="2468564"/>
            <a:ext cx="1676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33CC33"/>
                </a:solidFill>
              </a:rPr>
              <a:t>Liquid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8573034" y="1600200"/>
            <a:ext cx="99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C000"/>
                </a:solidFill>
              </a:rPr>
              <a:t>Gas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172234" y="5257800"/>
            <a:ext cx="7772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2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This is what the graph would look like if I took some ice cubes, put them in a beaker, and heated them with a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bunsen</a:t>
            </a:r>
            <a:r>
              <a:rPr lang="en-US" altLang="en-US" sz="2800" dirty="0">
                <a:latin typeface="Times New Roman" panose="02020603050405020304" pitchFamily="18" charset="0"/>
              </a:rPr>
              <a:t> burner. </a:t>
            </a:r>
          </a:p>
        </p:txBody>
      </p:sp>
    </p:spTree>
    <p:extLst>
      <p:ext uri="{BB962C8B-B14F-4D97-AF65-F5344CB8AC3E}">
        <p14:creationId xmlns:p14="http://schemas.microsoft.com/office/powerpoint/2010/main" val="23596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344" y="1232079"/>
            <a:ext cx="7907631" cy="4088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2404057" y="5186966"/>
            <a:ext cx="7772400" cy="2057400"/>
          </a:xfrm>
        </p:spPr>
        <p:txBody>
          <a:bodyPr/>
          <a:lstStyle/>
          <a:p>
            <a:r>
              <a:rPr lang="en-US" altLang="en-US" dirty="0" smtClean="0"/>
              <a:t>What </a:t>
            </a:r>
            <a:r>
              <a:rPr lang="en-US" altLang="en-US" b="1" u="sng" dirty="0" smtClean="0"/>
              <a:t>changes</a:t>
            </a:r>
            <a:r>
              <a:rPr lang="en-US" altLang="en-US" dirty="0" smtClean="0"/>
              <a:t> do the horizontal lines indicate?</a:t>
            </a:r>
          </a:p>
          <a:p>
            <a:r>
              <a:rPr lang="en-US" altLang="en-US" dirty="0" smtClean="0"/>
              <a:t>What </a:t>
            </a:r>
            <a:r>
              <a:rPr lang="en-US" altLang="en-US" b="1" u="sng" dirty="0" smtClean="0"/>
              <a:t>changes</a:t>
            </a:r>
            <a:r>
              <a:rPr lang="en-US" altLang="en-US" dirty="0" smtClean="0"/>
              <a:t> do the sloped lines indicate?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867434" y="241479"/>
            <a:ext cx="8458200" cy="990600"/>
          </a:xfrm>
          <a:solidFill>
            <a:schemeClr val="bg1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en-US" altLang="en-US" sz="4000" b="1" dirty="0" smtClean="0"/>
              <a:t>Heating </a:t>
            </a:r>
            <a:r>
              <a:rPr lang="en-US" altLang="en-US" sz="4000" b="1" dirty="0"/>
              <a:t>Curve for </a:t>
            </a:r>
            <a:r>
              <a:rPr lang="en-US" altLang="en-US" sz="4000" b="1" dirty="0" smtClean="0"/>
              <a:t>Water</a:t>
            </a:r>
            <a:endParaRPr lang="en-US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90849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1970468" y="4800600"/>
            <a:ext cx="8461420" cy="2057400"/>
          </a:xfrm>
        </p:spPr>
        <p:txBody>
          <a:bodyPr/>
          <a:lstStyle/>
          <a:p>
            <a:r>
              <a:rPr lang="en-US" altLang="en-US" dirty="0"/>
              <a:t>What is happening between point B and C?</a:t>
            </a:r>
          </a:p>
          <a:p>
            <a:r>
              <a:rPr lang="en-US" altLang="en-US" dirty="0"/>
              <a:t>What is happening between point D and E?</a:t>
            </a:r>
          </a:p>
          <a:p>
            <a:r>
              <a:rPr lang="en-US" altLang="en-US" dirty="0"/>
              <a:t>Is energy being absorbed or </a:t>
            </a:r>
            <a:r>
              <a:rPr lang="en-US" altLang="en-US" dirty="0" smtClean="0"/>
              <a:t>released as the graph proceeds to the right?</a:t>
            </a:r>
            <a:endParaRPr lang="en-US" altLang="en-US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377" y="1328504"/>
            <a:ext cx="6903079" cy="356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867434" y="241479"/>
            <a:ext cx="8458200" cy="990600"/>
          </a:xfrm>
          <a:solidFill>
            <a:schemeClr val="bg1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en-US" altLang="en-US" sz="4000" b="1" dirty="0" smtClean="0"/>
              <a:t>Heating </a:t>
            </a:r>
            <a:r>
              <a:rPr lang="en-US" altLang="en-US" sz="4000" b="1" dirty="0"/>
              <a:t>Curve for </a:t>
            </a:r>
            <a:r>
              <a:rPr lang="en-US" altLang="en-US" sz="4000" b="1" dirty="0" smtClean="0"/>
              <a:t>Water</a:t>
            </a:r>
            <a:endParaRPr lang="en-US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2298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</TotalTime>
  <Words>391</Words>
  <Application>Microsoft Office PowerPoint</Application>
  <PresentationFormat>Widescreen</PresentationFormat>
  <Paragraphs>87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Clip</vt:lpstr>
      <vt:lpstr>THERMOCHEMISTRY    </vt:lpstr>
      <vt:lpstr>Thermochemistry</vt:lpstr>
      <vt:lpstr>STATES OF MATTER: </vt:lpstr>
      <vt:lpstr>PHASE CHANGES</vt:lpstr>
      <vt:lpstr>Heating Curves Lab</vt:lpstr>
      <vt:lpstr>PHASE CHANGES</vt:lpstr>
      <vt:lpstr>Heating Curve for Water</vt:lpstr>
      <vt:lpstr>Heating Curve for Water</vt:lpstr>
      <vt:lpstr>Heating Curve for Water</vt:lpstr>
      <vt:lpstr>Learning Check</vt:lpstr>
      <vt:lpstr>Learning Check </vt:lpstr>
      <vt:lpstr>Honors: Phase Diagrams</vt:lpstr>
      <vt:lpstr>Each black line represents the conditions when a phase change occurs. 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CHANGES</dc:title>
  <dc:creator>ERIC KITURKES</dc:creator>
  <cp:lastModifiedBy>MEGAN KOVACH</cp:lastModifiedBy>
  <cp:revision>90</cp:revision>
  <dcterms:created xsi:type="dcterms:W3CDTF">2015-12-13T18:32:45Z</dcterms:created>
  <dcterms:modified xsi:type="dcterms:W3CDTF">2016-12-20T20:18:19Z</dcterms:modified>
</cp:coreProperties>
</file>