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5"/>
  </p:sldMasterIdLst>
  <p:notesMasterIdLst>
    <p:notesMasterId r:id="rId25"/>
  </p:notesMasterIdLst>
  <p:handoutMasterIdLst>
    <p:handoutMasterId r:id="rId26"/>
  </p:handoutMasterIdLst>
  <p:sldIdLst>
    <p:sldId id="419" r:id="rId6"/>
    <p:sldId id="440" r:id="rId7"/>
    <p:sldId id="426" r:id="rId8"/>
    <p:sldId id="412" r:id="rId9"/>
    <p:sldId id="441" r:id="rId10"/>
    <p:sldId id="414" r:id="rId11"/>
    <p:sldId id="431" r:id="rId12"/>
    <p:sldId id="442" r:id="rId13"/>
    <p:sldId id="443" r:id="rId14"/>
    <p:sldId id="444" r:id="rId15"/>
    <p:sldId id="432" r:id="rId16"/>
    <p:sldId id="423" r:id="rId17"/>
    <p:sldId id="445" r:id="rId18"/>
    <p:sldId id="377" r:id="rId19"/>
    <p:sldId id="259" r:id="rId20"/>
    <p:sldId id="447" r:id="rId21"/>
    <p:sldId id="446" r:id="rId22"/>
    <p:sldId id="439" r:id="rId23"/>
    <p:sldId id="448" r:id="rId24"/>
  </p:sldIdLst>
  <p:sldSz cx="9902825" cy="6858000"/>
  <p:notesSz cx="6642100" cy="9779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DE8"/>
    <a:srgbClr val="FF070F"/>
    <a:srgbClr val="500093"/>
    <a:srgbClr val="005400"/>
    <a:srgbClr val="FCFEB9"/>
    <a:srgbClr val="C0FEF9"/>
    <a:srgbClr val="FFFF99"/>
    <a:srgbClr val="23A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3" autoAdjust="0"/>
    <p:restoredTop sz="94068" autoAdjust="0"/>
  </p:normalViewPr>
  <p:slideViewPr>
    <p:cSldViewPr>
      <p:cViewPr varScale="1">
        <p:scale>
          <a:sx n="98" d="100"/>
          <a:sy n="98" d="100"/>
        </p:scale>
        <p:origin x="-848" y="-104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60" y="-104"/>
      </p:cViewPr>
      <p:guideLst>
        <p:guide orient="horz" pos="3080"/>
        <p:guide pos="20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70225" y="9297988"/>
            <a:ext cx="5016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800" b="1">
                <a:solidFill>
                  <a:srgbClr val="FAFD00"/>
                </a:solidFill>
                <a:latin typeface="Arial" charset="0"/>
              </a:defRPr>
            </a:lvl1pPr>
            <a:lvl2pPr marL="742950" indent="-285750" defTabSz="868363">
              <a:defRPr sz="2800" b="1">
                <a:solidFill>
                  <a:srgbClr val="FAFD00"/>
                </a:solidFill>
                <a:latin typeface="Arial" charset="0"/>
              </a:defRPr>
            </a:lvl2pPr>
            <a:lvl3pPr marL="11430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3pPr>
            <a:lvl4pPr marL="16002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4pPr>
            <a:lvl5pPr marL="20574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</a:rPr>
              <a:t>Page </a:t>
            </a:r>
            <a:fld id="{8D63AD61-621E-45E8-95F2-5E98B9A78664}" type="slidenum">
              <a:rPr lang="en-US" altLang="en-US" sz="1200" b="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6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63875" y="9297988"/>
            <a:ext cx="5143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800" b="1">
                <a:solidFill>
                  <a:srgbClr val="FAFD00"/>
                </a:solidFill>
                <a:latin typeface="Arial" charset="0"/>
              </a:defRPr>
            </a:lvl1pPr>
            <a:lvl2pPr marL="742950" indent="-285750" defTabSz="868363">
              <a:defRPr sz="2800" b="1">
                <a:solidFill>
                  <a:srgbClr val="FAFD00"/>
                </a:solidFill>
                <a:latin typeface="Arial" charset="0"/>
              </a:defRPr>
            </a:lvl2pPr>
            <a:lvl3pPr marL="11430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3pPr>
            <a:lvl4pPr marL="16002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4pPr>
            <a:lvl5pPr marL="20574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</a:rPr>
              <a:t>Page </a:t>
            </a:r>
            <a:fld id="{5FFA4C2B-9197-430E-B796-BD984BD3956D}" type="slidenum">
              <a:rPr lang="en-US" altLang="en-US" sz="1200" b="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3100" y="736600"/>
            <a:ext cx="5295900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3438"/>
            <a:ext cx="4870450" cy="4402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Body Text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8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0053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171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619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159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50361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981200"/>
            <a:ext cx="35036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4516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948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21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463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353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100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893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351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7576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CF74-A700-6D41-9316-4AC239F13EE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6521-7519-B843-A2C0-45EFFDB2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12" y="2057400"/>
            <a:ext cx="8416925" cy="1470025"/>
          </a:xfrm>
        </p:spPr>
        <p:txBody>
          <a:bodyPr/>
          <a:lstStyle/>
          <a:p>
            <a:r>
              <a:rPr lang="en-US" dirty="0" smtClean="0"/>
              <a:t>Chemical (</a:t>
            </a:r>
            <a:r>
              <a:rPr lang="en-US" dirty="0" err="1" smtClean="0"/>
              <a:t>Intramolecular</a:t>
            </a:r>
            <a:r>
              <a:rPr lang="en-US" dirty="0" smtClean="0"/>
              <a:t>)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7989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Draw the Lewis Dot Structures for the following </a:t>
            </a:r>
            <a:r>
              <a:rPr lang="en-US" b="1" u="sng" dirty="0" smtClean="0"/>
              <a:t>ions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S</a:t>
            </a:r>
            <a:r>
              <a:rPr lang="en-US" baseline="30000" dirty="0" smtClean="0"/>
              <a:t>-2</a:t>
            </a:r>
            <a:r>
              <a:rPr lang="en-US" dirty="0" smtClean="0"/>
              <a:t>						Al</a:t>
            </a:r>
            <a:r>
              <a:rPr lang="en-US" baseline="30000" dirty="0" smtClean="0"/>
              <a:t>+3</a:t>
            </a:r>
            <a:r>
              <a:rPr lang="en-US" dirty="0" smtClean="0"/>
              <a:t> 					Cl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35473"/>
      </p:ext>
    </p:extLst>
  </p:cSld>
  <p:clrMapOvr>
    <a:masterClrMapping/>
  </p:clrMapOvr>
  <p:transition xmlns:p14="http://schemas.microsoft.com/office/powerpoint/2010/main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371600"/>
            <a:ext cx="8991600" cy="3657600"/>
          </a:xfrm>
        </p:spPr>
        <p:txBody>
          <a:bodyPr/>
          <a:lstStyle/>
          <a:p>
            <a:r>
              <a:rPr lang="en-US" dirty="0" smtClean="0"/>
              <a:t>But atoms usually never exist alone.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happens when two atoms join together?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2705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058604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0686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88392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3 forms of chemical bonding: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IONIC: </a:t>
            </a:r>
            <a:r>
              <a:rPr lang="en-US" dirty="0" smtClean="0">
                <a:solidFill>
                  <a:srgbClr val="063DE8"/>
                </a:solidFill>
              </a:rPr>
              <a:t>Occurs between a metal and a nonmetal</a:t>
            </a:r>
            <a:br>
              <a:rPr lang="en-US" dirty="0" smtClean="0">
                <a:solidFill>
                  <a:srgbClr val="063DE8"/>
                </a:solidFill>
              </a:rPr>
            </a:br>
            <a:r>
              <a:rPr lang="en-US" dirty="0" smtClean="0"/>
              <a:t>Complete transfer of 1 or more valence electrons from one atom to another </a:t>
            </a:r>
            <a:r>
              <a:rPr lang="en-US" sz="2000" dirty="0" smtClean="0"/>
              <a:t>(One loses electrons that the other gains, forming oppositely charged ions that attract one another)</a:t>
            </a:r>
            <a:br>
              <a:rPr lang="en-US" sz="2000" dirty="0" smtClean="0"/>
            </a:b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COVALENT: </a:t>
            </a:r>
            <a:r>
              <a:rPr lang="en-US" dirty="0" smtClean="0">
                <a:solidFill>
                  <a:srgbClr val="063DE8"/>
                </a:solidFill>
              </a:rPr>
              <a:t>Occurs between two nonmetals</a:t>
            </a:r>
            <a:br>
              <a:rPr lang="en-US" dirty="0" smtClean="0">
                <a:solidFill>
                  <a:srgbClr val="063DE8"/>
                </a:solidFill>
              </a:rPr>
            </a:br>
            <a:r>
              <a:rPr lang="en-US" dirty="0" smtClean="0"/>
              <a:t>Some valence electrons are shared between atoms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METALLIC: </a:t>
            </a:r>
            <a:r>
              <a:rPr lang="en-US" dirty="0" smtClean="0">
                <a:solidFill>
                  <a:srgbClr val="063DE8"/>
                </a:solidFill>
              </a:rPr>
              <a:t>Occurs between two metals</a:t>
            </a:r>
            <a:br>
              <a:rPr lang="en-US" dirty="0" smtClean="0">
                <a:solidFill>
                  <a:srgbClr val="063DE8"/>
                </a:solidFill>
              </a:rPr>
            </a:br>
            <a:r>
              <a:rPr lang="en-US" dirty="0" smtClean="0"/>
              <a:t>A sea of electrons that can hold metals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*Most bonds are somewhere between ionic and covalent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1749"/>
      </p:ext>
    </p:extLst>
  </p:cSld>
  <p:clrMapOvr>
    <a:masterClrMapping/>
  </p:clrMapOvr>
  <p:transition xmlns:p14="http://schemas.microsoft.com/office/powerpoint/2010/main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87500"/>
            <a:ext cx="8718550" cy="488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274638"/>
            <a:ext cx="9753599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type of bond can also be determined by examining the difference in electronegativity between the atoms… we’ll look at this later. 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2743200"/>
            <a:ext cx="5183481" cy="28956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3989" y="1219200"/>
            <a:ext cx="10056813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	All ionic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compounds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are made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from ionic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bonds.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Positive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cations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and the negative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anions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are attracted to one another (Opposites Attract!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endParaRPr lang="en-US" alt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buFontTx/>
              <a:buNone/>
              <a:defRPr/>
            </a:pP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buFontTx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When this happens, small crystal structures form (like SALT)! </a:t>
            </a:r>
            <a:endParaRPr lang="en-US" alt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228600"/>
            <a:ext cx="7159625" cy="1143000"/>
          </a:xfrm>
        </p:spPr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867033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6272"/>
      </p:ext>
    </p:extLst>
  </p:cSld>
  <p:clrMapOvr>
    <a:masterClrMapping/>
  </p:clrMapOvr>
  <p:transition xmlns:p14="http://schemas.microsoft.com/office/powerpoint/2010/main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1065212" y="152400"/>
            <a:ext cx="7721600" cy="790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Lewis Dot Structures: Ionic Bonds</a:t>
            </a:r>
            <a:endParaRPr lang="en-US" dirty="0">
              <a:latin typeface="+mn-lt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5612" y="1066800"/>
            <a:ext cx="9144000" cy="457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>
                <a:latin typeface="Arial" charset="0"/>
              </a:rPr>
              <a:t>Ionic Bonds: </a:t>
            </a:r>
            <a:r>
              <a:rPr lang="en-US" sz="2800" dirty="0" smtClean="0">
                <a:latin typeface="Arial" charset="0"/>
              </a:rPr>
              <a:t>a </a:t>
            </a:r>
            <a:r>
              <a:rPr lang="en-US" sz="2800" dirty="0">
                <a:latin typeface="Arial" charset="0"/>
              </a:rPr>
              <a:t>transfer of e</a:t>
            </a:r>
            <a:r>
              <a:rPr lang="en-US" sz="2800" baseline="30000" dirty="0" smtClean="0">
                <a:latin typeface="Arial" charset="0"/>
              </a:rPr>
              <a:t>- </a:t>
            </a:r>
            <a:r>
              <a:rPr lang="en-US" sz="2800" dirty="0" smtClean="0">
                <a:latin typeface="Arial" charset="0"/>
              </a:rPr>
              <a:t>from the metal (</a:t>
            </a:r>
            <a:r>
              <a:rPr lang="en-US" sz="2800" dirty="0" err="1" smtClean="0">
                <a:latin typeface="Arial" charset="0"/>
              </a:rPr>
              <a:t>cation</a:t>
            </a:r>
            <a:r>
              <a:rPr lang="en-US" sz="2800" dirty="0" smtClean="0">
                <a:latin typeface="Arial" charset="0"/>
              </a:rPr>
              <a:t>) to nonmetal (anion) </a:t>
            </a:r>
            <a:endParaRPr lang="en-US" sz="2800" dirty="0">
              <a:latin typeface="Arial" charset="0"/>
            </a:endParaRPr>
          </a:p>
          <a:p>
            <a:pPr>
              <a:buFont typeface="Monotype Sorts" charset="0"/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2286000"/>
            <a:ext cx="2297880" cy="15541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057400"/>
            <a:ext cx="2438400" cy="1828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11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2474567"/>
              </p:ext>
            </p:extLst>
          </p:nvPr>
        </p:nvGraphicFramePr>
        <p:xfrm>
          <a:off x="1065212" y="4191000"/>
          <a:ext cx="79914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 Editor Photo" r:id="rId5" imgW="9371429" imgH="1676634" progId="MSPhotoEd.3">
                  <p:embed/>
                </p:oleObj>
              </mc:Choice>
              <mc:Fallback>
                <p:oleObj name="Photo Editor Photo" r:id="rId5" imgW="9371429" imgH="167663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2" y="4191000"/>
                        <a:ext cx="7991475" cy="1428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36509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371600"/>
            <a:ext cx="9524999" cy="54101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Draw the ionic bonding between the following elements: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Calcium and Phosphorous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Aluminum and Chlorine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Beryllium and Oxygen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Lithium and Sulfur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Potassium and Bromine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So…. what would you call these?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40883"/>
      </p:ext>
    </p:extLst>
  </p:cSld>
  <p:clrMapOvr>
    <a:masterClrMapping/>
  </p:clrMapOvr>
  <p:transition xmlns:p14="http://schemas.microsoft.com/office/powerpoint/2010/main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Periodic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933"/>
          <a:stretch/>
        </p:blipFill>
        <p:spPr>
          <a:xfrm>
            <a:off x="-1144588" y="1143000"/>
            <a:ext cx="1288343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24881"/>
      </p:ext>
    </p:extLst>
  </p:cSld>
  <p:clrMapOvr>
    <a:masterClrMapping/>
  </p:clrMapOvr>
  <p:transition xmlns:p14="http://schemas.microsoft.com/office/powerpoint/2010/main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228600"/>
            <a:ext cx="7159625" cy="1143000"/>
          </a:xfrm>
        </p:spPr>
        <p:txBody>
          <a:bodyPr/>
          <a:lstStyle/>
          <a:p>
            <a:r>
              <a:rPr lang="en-US" dirty="0" smtClean="0"/>
              <a:t>Review of Valence Electrons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52400"/>
            <a:ext cx="92202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023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Time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1" y="1371600"/>
            <a:ext cx="9675813" cy="5181600"/>
          </a:xfrm>
        </p:spPr>
        <p:txBody>
          <a:bodyPr/>
          <a:lstStyle/>
          <a:p>
            <a:r>
              <a:rPr lang="en-US" sz="2800" dirty="0" smtClean="0"/>
              <a:t>How </a:t>
            </a:r>
            <a:r>
              <a:rPr lang="en-US" sz="2800" dirty="0" smtClean="0"/>
              <a:t>many </a:t>
            </a:r>
            <a:r>
              <a:rPr lang="en-US" sz="2800" b="1" dirty="0" smtClean="0"/>
              <a:t>valence</a:t>
            </a:r>
            <a:r>
              <a:rPr lang="en-US" sz="2800" dirty="0" smtClean="0"/>
              <a:t> electrons result in a stable atom?</a:t>
            </a:r>
          </a:p>
          <a:p>
            <a:r>
              <a:rPr lang="en-US" sz="2800" dirty="0" smtClean="0"/>
              <a:t>How many </a:t>
            </a:r>
            <a:r>
              <a:rPr lang="en-US" sz="2800" b="1" dirty="0" smtClean="0"/>
              <a:t>valence</a:t>
            </a:r>
            <a:r>
              <a:rPr lang="en-US" sz="2800" dirty="0" smtClean="0"/>
              <a:t> electrons does ___ have?</a:t>
            </a:r>
          </a:p>
          <a:p>
            <a:pPr marL="457200" lvl="1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err="1" smtClean="0"/>
              <a:t>Ca</a:t>
            </a:r>
            <a:r>
              <a:rPr lang="en-US" sz="3200" dirty="0"/>
              <a:t>	</a:t>
            </a:r>
            <a:r>
              <a:rPr lang="en-US" sz="3200" dirty="0" smtClean="0"/>
              <a:t>		  Ca</a:t>
            </a:r>
            <a:r>
              <a:rPr lang="en-US" sz="3200" baseline="30000" dirty="0" smtClean="0"/>
              <a:t>+1</a:t>
            </a:r>
            <a:r>
              <a:rPr lang="en-US" sz="3200" dirty="0"/>
              <a:t>	</a:t>
            </a:r>
            <a:r>
              <a:rPr lang="en-US" sz="3200" dirty="0" smtClean="0"/>
              <a:t>      	</a:t>
            </a:r>
            <a:r>
              <a:rPr lang="en-US" sz="3200" dirty="0" smtClean="0"/>
              <a:t>S</a:t>
            </a: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3200" dirty="0" smtClean="0"/>
              <a:t>S</a:t>
            </a:r>
            <a:r>
              <a:rPr lang="en-US" sz="3200" baseline="30000" dirty="0" smtClean="0"/>
              <a:t>-2			</a:t>
            </a:r>
            <a:r>
              <a:rPr lang="en-US" sz="3200" dirty="0" smtClean="0"/>
              <a:t>Ne</a:t>
            </a:r>
            <a:r>
              <a:rPr lang="en-US" sz="3200" baseline="30000" dirty="0"/>
              <a:t>	</a:t>
            </a:r>
            <a:r>
              <a:rPr lang="en-US" sz="3200" baseline="30000" dirty="0" smtClean="0"/>
              <a:t>		</a:t>
            </a:r>
            <a:r>
              <a:rPr lang="en-US" sz="3200" dirty="0" smtClean="0"/>
              <a:t>He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438747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Distribution in Atoms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0812" y="1600201"/>
            <a:ext cx="5446872" cy="1828799"/>
          </a:xfrm>
        </p:spPr>
        <p:txBody>
          <a:bodyPr/>
          <a:lstStyle/>
          <a:p>
            <a:r>
              <a:rPr lang="en-US" dirty="0" smtClean="0"/>
              <a:t>What are some ways we have looked at the location of electrons in an atom?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5612" y="1600200"/>
            <a:ext cx="3332162" cy="3808413"/>
            <a:chOff x="363" y="1728"/>
            <a:chExt cx="2100" cy="2399"/>
          </a:xfrm>
        </p:grpSpPr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1728"/>
              <a:ext cx="1640" cy="2112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255" y="3603"/>
              <a:ext cx="1208" cy="524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G. N. Lewis </a:t>
              </a:r>
            </a:p>
            <a:p>
              <a:pPr>
                <a:defRPr/>
              </a:pP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1875 - 1946</a:t>
              </a:r>
            </a:p>
          </p:txBody>
        </p:sp>
      </p:grpSp>
      <p:sp>
        <p:nvSpPr>
          <p:cNvPr id="10" name="Content Placeholder 5"/>
          <p:cNvSpPr txBox="1">
            <a:spLocks/>
          </p:cNvSpPr>
          <p:nvPr/>
        </p:nvSpPr>
        <p:spPr>
          <a:xfrm>
            <a:off x="4113212" y="3352800"/>
            <a:ext cx="5446872" cy="2209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Lewis Dot Structures show only the number of valence electrons in an atom and can show how many bonds it can form. </a:t>
            </a:r>
          </a:p>
          <a:p>
            <a:pPr marL="0" indent="0">
              <a:buFont typeface="Arial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9280939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Lewis Dot Structure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8991600" cy="4114800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/>
              <a:t>Boron</a:t>
            </a:r>
            <a:endParaRPr lang="en-US" sz="3600" dirty="0" smtClean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endParaRPr lang="en-US" sz="3600" dirty="0" smtClean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/>
              <a:t>Bromine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49" y="1447800"/>
            <a:ext cx="1587500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49" y="3886200"/>
            <a:ext cx="1719263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49558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7788" y="1447800"/>
            <a:ext cx="9296400" cy="518160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	Draw the Lewis Dot Structures for the following atoms: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C</a:t>
            </a:r>
            <a:r>
              <a:rPr lang="en-US" dirty="0" smtClean="0"/>
              <a:t>			</a:t>
            </a:r>
            <a:r>
              <a:rPr lang="en-US" dirty="0" smtClean="0"/>
              <a:t>	H</a:t>
            </a:r>
            <a:r>
              <a:rPr lang="en-US" dirty="0" smtClean="0"/>
              <a:t>			</a:t>
            </a:r>
            <a:r>
              <a:rPr lang="en-US" dirty="0" smtClean="0"/>
              <a:t>	Al</a:t>
            </a:r>
            <a:r>
              <a:rPr lang="en-US" dirty="0" smtClean="0"/>
              <a:t>			</a:t>
            </a:r>
            <a:r>
              <a:rPr lang="en-US" dirty="0" smtClean="0"/>
              <a:t>	</a:t>
            </a:r>
            <a:r>
              <a:rPr lang="en-US" dirty="0" err="1" smtClean="0"/>
              <a:t>Cl</a:t>
            </a:r>
            <a:r>
              <a:rPr lang="en-US" dirty="0" smtClean="0"/>
              <a:t>			Mg</a:t>
            </a:r>
            <a:r>
              <a:rPr lang="en-US" dirty="0" smtClean="0"/>
              <a:t>		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Na</a:t>
            </a:r>
            <a:r>
              <a:rPr lang="en-US" dirty="0" smtClean="0"/>
              <a:t>			</a:t>
            </a:r>
            <a:r>
              <a:rPr lang="en-US" dirty="0" smtClean="0"/>
              <a:t>	O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Ca</a:t>
            </a:r>
            <a:r>
              <a:rPr lang="en-US" dirty="0" smtClean="0"/>
              <a:t>				Ne		 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026427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69" y="152400"/>
            <a:ext cx="8912543" cy="1143000"/>
          </a:xfrm>
        </p:spPr>
        <p:txBody>
          <a:bodyPr/>
          <a:lstStyle/>
          <a:p>
            <a:r>
              <a:rPr lang="en-US" dirty="0" smtClean="0"/>
              <a:t>Common Ion 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990600"/>
            <a:ext cx="8839200" cy="55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1223"/>
      </p:ext>
    </p:extLst>
  </p:cSld>
  <p:clrMapOvr>
    <a:masterClrMapping/>
  </p:clrMapOvr>
  <p:transition xmlns:p14="http://schemas.microsoft.com/office/powerpoint/2010/main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7314" t="45399"/>
          <a:stretch/>
        </p:blipFill>
        <p:spPr>
          <a:xfrm>
            <a:off x="3427412" y="3886200"/>
            <a:ext cx="3157162" cy="124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120" t="12668" r="56964" b="61758"/>
          <a:stretch/>
        </p:blipFill>
        <p:spPr>
          <a:xfrm>
            <a:off x="3462423" y="1066800"/>
            <a:ext cx="2250989" cy="2057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Lewis Dot Structures for Ions Examples: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8991600" cy="4114800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/>
              <a:t>Magnesium</a:t>
            </a:r>
            <a:endParaRPr lang="en-US" sz="3600" dirty="0" smtClean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endParaRPr lang="en-US" sz="3600" dirty="0" smtClean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/>
              <a:t>Oxygen</a:t>
            </a:r>
            <a:endParaRPr lang="en-US" sz="3600" dirty="0" smtClean="0"/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48167" b="2447"/>
          <a:stretch/>
        </p:blipFill>
        <p:spPr>
          <a:xfrm>
            <a:off x="6399212" y="1143000"/>
            <a:ext cx="2067003" cy="147432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332412" y="1981200"/>
            <a:ext cx="1066800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2412" y="4648200"/>
            <a:ext cx="1066800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612" y="3886199"/>
            <a:ext cx="1752600" cy="13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0231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36FC45F65741897D89EE67D243C0" ma:contentTypeVersion="0" ma:contentTypeDescription="Create a new document." ma:contentTypeScope="" ma:versionID="28499f99aaee19fe406ac52d16ca8d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9e20147964d63ca6e4cbff571545f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86F02-4DAE-4E39-A5ED-562742D9EF9B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7A6D80-F3F7-4E70-991E-895FAA298B4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917A310-7D7E-432B-AB49-BBFF75EA0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E9A23C3B-1A29-4245-9D96-777D6F228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33031</TotalTime>
  <Pages>51</Pages>
  <Words>221</Words>
  <Application>Microsoft Macintosh PowerPoint</Application>
  <PresentationFormat>Custom</PresentationFormat>
  <Paragraphs>58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Photo Editor 3.0 Photo</vt:lpstr>
      <vt:lpstr>Chemical (Intramolecular) Bonding</vt:lpstr>
      <vt:lpstr>Review of the Periodic Table</vt:lpstr>
      <vt:lpstr>Review of Valence Electrons</vt:lpstr>
      <vt:lpstr>Question Time!</vt:lpstr>
      <vt:lpstr>Electron Distribution in Atoms</vt:lpstr>
      <vt:lpstr>Lewis Dot Structure Examples:</vt:lpstr>
      <vt:lpstr>Question Time!</vt:lpstr>
      <vt:lpstr>Common Ion Formation</vt:lpstr>
      <vt:lpstr>Lewis Dot Structures for Ions Examples:</vt:lpstr>
      <vt:lpstr>Question Time!</vt:lpstr>
      <vt:lpstr>But atoms usually never exist alone.  What happens when two atoms join together? </vt:lpstr>
      <vt:lpstr>PowerPoint Presentation</vt:lpstr>
      <vt:lpstr>Types of Chemical Bonds</vt:lpstr>
      <vt:lpstr>The type of bond can also be determined by examining the difference in electronegativity between the atoms… we’ll look at this later. </vt:lpstr>
      <vt:lpstr>Ionic Bonds</vt:lpstr>
      <vt:lpstr>PowerPoint Presentation</vt:lpstr>
      <vt:lpstr>Lewis Dot Structures: Ionic Bonds</vt:lpstr>
      <vt:lpstr>Question Time!</vt:lpstr>
      <vt:lpstr>PowerPoint Presentation</vt:lpstr>
    </vt:vector>
  </TitlesOfParts>
  <LinksUpToDate>false</LinksUpToDate>
  <SharedDoc>false</SharedDoc>
  <HyperlinkBase>chemistrygeek.com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 (short)</dc:title>
  <dc:subject>Chemistry I (High School)</dc:subject>
  <dc:creator>Neil Rapp</dc:creator>
  <cp:keywords>bonds, covalent, ionic, metallic, VSEPR, Lewis structures</cp:keywords>
  <cp:lastModifiedBy>Meg Kovach</cp:lastModifiedBy>
  <cp:revision>312</cp:revision>
  <cp:lastPrinted>2002-08-28T21:29:00Z</cp:lastPrinted>
  <dcterms:created xsi:type="dcterms:W3CDTF">1999-03-19T14:56:56Z</dcterms:created>
  <dcterms:modified xsi:type="dcterms:W3CDTF">2016-09-18T13:24:27Z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