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29"/>
  </p:notesMasterIdLst>
  <p:handoutMasterIdLst>
    <p:handoutMasterId r:id="rId30"/>
  </p:handoutMasterIdLst>
  <p:sldIdLst>
    <p:sldId id="439" r:id="rId2"/>
    <p:sldId id="409" r:id="rId3"/>
    <p:sldId id="410" r:id="rId4"/>
    <p:sldId id="474" r:id="rId5"/>
    <p:sldId id="405" r:id="rId6"/>
    <p:sldId id="475" r:id="rId7"/>
    <p:sldId id="411" r:id="rId8"/>
    <p:sldId id="413" r:id="rId9"/>
    <p:sldId id="414" r:id="rId10"/>
    <p:sldId id="476" r:id="rId11"/>
    <p:sldId id="415" r:id="rId12"/>
    <p:sldId id="420" r:id="rId13"/>
    <p:sldId id="448" r:id="rId14"/>
    <p:sldId id="458" r:id="rId15"/>
    <p:sldId id="459" r:id="rId16"/>
    <p:sldId id="460" r:id="rId17"/>
    <p:sldId id="461" r:id="rId18"/>
    <p:sldId id="449" r:id="rId19"/>
    <p:sldId id="450" r:id="rId20"/>
    <p:sldId id="451" r:id="rId21"/>
    <p:sldId id="478" r:id="rId22"/>
    <p:sldId id="477" r:id="rId23"/>
    <p:sldId id="480" r:id="rId24"/>
    <p:sldId id="479" r:id="rId25"/>
    <p:sldId id="455" r:id="rId26"/>
    <p:sldId id="456" r:id="rId27"/>
    <p:sldId id="470" r:id="rId28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CCFF"/>
    <a:srgbClr val="618FFD"/>
    <a:srgbClr val="000000"/>
    <a:srgbClr val="001043"/>
    <a:srgbClr val="C1CEFF"/>
    <a:srgbClr val="FCFE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4" autoAdjust="0"/>
    <p:restoredTop sz="94660"/>
  </p:normalViewPr>
  <p:slideViewPr>
    <p:cSldViewPr>
      <p:cViewPr>
        <p:scale>
          <a:sx n="70" d="100"/>
          <a:sy n="70" d="100"/>
        </p:scale>
        <p:origin x="-1896" y="-8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CC6BB12E-EB86-4D24-BBC9-29F8DDC5B6B1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667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C8F2C216-38D0-41D1-A416-17EE65142E13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5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4C0585-F786-4ED2-94D9-E10400C4C1F9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6D32EB-BB85-4FFA-B4FD-41254F70C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0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89D1-80AF-4C4C-9EA8-F2F1299D7B9F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C071-5B24-463E-923A-3F3AFA63D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6FAA-94BA-4671-A91E-D12F6B9BA16C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0056-CC61-4CE6-BDA5-B4B87280C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6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2D0B-C277-43DC-AC3D-AE35A775563A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3471-A661-4010-BBF1-CA470E594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1DB4-E7B7-4591-A455-A369D99AA841}" type="datetimeFigureOut">
              <a:rPr lang="en-US"/>
              <a:pPr>
                <a:defRPr/>
              </a:pPr>
              <a:t>12/7/16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8C722D-E5EC-493E-A875-B7B39A46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CE7061-4D98-4DA9-9B61-D2D0CDCAC263}" type="datetimeFigureOut">
              <a:rPr lang="en-US"/>
              <a:pPr>
                <a:defRPr/>
              </a:pPr>
              <a:t>12/7/16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C22E1B-07D4-4A0F-B487-FAA40D438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D13BA6-8F45-4CE8-B755-A827480250FE}" type="datetimeFigureOut">
              <a:rPr lang="en-US"/>
              <a:pPr>
                <a:defRPr/>
              </a:pPr>
              <a:t>12/7/16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83C79E-5909-4D8E-BB8E-44845FCC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3BC5-4D75-4EFB-B0F1-85DCF7F96584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60C2-F235-4200-8FE6-417379849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5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0687-0313-48F7-9F99-BDB72FD3FD3E}" type="datetimeFigureOut">
              <a:rPr lang="en-US"/>
              <a:pPr>
                <a:defRPr/>
              </a:pPr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5D55D7-0353-4350-A13D-90DB06C9D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CDF5-C260-461B-AEB9-FD16390652E7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EAE9-0D13-4D66-AA0E-7C9429843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3B6E8F-A3E1-459F-A674-AAC50139ADDD}" type="datetimeFigureOut">
              <a:rPr lang="en-US"/>
              <a:pPr>
                <a:defRPr/>
              </a:pPr>
              <a:t>12/7/16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D9B24C7-EC70-443E-9A1C-D4715F97F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7BB7C2-049A-492A-B17A-ED6DED819994}" type="datetimeFigureOut">
              <a:rPr lang="en-US"/>
              <a:pPr>
                <a:defRPr/>
              </a:pPr>
              <a:t>12/7/16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16251B-8425-47E1-8C45-1AF20FE3D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8" r:id="rId2"/>
    <p:sldLayoutId id="2147483763" r:id="rId3"/>
    <p:sldLayoutId id="2147483764" r:id="rId4"/>
    <p:sldLayoutId id="2147483765" r:id="rId5"/>
    <p:sldLayoutId id="2147483759" r:id="rId6"/>
    <p:sldLayoutId id="2147483766" r:id="rId7"/>
    <p:sldLayoutId id="2147483760" r:id="rId8"/>
    <p:sldLayoutId id="2147483767" r:id="rId9"/>
    <p:sldLayoutId id="2147483761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rl?sa=i&amp;rct=j&amp;q=pH+Scale&amp;source=images&amp;cd=&amp;cad=rja&amp;docid=tnjMZGaVsUeszM&amp;tbnid=2El4W_vBLB52zM:&amp;ved=0CAUQjRw&amp;url=http://en.wikipedia.org/wiki/PH&amp;ei=Sa9ZUb-sL6qfiQK9qoCQBg&amp;bvm=bv.44442042,d.cGE&amp;psig=AFQjCNGpiSiJ2bBiqCT8bGYUWOLbGalwSw&amp;ust=1364918447010634" TargetMode="Externa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rl?sa=i&amp;rct=j&amp;q=pH+Scale&amp;source=images&amp;cd=&amp;cad=rja&amp;docid=tnjMZGaVsUeszM&amp;tbnid=2El4W_vBLB52zM:&amp;ved=0CAUQjRw&amp;url=http://en.wikipedia.org/wiki/PH&amp;ei=Sa9ZUb-sL6qfiQK9qoCQBg&amp;bvm=bv.44442042,d.cGE&amp;psig=AFQjCNGpiSiJ2bBiqCT8bGYUWOLbGalwSw&amp;ust=1364918447010634" TargetMode="Externa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rl?sa=i&amp;rct=j&amp;q=pH+Scale&amp;source=images&amp;cd=&amp;cad=rja&amp;docid=tnjMZGaVsUeszM&amp;tbnid=2El4W_vBLB52zM:&amp;ved=0CAUQjRw&amp;url=http://en.wikipedia.org/wiki/PH&amp;ei=Sa9ZUb-sL6qfiQK9qoCQBg&amp;bvm=bv.44442042,d.cGE&amp;psig=AFQjCNGpiSiJ2bBiqCT8bGYUWOLbGalwSw&amp;ust=1364918447010634" TargetMode="Externa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rl?sa=i&amp;rct=j&amp;q=pH+Scale&amp;source=images&amp;cd=&amp;cad=rja&amp;docid=tnjMZGaVsUeszM&amp;tbnid=2El4W_vBLB52zM:&amp;ved=0CAUQjRw&amp;url=http://en.wikipedia.org/wiki/PH&amp;ei=Sa9ZUb-sL6qfiQK9qoCQBg&amp;bvm=bv.44442042,d.cGE&amp;psig=AFQjCNGpiSiJ2bBiqCT8bGYUWOLbGalwSw&amp;ust=1364918447010634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ved=0CAcQjRw&amp;url=http://www.chegg.com/homework-help/choose-indicator-figure-85-would-appear-yellow-acid-solution-chapter-8-problem-70-solution-9780077296735-exc&amp;ei=RI8LVfPaIsizogTrnoDACw&amp;bvm=bv.88528373,d.cGU&amp;psig=AFQjCNEaEZbTVO_5A7yqHEenXAVk_qVqXg&amp;ust=1426907306020452" TargetMode="Externa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LiOH</a:t>
            </a:r>
            <a:endParaRPr lang="en-US" dirty="0" smtClean="0"/>
          </a:p>
          <a:p>
            <a:r>
              <a:rPr lang="en-US" dirty="0" err="1" smtClean="0"/>
              <a:t>NaOH</a:t>
            </a:r>
            <a:endParaRPr lang="en-US" dirty="0" smtClean="0"/>
          </a:p>
          <a:p>
            <a:r>
              <a:rPr lang="en-US" dirty="0" smtClean="0"/>
              <a:t>KOH</a:t>
            </a:r>
          </a:p>
          <a:p>
            <a:r>
              <a:rPr lang="en-US" dirty="0" err="1" smtClean="0"/>
              <a:t>Ca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err="1" smtClean="0"/>
              <a:t>Sr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Ba(OH)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Everything else!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Strong Bases (100</a:t>
            </a:r>
            <a:r>
              <a:rPr lang="en-US" smtClean="0"/>
              <a:t>% dissociate)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9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acids and bases meet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Neutralization Reaction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3KOH + 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PO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K</a:t>
            </a:r>
            <a:r>
              <a:rPr lang="en-US" sz="4000" baseline="-25000" dirty="0" smtClean="0">
                <a:sym typeface="Wingdings" pitchFamily="2" charset="2"/>
              </a:rPr>
              <a:t>3</a:t>
            </a:r>
            <a:r>
              <a:rPr lang="en-US" sz="4000" dirty="0" smtClean="0">
                <a:sym typeface="Wingdings" pitchFamily="2" charset="2"/>
              </a:rPr>
              <a:t>PO</a:t>
            </a:r>
            <a:r>
              <a:rPr lang="en-US" sz="4000" baseline="-25000" dirty="0" smtClean="0">
                <a:sym typeface="Wingdings" pitchFamily="2" charset="2"/>
              </a:rPr>
              <a:t>4</a:t>
            </a:r>
            <a:r>
              <a:rPr lang="en-US" sz="4000" dirty="0" smtClean="0">
                <a:sym typeface="Wingdings" pitchFamily="2" charset="2"/>
              </a:rPr>
              <a:t> + 3HOH</a:t>
            </a:r>
            <a:endParaRPr lang="en-US" sz="4000" dirty="0"/>
          </a:p>
        </p:txBody>
      </p:sp>
      <p:sp>
        <p:nvSpPr>
          <p:cNvPr id="4" name="Up Arrow 3"/>
          <p:cNvSpPr/>
          <p:nvPr/>
        </p:nvSpPr>
        <p:spPr>
          <a:xfrm>
            <a:off x="1593850" y="3429000"/>
            <a:ext cx="46355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410200" y="3429000"/>
            <a:ext cx="46355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352800" y="3429000"/>
            <a:ext cx="46355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7467600" y="3429000"/>
            <a:ext cx="46355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2725" y="5105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base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5105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acid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0200" y="5105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salt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91400" y="5105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3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971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1. Barium </a:t>
            </a:r>
            <a:r>
              <a:rPr lang="en-US" altLang="en-US" dirty="0" smtClean="0"/>
              <a:t>Hydroxide is mixed with Sulfuric Acid (H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2. Water </a:t>
            </a:r>
            <a:r>
              <a:rPr lang="en-US" altLang="en-US" dirty="0" smtClean="0"/>
              <a:t>and potassium nitrate are the products of an acid-base reaction.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 the following problems, write out the balanced reaction and identify the acid, base and salt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jesci.wikispaces.com/file/view/ph.gif/130348301/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448800" cy="53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05000" y="228600"/>
            <a:ext cx="526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>
                <a:solidFill>
                  <a:schemeClr val="accent2"/>
                </a:solidFill>
                <a:latin typeface="Cooper Black" pitchFamily="18" charset="0"/>
              </a:rPr>
              <a:t>Acid and Base Scale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105400" y="1054100"/>
            <a:ext cx="358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Acids pH from 0 to 7</a:t>
            </a:r>
          </a:p>
          <a:p>
            <a:r>
              <a:rPr lang="en-US" altLang="en-US" sz="2800"/>
              <a:t>Neutral pH is 7 </a:t>
            </a:r>
          </a:p>
          <a:p>
            <a:r>
              <a:rPr lang="en-US" altLang="en-US" sz="2800"/>
              <a:t>Base pH from 7 to 14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33350" y="5842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/>
              <a:t>pH</a:t>
            </a:r>
            <a:r>
              <a:rPr lang="en-US" altLang="en-US" sz="2400" dirty="0"/>
              <a:t> is a measure of </a:t>
            </a:r>
            <a:r>
              <a:rPr lang="en-US" altLang="en-US" sz="2400" dirty="0" smtClean="0"/>
              <a:t>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		</a:t>
            </a:r>
            <a:endParaRPr lang="en-US" altLang="en-US" sz="2400" dirty="0"/>
          </a:p>
          <a:p>
            <a:r>
              <a:rPr lang="en-US" altLang="en-US" sz="2400" b="1" dirty="0"/>
              <a:t>pH = -log[H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]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70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8991600" cy="1219200"/>
          </a:xfrm>
        </p:spPr>
        <p:txBody>
          <a:bodyPr/>
          <a:lstStyle/>
          <a:p>
            <a:pPr algn="ctr"/>
            <a:r>
              <a:rPr lang="en-US" altLang="en-US" sz="2800" b="1" i="1" dirty="0" smtClean="0"/>
              <a:t>Liquid A has a pH of 10</a:t>
            </a:r>
            <a:r>
              <a:rPr lang="en-US" altLang="en-US" sz="2800" b="1" dirty="0" smtClean="0"/>
              <a:t>,  </a:t>
            </a:r>
            <a:br>
              <a:rPr lang="en-US" altLang="en-US" sz="2800" b="1" dirty="0" smtClean="0"/>
            </a:br>
            <a:r>
              <a:rPr lang="en-US" altLang="en-US" sz="2800" b="1" i="1" dirty="0" smtClean="0"/>
              <a:t>Liquid B has a pH of 3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i="1" dirty="0" smtClean="0"/>
              <a:t>Liquid C has a pH of 7</a:t>
            </a:r>
            <a:endParaRPr lang="en-US" altLang="en-US" sz="2800" b="1" dirty="0" smtClean="0"/>
          </a:p>
        </p:txBody>
      </p:sp>
      <p:pic>
        <p:nvPicPr>
          <p:cNvPr id="14339" name="Picture 5" descr="http://upload.wikimedia.org/wikipedia/commons/thumb/a/a1/PH_Scale.svg/220px-PH_Scale.svg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6"/>
          <a:stretch>
            <a:fillRect/>
          </a:stretch>
        </p:blipFill>
        <p:spPr>
          <a:xfrm>
            <a:off x="533400" y="1752600"/>
            <a:ext cx="947738" cy="4724400"/>
          </a:xfrm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828800" y="1676400"/>
            <a:ext cx="7315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C007F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1.  Which liquid could be pure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2.  Rank the liquids in order from most acidic to least acidic.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3.  Which liquid might be a solution of sodium hydroxide?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4.  Which liquid has the fewest hydroxide ions dissolved in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5.  Which liquid might be hydrochloric acid?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82714"/>
            <a:ext cx="4800600" cy="70788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you get it?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23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Checking In! </a:t>
            </a:r>
          </a:p>
        </p:txBody>
      </p:sp>
      <p:pic>
        <p:nvPicPr>
          <p:cNvPr id="15363" name="Picture 5" descr="http://upload.wikimedia.org/wikipedia/commons/thumb/a/a1/PH_Scale.svg/220px-PH_Scale.svg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6"/>
          <a:stretch>
            <a:fillRect/>
          </a:stretch>
        </p:blipFill>
        <p:spPr>
          <a:xfrm>
            <a:off x="533400" y="1752600"/>
            <a:ext cx="947738" cy="4724400"/>
          </a:xfrm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524000" y="2076450"/>
            <a:ext cx="2371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C007F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Base: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7-14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Neutral: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Acid: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0-7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1905000"/>
            <a:ext cx="249396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Answers: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C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B&gt;C&gt;A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B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000" b="1" dirty="0">
                <a:solidFill>
                  <a:schemeClr val="accent1"/>
                </a:solidFill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3853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/>
          <a:lstStyle/>
          <a:p>
            <a:pPr algn="ctr"/>
            <a:r>
              <a:rPr lang="en-US" altLang="en-US" sz="2800" b="1" i="1" smtClean="0"/>
              <a:t>Liquid A has a pH of 10</a:t>
            </a:r>
            <a:r>
              <a:rPr lang="en-US" altLang="en-US" sz="2800" b="1" smtClean="0"/>
              <a:t>,  </a:t>
            </a:r>
            <a:br>
              <a:rPr lang="en-US" altLang="en-US" sz="2800" b="1" smtClean="0"/>
            </a:br>
            <a:r>
              <a:rPr lang="en-US" altLang="en-US" sz="2800" b="1" i="1" smtClean="0"/>
              <a:t>Liquid B has a pH of 3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i="1" smtClean="0"/>
              <a:t>Liquid C has a pH of 7</a:t>
            </a:r>
            <a:endParaRPr lang="en-US" altLang="en-US" sz="2800" b="1" smtClean="0"/>
          </a:p>
        </p:txBody>
      </p:sp>
      <p:pic>
        <p:nvPicPr>
          <p:cNvPr id="16387" name="Picture 5" descr="http://upload.wikimedia.org/wikipedia/commons/thumb/a/a1/PH_Scale.svg/220px-PH_Scale.svg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6"/>
          <a:stretch>
            <a:fillRect/>
          </a:stretch>
        </p:blipFill>
        <p:spPr>
          <a:xfrm>
            <a:off x="533400" y="1752600"/>
            <a:ext cx="947738" cy="4724400"/>
          </a:xfrm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295400" y="1676400"/>
            <a:ext cx="7848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C007F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6.  Which liquid has the fewest hydrogen ions dissolved in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7.  Which liquid has the most hydroxide ions dissolved in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8.  Rank the liquids in order from most basic to least basic.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9.  Which liquid has the most hydrogen ions dissolved in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10.  In which liquid does the number of hydrogen ions equal the number of hydroxide ions?</a:t>
            </a:r>
          </a:p>
        </p:txBody>
      </p:sp>
    </p:spTree>
    <p:extLst>
      <p:ext uri="{BB962C8B-B14F-4D97-AF65-F5344CB8AC3E}">
        <p14:creationId xmlns:p14="http://schemas.microsoft.com/office/powerpoint/2010/main" val="12937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Checking In! </a:t>
            </a:r>
          </a:p>
        </p:txBody>
      </p:sp>
      <p:pic>
        <p:nvPicPr>
          <p:cNvPr id="17411" name="Picture 5" descr="http://upload.wikimedia.org/wikipedia/commons/thumb/a/a1/PH_Scale.svg/220px-PH_Scale.svg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6"/>
          <a:stretch>
            <a:fillRect/>
          </a:stretch>
        </p:blipFill>
        <p:spPr>
          <a:xfrm>
            <a:off x="533400" y="1752600"/>
            <a:ext cx="947738" cy="4724400"/>
          </a:xfrm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524000" y="2076450"/>
            <a:ext cx="2371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C007F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Base: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7-14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Neutral: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pH Acid: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	0-7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4738" y="1676400"/>
            <a:ext cx="2957512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Answers: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A&gt;C&gt;B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B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827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pH means what?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2895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measure of c</a:t>
            </a:r>
            <a:r>
              <a:rPr lang="en-US" altLang="en-US" dirty="0" smtClean="0"/>
              <a:t>oncentration </a:t>
            </a:r>
            <a:r>
              <a:rPr lang="en-US" altLang="en-US" dirty="0" smtClean="0"/>
              <a:t>of 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</a:t>
            </a:r>
            <a:r>
              <a:rPr lang="en-US" altLang="en-US" dirty="0" smtClean="0"/>
              <a:t>ions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pH = -log[H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]	need to go backwards? 	[H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] = 10</a:t>
            </a:r>
            <a:r>
              <a:rPr lang="en-US" altLang="en-US" baseline="30000" dirty="0" smtClean="0"/>
              <a:t>-pH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Therefore, the more 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the lower the </a:t>
            </a:r>
            <a:r>
              <a:rPr lang="en-US" altLang="en-US" dirty="0" smtClean="0"/>
              <a:t>pH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4648200"/>
            <a:ext cx="2971800" cy="1752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400300" y="5200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1146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925763" y="47831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9589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371600" y="47942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800600" y="4648200"/>
            <a:ext cx="2971800" cy="1752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6286500" y="5200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70008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6811963" y="47831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58451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5257800" y="47942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7153275" y="5105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688138" y="56864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403850" y="57562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7305675" y="5954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6019800" y="4648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638800" y="518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6" name="TextBox 21"/>
          <p:cNvSpPr txBox="1">
            <a:spLocks noChangeArrowheads="1"/>
          </p:cNvSpPr>
          <p:nvPr/>
        </p:nvSpPr>
        <p:spPr bwMode="auto">
          <a:xfrm>
            <a:off x="5029200" y="5410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527" name="TextBox 22"/>
          <p:cNvSpPr txBox="1">
            <a:spLocks noChangeArrowheads="1"/>
          </p:cNvSpPr>
          <p:nvPr/>
        </p:nvSpPr>
        <p:spPr bwMode="auto">
          <a:xfrm>
            <a:off x="6172200" y="5954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4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Calculate the pH of hydrochloric acid with a H</a:t>
            </a:r>
            <a:r>
              <a:rPr lang="en-US" baseline="30000" dirty="0" smtClean="0"/>
              <a:t>+</a:t>
            </a:r>
            <a:r>
              <a:rPr lang="en-US" dirty="0" smtClean="0"/>
              <a:t> concentration of 5.69 x 10</a:t>
            </a:r>
            <a:r>
              <a:rPr lang="en-US" baseline="30000" dirty="0" smtClean="0"/>
              <a:t>-1 </a:t>
            </a:r>
          </a:p>
          <a:p>
            <a:pPr eaLnBrk="1" hangingPunct="1">
              <a:defRPr/>
            </a:pPr>
            <a:endParaRPr lang="en-US" baseline="300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pH = -log[H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pH = -log[5.69 x 10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</a:rPr>
              <a:t>pH = 0.245</a:t>
            </a:r>
          </a:p>
        </p:txBody>
      </p:sp>
    </p:spTree>
    <p:extLst>
      <p:ext uri="{BB962C8B-B14F-4D97-AF65-F5344CB8AC3E}">
        <p14:creationId xmlns:p14="http://schemas.microsoft.com/office/powerpoint/2010/main" val="297092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33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Usually sour tasting</a:t>
            </a:r>
          </a:p>
          <a:p>
            <a:pPr eaLnBrk="1" hangingPunct="1"/>
            <a:r>
              <a:rPr lang="en-US" altLang="en-US" sz="4000" b="1" dirty="0" smtClean="0"/>
              <a:t>Corrosive </a:t>
            </a:r>
          </a:p>
          <a:p>
            <a:pPr eaLnBrk="1" hangingPunct="1"/>
            <a:r>
              <a:rPr lang="en-US" altLang="en-US" sz="4000" b="1" dirty="0" smtClean="0"/>
              <a:t>Burn skin</a:t>
            </a:r>
          </a:p>
          <a:p>
            <a:pPr eaLnBrk="1" hangingPunct="1"/>
            <a:r>
              <a:rPr lang="en-US" altLang="en-US" sz="4000" b="1" dirty="0" smtClean="0"/>
              <a:t>Can be </a:t>
            </a:r>
            <a:r>
              <a:rPr lang="en-US" altLang="en-US" sz="4000" b="1" dirty="0" smtClean="0"/>
              <a:t>helpful</a:t>
            </a:r>
            <a:endParaRPr lang="en-US" altLang="en-US" sz="4000" b="1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makes something an acid?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What is the pH of a 1.2 x 10</a:t>
            </a:r>
            <a:r>
              <a:rPr lang="en-US" altLang="en-US" baseline="30000" smtClean="0"/>
              <a:t>-3</a:t>
            </a:r>
            <a:r>
              <a:rPr lang="en-US" altLang="en-US" smtClean="0"/>
              <a:t> HBr solution?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	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accent2"/>
                </a:solidFill>
              </a:rPr>
              <a:t>2.9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What is the pH of a 2.34 x 10</a:t>
            </a:r>
            <a:r>
              <a:rPr lang="en-US" altLang="en-US" baseline="30000" smtClean="0"/>
              <a:t>-5</a:t>
            </a:r>
            <a:r>
              <a:rPr lang="en-US" altLang="en-US" smtClean="0"/>
              <a:t> HNO</a:t>
            </a:r>
            <a:r>
              <a:rPr lang="en-US" altLang="en-US" baseline="-25000" smtClean="0"/>
              <a:t>3</a:t>
            </a:r>
            <a:r>
              <a:rPr lang="en-US" altLang="en-US" smtClean="0"/>
              <a:t> solution?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accent2"/>
                </a:solidFill>
              </a:rPr>
              <a:t>4.63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4400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and </a:t>
            </a:r>
            <a:r>
              <a:rPr lang="en-US" dirty="0" err="1" smtClean="0"/>
              <a:t>pOH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649691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4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pOH</a:t>
            </a:r>
            <a:r>
              <a:rPr lang="en-US" altLang="en-US" dirty="0" smtClean="0"/>
              <a:t> </a:t>
            </a:r>
            <a:r>
              <a:rPr lang="en-US" altLang="en-US" dirty="0" smtClean="0"/>
              <a:t>means what?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2895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measure of c</a:t>
            </a:r>
            <a:r>
              <a:rPr lang="en-US" altLang="en-US" dirty="0" smtClean="0"/>
              <a:t>oncentration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OH</a:t>
            </a:r>
            <a:r>
              <a:rPr lang="en-US" altLang="en-US" baseline="30000" dirty="0"/>
              <a:t>-</a:t>
            </a:r>
            <a:r>
              <a:rPr lang="en-US" altLang="en-US" dirty="0" smtClean="0"/>
              <a:t> ions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pOH</a:t>
            </a:r>
            <a:r>
              <a:rPr lang="en-US" altLang="en-US" dirty="0" smtClean="0"/>
              <a:t> </a:t>
            </a:r>
            <a:r>
              <a:rPr lang="en-US" altLang="en-US" dirty="0" smtClean="0"/>
              <a:t>= -log</a:t>
            </a:r>
            <a:r>
              <a:rPr lang="en-US" altLang="en-US" dirty="0" smtClean="0"/>
              <a:t>[OH</a:t>
            </a:r>
            <a:r>
              <a:rPr lang="en-US" altLang="en-US" baseline="30000" dirty="0"/>
              <a:t>-</a:t>
            </a:r>
            <a:r>
              <a:rPr lang="en-US" altLang="en-US" dirty="0" smtClean="0"/>
              <a:t>]   </a:t>
            </a:r>
            <a:r>
              <a:rPr lang="en-US" altLang="en-US" sz="2400" dirty="0" smtClean="0"/>
              <a:t>need to go backwards?</a:t>
            </a:r>
            <a:r>
              <a:rPr lang="en-US" altLang="en-US" dirty="0" smtClean="0"/>
              <a:t>  [OH</a:t>
            </a:r>
            <a:r>
              <a:rPr lang="en-US" altLang="en-US" baseline="30000" dirty="0"/>
              <a:t>-</a:t>
            </a:r>
            <a:r>
              <a:rPr lang="en-US" altLang="en-US" dirty="0" smtClean="0"/>
              <a:t>] = 10</a:t>
            </a:r>
            <a:r>
              <a:rPr lang="en-US" altLang="en-US" baseline="30000" dirty="0" smtClean="0"/>
              <a:t>-pOH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Therefore, the more </a:t>
            </a:r>
            <a:r>
              <a:rPr lang="en-US" altLang="en-US" dirty="0" smtClean="0"/>
              <a:t>OH</a:t>
            </a:r>
            <a:r>
              <a:rPr lang="en-US" altLang="en-US" baseline="30000" dirty="0"/>
              <a:t>-</a:t>
            </a:r>
            <a:r>
              <a:rPr lang="en-US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lower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pOH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14400" y="4648200"/>
            <a:ext cx="2971800" cy="1752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00300" y="5200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146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925763" y="47831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589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371600" y="47942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4648200"/>
            <a:ext cx="2971800" cy="1752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286500" y="5200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0008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11963" y="47831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845175" y="5570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257800" y="47942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153275" y="5105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6688138" y="56864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403850" y="57562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7305675" y="5954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019800" y="4648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638800" y="518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5029200" y="5410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172200" y="5954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30000"/>
              <a:t>+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6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/>
          <a:lstStyle/>
          <a:p>
            <a:r>
              <a:rPr lang="en-US" dirty="0" smtClean="0"/>
              <a:t>ALL THE MATH. Don’t write this. Ugh.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pH + </a:t>
            </a:r>
            <a:r>
              <a:rPr lang="en-US" sz="4000" dirty="0" err="1" smtClean="0"/>
              <a:t>pOH</a:t>
            </a:r>
            <a:r>
              <a:rPr lang="en-US" sz="4000" dirty="0" smtClean="0"/>
              <a:t> = 14 </a:t>
            </a:r>
          </a:p>
          <a:p>
            <a:r>
              <a:rPr lang="en-US" sz="4000" dirty="0" smtClean="0"/>
              <a:t>pH = -log [H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</a:t>
            </a:r>
          </a:p>
          <a:p>
            <a:r>
              <a:rPr lang="en-US" sz="4000" dirty="0" smtClean="0"/>
              <a:t>[H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= 10</a:t>
            </a:r>
            <a:r>
              <a:rPr lang="en-US" sz="4000" baseline="30000" dirty="0" smtClean="0"/>
              <a:t>-pH</a:t>
            </a:r>
            <a:endParaRPr lang="en-US" sz="4000" dirty="0" smtClean="0"/>
          </a:p>
          <a:p>
            <a:r>
              <a:rPr lang="en-US" sz="4000" dirty="0" err="1" smtClean="0"/>
              <a:t>pOH</a:t>
            </a:r>
            <a:r>
              <a:rPr lang="en-US" sz="4000" dirty="0" smtClean="0"/>
              <a:t> = -log [OH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</a:t>
            </a:r>
          </a:p>
          <a:p>
            <a:r>
              <a:rPr lang="en-US" sz="4000" dirty="0" smtClean="0"/>
              <a:t>[OH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 = 10</a:t>
            </a:r>
            <a:r>
              <a:rPr lang="en-US" sz="4000" baseline="30000" dirty="0" smtClean="0"/>
              <a:t>-pOH</a:t>
            </a:r>
            <a:endParaRPr lang="en-US" sz="4000" dirty="0" smtClean="0"/>
          </a:p>
          <a:p>
            <a:r>
              <a:rPr lang="en-US" sz="4000" dirty="0" smtClean="0"/>
              <a:t>[H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x [OH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 = 1x10</a:t>
            </a:r>
            <a:r>
              <a:rPr lang="en-US" sz="4000" baseline="30000" dirty="0" smtClean="0"/>
              <a:t>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967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Relationships!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1880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6000" smtClean="0"/>
              <a:t>Indicators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495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5400" smtClean="0"/>
              <a:t>Change colors with a change in pH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>
            <a:fillRect/>
          </a:stretch>
        </p:blipFill>
        <p:spPr bwMode="auto">
          <a:xfrm rot="60000">
            <a:off x="4953000" y="15875"/>
            <a:ext cx="4000500" cy="67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4925"/>
            <a:ext cx="2590800" cy="1143000"/>
          </a:xfrm>
        </p:spPr>
        <p:txBody>
          <a:bodyPr/>
          <a:lstStyle/>
          <a:p>
            <a:r>
              <a:rPr lang="en-US" altLang="en-US" smtClean="0"/>
              <a:t>Indicators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1825625" cy="4495800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3074" name="Picture 2" descr="http://mgh-images.s3.amazonaws.com/9780073402628/6157-8-70I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9324984" cy="46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0" y="76200"/>
            <a:ext cx="3810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Acid or Base and </a:t>
            </a:r>
            <a:r>
              <a:rPr lang="en-US" dirty="0" smtClean="0">
                <a:solidFill>
                  <a:schemeClr val="tx1"/>
                </a:solidFill>
              </a:rPr>
              <a:t>Skin…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2" descr="http://www.burnsurgery.org/Modules/initial_mgmt/images/im-58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4867275" cy="2678113"/>
          </a:xfrm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001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latin typeface="+mn-lt"/>
              </a:rPr>
              <a:t>Severity will vary with concentration, but </a:t>
            </a:r>
          </a:p>
          <a:p>
            <a:pPr algn="ctr">
              <a:defRPr/>
            </a:pPr>
            <a:r>
              <a:rPr lang="en-US" sz="4400" dirty="0" smtClean="0">
                <a:latin typeface="+mn-lt"/>
              </a:rPr>
              <a:t>	BE SAFE, </a:t>
            </a:r>
            <a:r>
              <a:rPr lang="en-US" sz="4400" b="1" dirty="0" smtClean="0">
                <a:latin typeface="+mn-lt"/>
              </a:rPr>
              <a:t>NOT SORRY</a:t>
            </a:r>
            <a:r>
              <a:rPr lang="en-US" sz="4400" dirty="0" smtClean="0">
                <a:latin typeface="+mn-lt"/>
              </a:rPr>
              <a:t>!!</a:t>
            </a:r>
          </a:p>
          <a:p>
            <a:pPr algn="ctr">
              <a:defRPr/>
            </a:pPr>
            <a:endParaRPr lang="en-US" sz="3200" dirty="0" smtClean="0">
              <a:latin typeface="+mn-lt"/>
            </a:endParaRPr>
          </a:p>
          <a:p>
            <a:pPr algn="ctr">
              <a:defRPr/>
            </a:pPr>
            <a:r>
              <a:rPr lang="en-US" sz="4000" dirty="0" smtClean="0">
                <a:latin typeface="+mn-lt"/>
              </a:rPr>
              <a:t>Rinse skin IMMEDIATELY and call for Ms. </a:t>
            </a:r>
            <a:r>
              <a:rPr lang="en-US" sz="4000" dirty="0" smtClean="0">
                <a:latin typeface="+mn-lt"/>
              </a:rPr>
              <a:t>Kovach</a:t>
            </a:r>
            <a:endParaRPr lang="en-US" sz="4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7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Acid</a:t>
            </a:r>
          </a:p>
        </p:txBody>
      </p:sp>
      <p:sp>
        <p:nvSpPr>
          <p:cNvPr id="13315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90800" cy="4343400"/>
          </a:xfrm>
          <a:ln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2800" dirty="0" smtClean="0">
                <a:solidFill>
                  <a:srgbClr val="FFFFFF"/>
                </a:solidFill>
              </a:rPr>
              <a:t>Stomach Acid</a:t>
            </a:r>
          </a:p>
          <a:p>
            <a:pPr eaLnBrk="1" hangingPunct="1"/>
            <a:r>
              <a:rPr lang="en-US" altLang="en-US" sz="2800" dirty="0" smtClean="0">
                <a:solidFill>
                  <a:srgbClr val="FFFFFF"/>
                </a:solidFill>
              </a:rPr>
              <a:t>Orange Juice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FF"/>
                </a:solidFill>
              </a:rPr>
              <a:t>Lemonade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FF"/>
                </a:solidFill>
              </a:rPr>
              <a:t>Vinegar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694238" cy="37893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Definitions of an Acid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Arrhenius: </a:t>
            </a:r>
          </a:p>
          <a:p>
            <a:pPr lvl="1"/>
            <a:r>
              <a:rPr lang="en-US" dirty="0" smtClean="0"/>
              <a:t>An acid is any substance that ionizes to releases H</a:t>
            </a:r>
            <a:r>
              <a:rPr lang="en-US" baseline="30000" dirty="0" smtClean="0"/>
              <a:t>+</a:t>
            </a:r>
            <a:r>
              <a:rPr lang="en-US" dirty="0" smtClean="0"/>
              <a:t> ions into solution. </a:t>
            </a:r>
          </a:p>
          <a:p>
            <a:pPr marL="366713" lvl="1" indent="0">
              <a:buNone/>
            </a:pPr>
            <a:r>
              <a:rPr lang="en-US" dirty="0" smtClean="0"/>
              <a:t>		HNO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H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+ NO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/>
          </a:p>
          <a:p>
            <a:pPr marL="0" indent="0">
              <a:buNone/>
            </a:pPr>
            <a:r>
              <a:rPr lang="en-US" dirty="0" err="1" smtClean="0"/>
              <a:t>Bronsted</a:t>
            </a:r>
            <a:r>
              <a:rPr lang="en-US" dirty="0" smtClean="0"/>
              <a:t>-Lowry:</a:t>
            </a:r>
          </a:p>
          <a:p>
            <a:pPr lvl="1"/>
            <a:r>
              <a:rPr lang="en-US" dirty="0" smtClean="0"/>
              <a:t>An acid is any substance that donates H</a:t>
            </a:r>
            <a:r>
              <a:rPr lang="en-US" baseline="30000" dirty="0" smtClean="0"/>
              <a:t>+</a:t>
            </a:r>
            <a:r>
              <a:rPr lang="en-US" dirty="0" smtClean="0"/>
              <a:t> ions to solution. </a:t>
            </a:r>
          </a:p>
          <a:p>
            <a:pPr marL="366713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H</a:t>
            </a:r>
            <a:r>
              <a:rPr lang="en-US" baseline="-25000" dirty="0" smtClean="0"/>
              <a:t>2</a:t>
            </a:r>
            <a:r>
              <a:rPr lang="en-US" dirty="0" smtClean="0"/>
              <a:t>O(l) + </a:t>
            </a:r>
            <a:r>
              <a:rPr lang="en-US" dirty="0" err="1" smtClean="0"/>
              <a:t>HCl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O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+ </a:t>
            </a:r>
            <a:r>
              <a:rPr lang="en-US" dirty="0" err="1" smtClean="0">
                <a:sym typeface="Wingdings"/>
              </a:rPr>
              <a:t>Cl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chemeClr val="accent2"/>
                </a:solidFill>
              </a:rPr>
              <a:t>Acids in Reactions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Acids </a:t>
            </a:r>
            <a:r>
              <a:rPr lang="en-US" sz="2800" dirty="0" smtClean="0"/>
              <a:t>ionize </a:t>
            </a:r>
            <a:r>
              <a:rPr lang="en-US" sz="2800" dirty="0" smtClean="0"/>
              <a:t>and </a:t>
            </a:r>
            <a:r>
              <a:rPr lang="en-US" sz="2800" dirty="0" smtClean="0"/>
              <a:t>‘donate</a:t>
            </a:r>
            <a:r>
              <a:rPr lang="en-US" sz="2800" dirty="0" smtClean="0"/>
              <a:t>’ a proton or H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to a reaction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accent2"/>
                </a:solidFill>
              </a:rPr>
              <a:t>H</a:t>
            </a:r>
            <a:r>
              <a:rPr lang="en-US" sz="2800" dirty="0" err="1" smtClean="0"/>
              <a:t>Cl</a:t>
            </a:r>
            <a:r>
              <a:rPr lang="en-US" sz="2800" dirty="0" smtClean="0"/>
              <a:t> + </a:t>
            </a:r>
            <a:r>
              <a:rPr lang="en-US" sz="2800" dirty="0" err="1" smtClean="0"/>
              <a:t>Na</a:t>
            </a:r>
            <a:r>
              <a:rPr lang="en-US" sz="2800" dirty="0" err="1" smtClean="0">
                <a:solidFill>
                  <a:schemeClr val="accent5"/>
                </a:solidFill>
              </a:rPr>
              <a:t>OH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NaCl</a:t>
            </a:r>
            <a:r>
              <a:rPr lang="en-US" sz="2800" dirty="0" smtClean="0">
                <a:sym typeface="Wingdings" pitchFamily="2" charset="2"/>
              </a:rPr>
              <a:t> + </a:t>
            </a:r>
            <a:r>
              <a:rPr lang="en-US" sz="2800" dirty="0" smtClean="0">
                <a:solidFill>
                  <a:schemeClr val="accent2"/>
                </a:solidFill>
                <a:sym typeface="Wingdings" pitchFamily="2" charset="2"/>
              </a:rPr>
              <a:t>H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005BD3"/>
                </a:solidFill>
                <a:sym typeface="Wingdings" pitchFamily="2" charset="2"/>
              </a:rPr>
              <a:t>OH</a:t>
            </a:r>
            <a:r>
              <a:rPr lang="en-US" sz="2800" dirty="0" smtClean="0">
                <a:sym typeface="Wingdings" pitchFamily="2" charset="2"/>
              </a:rPr>
              <a:t>)</a:t>
            </a:r>
            <a:endParaRPr lang="en-US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Monoprotic</a:t>
            </a:r>
            <a:r>
              <a:rPr lang="en-US" sz="2800" dirty="0" smtClean="0"/>
              <a:t>- an acid that can donate only 1 proton to a base (</a:t>
            </a:r>
            <a:r>
              <a:rPr lang="en-US" sz="2800" dirty="0" err="1" smtClean="0"/>
              <a:t>HCl</a:t>
            </a:r>
            <a:r>
              <a:rPr lang="en-US" sz="2800" dirty="0" smtClean="0"/>
              <a:t>)</a:t>
            </a: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Diprotic- an acid that has two </a:t>
            </a:r>
            <a:r>
              <a:rPr lang="en-US" sz="2800" dirty="0" err="1" smtClean="0"/>
              <a:t>ionizable</a:t>
            </a:r>
            <a:r>
              <a:rPr lang="en-US" sz="2800" dirty="0" smtClean="0"/>
              <a:t> hydrogen atoms in each molecule, such as sulfuric acid 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Triprotic</a:t>
            </a:r>
            <a:r>
              <a:rPr lang="en-US" sz="2800" dirty="0" smtClean="0"/>
              <a:t>-??????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Acids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HCl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 </a:t>
            </a:r>
          </a:p>
          <a:p>
            <a:r>
              <a:rPr lang="en-US" dirty="0" err="1" smtClean="0"/>
              <a:t>HBr</a:t>
            </a:r>
            <a:endParaRPr lang="en-US" dirty="0" smtClean="0"/>
          </a:p>
          <a:p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HClO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Everything else!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Strong Acids (100% ionize)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Taste bitter and feel slippery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Settle Upset Stomachs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Burn Skin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Detergents and many cleaning solutions 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something a base?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 of Bases</a:t>
            </a:r>
          </a:p>
        </p:txBody>
      </p:sp>
      <p:sp>
        <p:nvSpPr>
          <p:cNvPr id="16387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133600" cy="4343400"/>
          </a:xfrm>
          <a:ln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smtClean="0">
                <a:solidFill>
                  <a:srgbClr val="FFFFFF"/>
                </a:solidFill>
              </a:rPr>
              <a:t>Bleach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smtClean="0">
                <a:solidFill>
                  <a:srgbClr val="FFFFFF"/>
                </a:solidFill>
              </a:rPr>
              <a:t>Egg White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smtClean="0">
                <a:solidFill>
                  <a:srgbClr val="FFFFFF"/>
                </a:solidFill>
              </a:rPr>
              <a:t>Detergent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75063" cy="41195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Definitions of a Base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Arrhenius: </a:t>
            </a:r>
          </a:p>
          <a:p>
            <a:pPr lvl="1"/>
            <a:r>
              <a:rPr lang="en-US" dirty="0" smtClean="0"/>
              <a:t>A base is any substance that dissociates to releases OH</a:t>
            </a:r>
            <a:r>
              <a:rPr lang="en-US" baseline="30000" dirty="0"/>
              <a:t>-</a:t>
            </a:r>
            <a:r>
              <a:rPr lang="en-US" dirty="0" smtClean="0"/>
              <a:t> ions into solution. </a:t>
            </a:r>
          </a:p>
          <a:p>
            <a:pPr marL="366713" lvl="1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LiOH</a:t>
            </a:r>
            <a:r>
              <a:rPr lang="en-US" dirty="0" smtClean="0"/>
              <a:t> (s) </a:t>
            </a:r>
            <a:r>
              <a:rPr lang="en-US" dirty="0" smtClean="0">
                <a:sym typeface="Wingdings"/>
              </a:rPr>
              <a:t> Li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+ OH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/>
          </a:p>
          <a:p>
            <a:pPr marL="0" indent="0">
              <a:buNone/>
            </a:pPr>
            <a:r>
              <a:rPr lang="en-US" dirty="0" err="1" smtClean="0"/>
              <a:t>Bronsted</a:t>
            </a:r>
            <a:r>
              <a:rPr lang="en-US" dirty="0" smtClean="0"/>
              <a:t>-Lowry:</a:t>
            </a:r>
          </a:p>
          <a:p>
            <a:pPr lvl="1"/>
            <a:r>
              <a:rPr lang="en-US" dirty="0" smtClean="0"/>
              <a:t>A base is any substance that accepts H</a:t>
            </a:r>
            <a:r>
              <a:rPr lang="en-US" baseline="30000" dirty="0" smtClean="0"/>
              <a:t>+</a:t>
            </a:r>
            <a:r>
              <a:rPr lang="en-US" dirty="0" smtClean="0"/>
              <a:t> ions from solution. </a:t>
            </a:r>
          </a:p>
          <a:p>
            <a:pPr marL="366713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NH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 (l) </a:t>
            </a:r>
            <a:r>
              <a:rPr lang="en-US" dirty="0" smtClean="0">
                <a:sym typeface="Wingdings"/>
              </a:rPr>
              <a:t> NH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+ OH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20321</TotalTime>
  <Pages>74</Pages>
  <Words>628</Words>
  <Application>Microsoft Macintosh PowerPoint</Application>
  <PresentationFormat>Letter Paper (8.5x11 in)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Acids and Bases</vt:lpstr>
      <vt:lpstr>What makes something an acid?</vt:lpstr>
      <vt:lpstr>Example of Acid</vt:lpstr>
      <vt:lpstr>Definitions of an Acid</vt:lpstr>
      <vt:lpstr>Acids in Reactions</vt:lpstr>
      <vt:lpstr>Types of Acids</vt:lpstr>
      <vt:lpstr>What makes something a base?</vt:lpstr>
      <vt:lpstr>Examples of Bases</vt:lpstr>
      <vt:lpstr>Definitions of a Base</vt:lpstr>
      <vt:lpstr>Types of Bases</vt:lpstr>
      <vt:lpstr>When acids and bases meet</vt:lpstr>
      <vt:lpstr>In the following problems, write out the balanced reaction and identify the acid, base and salt </vt:lpstr>
      <vt:lpstr>PowerPoint Presentation</vt:lpstr>
      <vt:lpstr>Liquid A has a pH of 10,   Liquid B has a pH of 3 Liquid C has a pH of 7</vt:lpstr>
      <vt:lpstr>Checking In! </vt:lpstr>
      <vt:lpstr>Liquid A has a pH of 10,   Liquid B has a pH of 3 Liquid C has a pH of 7</vt:lpstr>
      <vt:lpstr>Checking In! </vt:lpstr>
      <vt:lpstr>pH means what?</vt:lpstr>
      <vt:lpstr>Example Calculation</vt:lpstr>
      <vt:lpstr>Practice Calculation</vt:lpstr>
      <vt:lpstr>pH and pOH </vt:lpstr>
      <vt:lpstr>pOH means what?</vt:lpstr>
      <vt:lpstr>ALL THE MATH. Don’t write this. Ugh. </vt:lpstr>
      <vt:lpstr>Numerical Relationships! </vt:lpstr>
      <vt:lpstr>Indicators</vt:lpstr>
      <vt:lpstr>Indicators</vt:lpstr>
      <vt:lpstr>Acid or Base and Skin…</vt:lpstr>
    </vt:vector>
  </TitlesOfParts>
  <LinksUpToDate>false</LinksUpToDate>
  <SharedDoc>false</SharedDoc>
  <HyperlinkBase>chemistrygeek.com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cp:lastModifiedBy>Meg Kovach</cp:lastModifiedBy>
  <cp:revision>503</cp:revision>
  <cp:lastPrinted>1997-03-04T21:31:49Z</cp:lastPrinted>
  <dcterms:created xsi:type="dcterms:W3CDTF">1996-06-25T23:08:44Z</dcterms:created>
  <dcterms:modified xsi:type="dcterms:W3CDTF">2016-12-08T01:46:13Z</dcterms:modified>
</cp:coreProperties>
</file>